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E221C2-CF81-43A0-902A-C935C5C281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E732713-567C-4653-8B02-792A21F9AF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E6F249F-A92C-4B6E-9139-D218B5063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37499-5619-45EE-8841-66030E1C4EAD}" type="datetimeFigureOut">
              <a:rPr lang="es-CO" smtClean="0"/>
              <a:t>9/11/2021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71DB8ED-3934-494B-BF46-5C68B587B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A09CAB4-536C-4577-AD80-7FB11585D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44C77-6369-484B-9651-70F4EEEA825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68244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C3D2C9-73CE-485B-8E8A-429897229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10E5400-F758-4A0B-8460-A89DEBF52F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A48FE3E-2EA6-4C23-9A48-342CC333A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37499-5619-45EE-8841-66030E1C4EAD}" type="datetimeFigureOut">
              <a:rPr lang="es-CO" smtClean="0"/>
              <a:t>9/11/2021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78FF550-989F-43BE-807D-E98C76A5A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FD4EE7E-C6C0-481D-B3A2-52A31CDB9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44C77-6369-484B-9651-70F4EEEA825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52123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3706087-1D8B-4A1E-AD4B-2BBB4B84B5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6752DDA-905C-47AA-8A04-9CE3E1AC44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2D6B905-AC40-4EA0-BA5A-F7799B123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37499-5619-45EE-8841-66030E1C4EAD}" type="datetimeFigureOut">
              <a:rPr lang="es-CO" smtClean="0"/>
              <a:t>9/11/2021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6C05B0E-F06D-496E-8D8A-FE84AB515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6EF9351-8E7C-47D5-9900-6F0E71E46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44C77-6369-484B-9651-70F4EEEA825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03478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112E2E-8823-4AEF-B550-B579FFE73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8456C5-838C-46AA-A8DA-AB206F5901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DDD4126-AF53-4D12-9E75-3C96021A6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37499-5619-45EE-8841-66030E1C4EAD}" type="datetimeFigureOut">
              <a:rPr lang="es-CO" smtClean="0"/>
              <a:t>9/11/2021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66DDC36-495D-4B30-A3F8-F735D97A6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799AF3-B5F6-4926-B43D-C8700C0A0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44C77-6369-484B-9651-70F4EEEA825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49256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834306-230E-40EC-80C5-9260E5662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4BC12A4-13B8-4287-9C95-F9DB126496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756F775-35D3-4B65-9655-7656FB796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37499-5619-45EE-8841-66030E1C4EAD}" type="datetimeFigureOut">
              <a:rPr lang="es-CO" smtClean="0"/>
              <a:t>9/11/2021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7D392F9-7CAC-4DDA-9C93-9E37EE1B5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C08CF8-85F6-4C90-99E6-4C99F3C4D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44C77-6369-484B-9651-70F4EEEA825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17089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BC96F5-DD64-49C8-B10E-35FE09EA4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D4CE9FC-9FFB-4A82-8F35-91FD370CDC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DAC1F45-C71B-4C46-8334-5461E37367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BBE5ABF-09AD-4838-8518-3CED39DCF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37499-5619-45EE-8841-66030E1C4EAD}" type="datetimeFigureOut">
              <a:rPr lang="es-CO" smtClean="0"/>
              <a:t>9/11/2021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C4E9180-1F5E-45BE-9902-24AD23CAF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0B22CD3-534C-450B-BD23-1F54AE1B8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44C77-6369-484B-9651-70F4EEEA825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91562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003EF3-E5C3-44C6-808C-E251243A3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1D2C362-0AEC-46CB-8DFC-56E1D56D67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526561A-7A4E-4507-B93A-AB426269F3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801E3B5-A735-43AE-B955-0E06701B54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ABA5F94-89E0-4A6D-A0AD-E5F3167F54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4FE137E-004A-4AD1-824B-249201303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37499-5619-45EE-8841-66030E1C4EAD}" type="datetimeFigureOut">
              <a:rPr lang="es-CO" smtClean="0"/>
              <a:t>9/11/2021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EE8F944-CE74-4C09-9DCE-1D3E3B35D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3787FE6-F555-46E9-ABCB-1789597C6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44C77-6369-484B-9651-70F4EEEA825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84357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879CB9-E1ED-4FBF-AA34-BBCE6AD88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818E54C-4B69-48EC-A3A2-F4278DF08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37499-5619-45EE-8841-66030E1C4EAD}" type="datetimeFigureOut">
              <a:rPr lang="es-CO" smtClean="0"/>
              <a:t>9/11/2021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E197F04-3C06-46CA-941B-F4C260282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8C6CD1A-B7CF-4D36-8C8D-31E6AE13A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44C77-6369-484B-9651-70F4EEEA825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45198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DB9DC4B-E806-43E0-B765-F4C93D0DE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37499-5619-45EE-8841-66030E1C4EAD}" type="datetimeFigureOut">
              <a:rPr lang="es-CO" smtClean="0"/>
              <a:t>9/11/2021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B841C12-B517-4FB5-BD63-2A9079E5D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E00C3D0-05AF-4A45-91E6-CE946B5DA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44C77-6369-484B-9651-70F4EEEA825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17815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105EA3-5D18-46EB-90CE-969EAB65D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D78682-05F7-4CCA-8CC3-BECD9E55F9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0CD6B4F-474F-41B2-9BDC-9E07A20722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5D3858B-DCE4-4871-8941-AFAADD649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37499-5619-45EE-8841-66030E1C4EAD}" type="datetimeFigureOut">
              <a:rPr lang="es-CO" smtClean="0"/>
              <a:t>9/11/2021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A4569FB-29E1-4CDC-B2BC-FE2545A85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F725705-B31F-41A1-B95F-E0A806C88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44C77-6369-484B-9651-70F4EEEA825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75286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151D3A-DB9D-4A7E-9800-D791BD5E8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F1811D1-BB1F-4203-95DD-57C8B0A82E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AFD67A4-44E3-4B63-916A-2AAB543ADB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D206B56-01D6-4F59-864F-89403613E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37499-5619-45EE-8841-66030E1C4EAD}" type="datetimeFigureOut">
              <a:rPr lang="es-CO" smtClean="0"/>
              <a:t>9/11/2021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CD52099-97A1-40D6-A079-E8C1C3EC5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A40249F-4BE2-4A78-827F-13D5D055B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44C77-6369-484B-9651-70F4EEEA825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512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E286B50-DFBE-4195-8C37-FB4E6A44B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F24248C-8364-41C0-81B5-C10D26AF18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3D3F539-3C12-4636-94E5-8CA0B3388A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37499-5619-45EE-8841-66030E1C4EAD}" type="datetimeFigureOut">
              <a:rPr lang="es-CO" smtClean="0"/>
              <a:t>9/11/2021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A6DF351-1971-4819-B47E-527D26C0A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9E232FF-20FE-4972-A1C3-4DBB01C043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44C77-6369-484B-9651-70F4EEEA825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21276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2;p3">
            <a:extLst>
              <a:ext uri="{FF2B5EF4-FFF2-40B4-BE49-F238E27FC236}">
                <a16:creationId xmlns:a16="http://schemas.microsoft.com/office/drawing/2014/main" id="{1CC0BBEC-1AFF-445A-880E-58CFECDCD5EC}"/>
              </a:ext>
            </a:extLst>
          </p:cNvPr>
          <p:cNvSpPr/>
          <p:nvPr/>
        </p:nvSpPr>
        <p:spPr>
          <a:xfrm>
            <a:off x="2346093" y="1778660"/>
            <a:ext cx="7588333" cy="1211283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lt1"/>
              </a:buClr>
              <a:buSzPts val="450"/>
            </a:pPr>
            <a:r>
              <a:rPr lang="es-ES" sz="1800" dirty="0">
                <a:solidFill>
                  <a:schemeClr val="lt1"/>
                </a:solidFill>
              </a:rPr>
              <a:t>Acordeón</a:t>
            </a:r>
            <a:endParaRPr lang="es-ES"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algn="ctr">
              <a:buClr>
                <a:schemeClr val="lt1"/>
              </a:buClr>
              <a:buSzPts val="450"/>
            </a:pPr>
            <a:r>
              <a:rPr lang="es-ES" sz="1800" dirty="0">
                <a:solidFill>
                  <a:schemeClr val="lt1"/>
                </a:solidFill>
              </a:rPr>
              <a:t>CF7_</a:t>
            </a:r>
            <a:r>
              <a:rPr lang="es-MX" sz="1800" dirty="0">
                <a:solidFill>
                  <a:schemeClr val="lt1"/>
                </a:solidFill>
              </a:rPr>
              <a:t>7.2_Estructura del Triángulo del servicio</a:t>
            </a:r>
            <a:endParaRPr lang="es-ES" sz="1800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1237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2AD6B8A1-119C-4DA8-B7F0-C26E7161260E}"/>
              </a:ext>
            </a:extLst>
          </p:cNvPr>
          <p:cNvSpPr/>
          <p:nvPr/>
        </p:nvSpPr>
        <p:spPr>
          <a:xfrm>
            <a:off x="412619" y="422329"/>
            <a:ext cx="9838736" cy="601334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lvl="0" algn="just">
              <a:lnSpc>
                <a:spcPct val="115000"/>
              </a:lnSpc>
              <a:spcAft>
                <a:spcPts val="800"/>
              </a:spcAft>
            </a:pPr>
            <a:endParaRPr lang="es-ES" b="1" dirty="0">
              <a:latin typeface="Arial" panose="020B0604020202020204" pitchFamily="34" charset="0"/>
            </a:endParaRPr>
          </a:p>
        </p:txBody>
      </p:sp>
      <p:sp>
        <p:nvSpPr>
          <p:cNvPr id="4" name="Google Shape;98;p4">
            <a:extLst>
              <a:ext uri="{FF2B5EF4-FFF2-40B4-BE49-F238E27FC236}">
                <a16:creationId xmlns:a16="http://schemas.microsoft.com/office/drawing/2014/main" id="{E0FB12D5-CB9B-4166-8F9D-0B96BBF986D0}"/>
              </a:ext>
            </a:extLst>
          </p:cNvPr>
          <p:cNvSpPr/>
          <p:nvPr/>
        </p:nvSpPr>
        <p:spPr>
          <a:xfrm>
            <a:off x="10647549" y="0"/>
            <a:ext cx="165386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100;p4">
            <a:extLst>
              <a:ext uri="{FF2B5EF4-FFF2-40B4-BE49-F238E27FC236}">
                <a16:creationId xmlns:a16="http://schemas.microsoft.com/office/drawing/2014/main" id="{9B62FE6E-E763-4325-A27F-A505B91AD8C5}"/>
              </a:ext>
            </a:extLst>
          </p:cNvPr>
          <p:cNvSpPr/>
          <p:nvPr/>
        </p:nvSpPr>
        <p:spPr>
          <a:xfrm>
            <a:off x="10721008" y="0"/>
            <a:ext cx="165386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sz="1400" dirty="0"/>
          </a:p>
        </p:txBody>
      </p:sp>
      <p:sp>
        <p:nvSpPr>
          <p:cNvPr id="6" name="Google Shape;101;p4">
            <a:extLst>
              <a:ext uri="{FF2B5EF4-FFF2-40B4-BE49-F238E27FC236}">
                <a16:creationId xmlns:a16="http://schemas.microsoft.com/office/drawing/2014/main" id="{9D3D24C3-E016-4F98-9A91-7A477B12C047}"/>
              </a:ext>
            </a:extLst>
          </p:cNvPr>
          <p:cNvSpPr/>
          <p:nvPr/>
        </p:nvSpPr>
        <p:spPr>
          <a:xfrm>
            <a:off x="10721008" y="5266120"/>
            <a:ext cx="1653870" cy="159188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s-CO" sz="1200" dirty="0">
                <a:latin typeface="Arial" panose="020B0604020202020204" pitchFamily="34" charset="0"/>
                <a:cs typeface="Arial" panose="020B0604020202020204" pitchFamily="34" charset="0"/>
              </a:rPr>
              <a:t>Presentar en Acordeón está información.</a:t>
            </a:r>
          </a:p>
          <a:p>
            <a:endParaRPr lang="es-CO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CO" sz="1200" dirty="0">
                <a:latin typeface="Arial" panose="020B0604020202020204" pitchFamily="34" charset="0"/>
                <a:cs typeface="Arial" panose="020B0604020202020204" pitchFamily="34" charset="0"/>
              </a:rPr>
              <a:t>Mantener el dinamismo en todas y cada una de las diapositivas que siguen.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lang="es-ES"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lang="es-E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Textos de la imagen: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lang="es-E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Sistemas amables para el cliente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lang="es-E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Estrategia del servicio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lang="es-E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Clientes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lang="es-E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Personal de contacto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lang="es-ES"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lang="es-ES"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lang="es-ES"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lang="es-ES"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lang="es-ES"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lang="es-ES"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lang="es-ES"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lang="es-ES"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lang="es-ES"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lang="es-ES"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lang="es-ES"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lang="es-ES"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lang="es-ES"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lang="es-E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lang="es-ES"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buClr>
                <a:schemeClr val="dk1"/>
              </a:buClr>
              <a:buSzPts val="300"/>
            </a:pPr>
            <a:endParaRPr lang="es-CO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Clr>
                <a:schemeClr val="dk1"/>
              </a:buClr>
              <a:buSzPts val="300"/>
            </a:pPr>
            <a:endParaRPr lang="es-CO" dirty="0"/>
          </a:p>
          <a:p>
            <a:pPr lvl="0">
              <a:buClr>
                <a:schemeClr val="dk1"/>
              </a:buClr>
              <a:buSzPts val="300"/>
            </a:pPr>
            <a:endParaRPr lang="es-CO" dirty="0"/>
          </a:p>
          <a:p>
            <a:pPr lvl="0">
              <a:buClr>
                <a:schemeClr val="dk1"/>
              </a:buClr>
              <a:buSzPts val="300"/>
            </a:pPr>
            <a:endParaRPr lang="es-CO" dirty="0"/>
          </a:p>
          <a:p>
            <a:pPr lvl="0">
              <a:buClr>
                <a:schemeClr val="dk1"/>
              </a:buClr>
              <a:buSzPts val="300"/>
            </a:pPr>
            <a:endParaRPr lang="es-CO" dirty="0"/>
          </a:p>
          <a:p>
            <a:pPr lvl="0">
              <a:buClr>
                <a:schemeClr val="dk1"/>
              </a:buClr>
              <a:buSzPts val="300"/>
            </a:pPr>
            <a:endParaRPr lang="es-CO" dirty="0"/>
          </a:p>
          <a:p>
            <a:pPr lvl="0">
              <a:buClr>
                <a:schemeClr val="dk1"/>
              </a:buClr>
              <a:buSzPts val="300"/>
            </a:pPr>
            <a:endParaRPr dirty="0"/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s-MX"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D7BBFE71-BD31-4AE5-9F21-A9228CB201CF}"/>
              </a:ext>
            </a:extLst>
          </p:cNvPr>
          <p:cNvSpPr txBox="1"/>
          <p:nvPr/>
        </p:nvSpPr>
        <p:spPr>
          <a:xfrm>
            <a:off x="717516" y="3153538"/>
            <a:ext cx="3938827" cy="1287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algn="just">
              <a:lnSpc>
                <a:spcPct val="150000"/>
              </a:lnSpc>
            </a:pPr>
            <a:r>
              <a:rPr lang="es-CO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Acciones que orientan a la empresa hacia lo que hace feliz al cliente.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BA3AFA0B-0105-4126-881F-BA9D1B40FC19}"/>
              </a:ext>
            </a:extLst>
          </p:cNvPr>
          <p:cNvSpPr txBox="1"/>
          <p:nvPr/>
        </p:nvSpPr>
        <p:spPr>
          <a:xfrm>
            <a:off x="10739926" y="5266120"/>
            <a:ext cx="150146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lang="es-E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lang="es-MX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Elaboración propia a partir de Albrecht </a:t>
            </a:r>
            <a:endParaRPr lang="es-ES"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Triángulo isósceles 10">
            <a:extLst>
              <a:ext uri="{FF2B5EF4-FFF2-40B4-BE49-F238E27FC236}">
                <a16:creationId xmlns:a16="http://schemas.microsoft.com/office/drawing/2014/main" id="{E461FDF7-0C33-41BA-B2B4-A8C84B411626}"/>
              </a:ext>
            </a:extLst>
          </p:cNvPr>
          <p:cNvSpPr/>
          <p:nvPr/>
        </p:nvSpPr>
        <p:spPr>
          <a:xfrm rot="10800000">
            <a:off x="8342243" y="930331"/>
            <a:ext cx="449450" cy="418454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54582037-7CD4-44F2-B29D-9EF76329F72F}"/>
              </a:ext>
            </a:extLst>
          </p:cNvPr>
          <p:cNvSpPr txBox="1"/>
          <p:nvPr/>
        </p:nvSpPr>
        <p:spPr>
          <a:xfrm>
            <a:off x="2686930" y="883976"/>
            <a:ext cx="4059914" cy="3838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lvl="0" algn="just">
              <a:lnSpc>
                <a:spcPct val="115000"/>
              </a:lnSpc>
              <a:spcAft>
                <a:spcPts val="800"/>
              </a:spcAft>
            </a:pPr>
            <a:r>
              <a:rPr lang="es-ES" b="1" dirty="0">
                <a:latin typeface="Arial" panose="020B0604020202020204" pitchFamily="34" charset="0"/>
              </a:rPr>
              <a:t>Estrategia de servicio al cliente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30C84702-4CB6-4DEC-A125-AEDFEA9FCACC}"/>
              </a:ext>
            </a:extLst>
          </p:cNvPr>
          <p:cNvSpPr/>
          <p:nvPr/>
        </p:nvSpPr>
        <p:spPr>
          <a:xfrm>
            <a:off x="8162441" y="727451"/>
            <a:ext cx="772331" cy="70418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5" name="Imagen 14" descr="Diagrama&#10;&#10;Descripción generada automáticamente">
            <a:extLst>
              <a:ext uri="{FF2B5EF4-FFF2-40B4-BE49-F238E27FC236}">
                <a16:creationId xmlns:a16="http://schemas.microsoft.com/office/drawing/2014/main" id="{0580E743-66E6-4857-B43E-0B57A9AD991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2395" y="1912521"/>
            <a:ext cx="4575399" cy="3668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713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2AD6B8A1-119C-4DA8-B7F0-C26E7161260E}"/>
              </a:ext>
            </a:extLst>
          </p:cNvPr>
          <p:cNvSpPr/>
          <p:nvPr/>
        </p:nvSpPr>
        <p:spPr>
          <a:xfrm>
            <a:off x="405644" y="557939"/>
            <a:ext cx="9838736" cy="601334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lvl="0" algn="just">
              <a:lnSpc>
                <a:spcPct val="115000"/>
              </a:lnSpc>
              <a:spcAft>
                <a:spcPts val="800"/>
              </a:spcAft>
            </a:pPr>
            <a:endParaRPr lang="es-ES" b="1" dirty="0">
              <a:latin typeface="Arial" panose="020B0604020202020204" pitchFamily="34" charset="0"/>
            </a:endParaRPr>
          </a:p>
        </p:txBody>
      </p:sp>
      <p:sp>
        <p:nvSpPr>
          <p:cNvPr id="4" name="Google Shape;98;p4">
            <a:extLst>
              <a:ext uri="{FF2B5EF4-FFF2-40B4-BE49-F238E27FC236}">
                <a16:creationId xmlns:a16="http://schemas.microsoft.com/office/drawing/2014/main" id="{E0FB12D5-CB9B-4166-8F9D-0B96BBF986D0}"/>
              </a:ext>
            </a:extLst>
          </p:cNvPr>
          <p:cNvSpPr/>
          <p:nvPr/>
        </p:nvSpPr>
        <p:spPr>
          <a:xfrm>
            <a:off x="10721009" y="38686"/>
            <a:ext cx="165386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100;p4">
            <a:extLst>
              <a:ext uri="{FF2B5EF4-FFF2-40B4-BE49-F238E27FC236}">
                <a16:creationId xmlns:a16="http://schemas.microsoft.com/office/drawing/2014/main" id="{9B62FE6E-E763-4325-A27F-A505B91AD8C5}"/>
              </a:ext>
            </a:extLst>
          </p:cNvPr>
          <p:cNvSpPr/>
          <p:nvPr/>
        </p:nvSpPr>
        <p:spPr>
          <a:xfrm>
            <a:off x="10721008" y="0"/>
            <a:ext cx="165386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sz="1400" dirty="0"/>
          </a:p>
        </p:txBody>
      </p:sp>
      <p:sp>
        <p:nvSpPr>
          <p:cNvPr id="6" name="Google Shape;101;p4">
            <a:extLst>
              <a:ext uri="{FF2B5EF4-FFF2-40B4-BE49-F238E27FC236}">
                <a16:creationId xmlns:a16="http://schemas.microsoft.com/office/drawing/2014/main" id="{9D3D24C3-E016-4F98-9A91-7A477B12C047}"/>
              </a:ext>
            </a:extLst>
          </p:cNvPr>
          <p:cNvSpPr/>
          <p:nvPr/>
        </p:nvSpPr>
        <p:spPr>
          <a:xfrm>
            <a:off x="10721008" y="4028661"/>
            <a:ext cx="1653870" cy="282933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lang="es-ES"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lang="es-ES"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lang="es-ES"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lang="es-ES"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lang="es-ES"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lang="es-ES"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lang="es-ES"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lang="es-ES"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lang="es-ES"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lang="es-ES"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lang="es-ES"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lang="es-ES"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lang="es-ES"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lang="es-ES"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lang="es-ES"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lang="es-ES"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lang="es-ES"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lang="es-ES"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lang="es-ES"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lang="es-ES"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lang="es-ES"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lang="es-E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lang="es-ES"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buClr>
                <a:schemeClr val="dk1"/>
              </a:buClr>
              <a:buSzPts val="300"/>
            </a:pPr>
            <a:endParaRPr lang="es-CO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Clr>
                <a:schemeClr val="dk1"/>
              </a:buClr>
              <a:buSzPts val="300"/>
            </a:pPr>
            <a:endParaRPr lang="es-CO" dirty="0"/>
          </a:p>
          <a:p>
            <a:pPr lvl="0">
              <a:buClr>
                <a:schemeClr val="dk1"/>
              </a:buClr>
              <a:buSzPts val="300"/>
            </a:pPr>
            <a:endParaRPr lang="es-CO" dirty="0"/>
          </a:p>
          <a:p>
            <a:pPr lvl="0">
              <a:buClr>
                <a:schemeClr val="dk1"/>
              </a:buClr>
              <a:buSzPts val="300"/>
            </a:pPr>
            <a:endParaRPr lang="es-CO" dirty="0"/>
          </a:p>
          <a:p>
            <a:pPr lvl="0">
              <a:buClr>
                <a:schemeClr val="dk1"/>
              </a:buClr>
              <a:buSzPts val="300"/>
            </a:pPr>
            <a:endParaRPr lang="es-CO" dirty="0"/>
          </a:p>
          <a:p>
            <a:pPr lvl="0">
              <a:buClr>
                <a:schemeClr val="dk1"/>
              </a:buClr>
              <a:buSzPts val="300"/>
            </a:pPr>
            <a:endParaRPr lang="es-CO" dirty="0"/>
          </a:p>
          <a:p>
            <a:pPr lvl="0">
              <a:buClr>
                <a:schemeClr val="dk1"/>
              </a:buClr>
              <a:buSzPts val="300"/>
            </a:pPr>
            <a:endParaRPr dirty="0"/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s-MX"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D7BBFE71-BD31-4AE5-9F21-A9228CB201CF}"/>
              </a:ext>
            </a:extLst>
          </p:cNvPr>
          <p:cNvSpPr txBox="1"/>
          <p:nvPr/>
        </p:nvSpPr>
        <p:spPr>
          <a:xfrm>
            <a:off x="5144088" y="3068024"/>
            <a:ext cx="4186523" cy="1703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algn="just">
              <a:lnSpc>
                <a:spcPct val="150000"/>
              </a:lnSpc>
            </a:pPr>
            <a:r>
              <a:rPr lang="es-CO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Un sistema donde el personal atenderá al cliente, debe estar diseñado para la satisfacción y necesidades del cliente.</a:t>
            </a:r>
          </a:p>
        </p:txBody>
      </p:sp>
      <p:sp>
        <p:nvSpPr>
          <p:cNvPr id="11" name="Triángulo isósceles 10">
            <a:extLst>
              <a:ext uri="{FF2B5EF4-FFF2-40B4-BE49-F238E27FC236}">
                <a16:creationId xmlns:a16="http://schemas.microsoft.com/office/drawing/2014/main" id="{E461FDF7-0C33-41BA-B2B4-A8C84B411626}"/>
              </a:ext>
            </a:extLst>
          </p:cNvPr>
          <p:cNvSpPr/>
          <p:nvPr/>
        </p:nvSpPr>
        <p:spPr>
          <a:xfrm rot="10800000">
            <a:off x="8342243" y="930331"/>
            <a:ext cx="449450" cy="418454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54582037-7CD4-44F2-B29D-9EF76329F72F}"/>
              </a:ext>
            </a:extLst>
          </p:cNvPr>
          <p:cNvSpPr txBox="1"/>
          <p:nvPr/>
        </p:nvSpPr>
        <p:spPr>
          <a:xfrm>
            <a:off x="2560320" y="883976"/>
            <a:ext cx="4186523" cy="3838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lvl="0" algn="just">
              <a:lnSpc>
                <a:spcPct val="115000"/>
              </a:lnSpc>
              <a:spcAft>
                <a:spcPts val="800"/>
              </a:spcAft>
            </a:pPr>
            <a:r>
              <a:rPr lang="es-MX" b="1" dirty="0">
                <a:latin typeface="Arial" panose="020B0604020202020204" pitchFamily="34" charset="0"/>
              </a:rPr>
              <a:t>Sistemas amables para el cliente</a:t>
            </a:r>
            <a:endParaRPr lang="es-ES" b="1" dirty="0">
              <a:latin typeface="Arial" panose="020B0604020202020204" pitchFamily="34" charset="0"/>
            </a:endParaRP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30C84702-4CB6-4DEC-A125-AEDFEA9FCACC}"/>
              </a:ext>
            </a:extLst>
          </p:cNvPr>
          <p:cNvSpPr/>
          <p:nvPr/>
        </p:nvSpPr>
        <p:spPr>
          <a:xfrm>
            <a:off x="8162441" y="727451"/>
            <a:ext cx="772331" cy="70418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4" name="Imagen 13" descr="Diagrama&#10;&#10;Descripción generada automáticamente">
            <a:extLst>
              <a:ext uri="{FF2B5EF4-FFF2-40B4-BE49-F238E27FC236}">
                <a16:creationId xmlns:a16="http://schemas.microsoft.com/office/drawing/2014/main" id="{7A5ADBA9-BC53-41F9-A284-EBFABD0CFD2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989" y="2085260"/>
            <a:ext cx="4575399" cy="3668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397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2AD6B8A1-119C-4DA8-B7F0-C26E7161260E}"/>
              </a:ext>
            </a:extLst>
          </p:cNvPr>
          <p:cNvSpPr/>
          <p:nvPr/>
        </p:nvSpPr>
        <p:spPr>
          <a:xfrm>
            <a:off x="412619" y="422329"/>
            <a:ext cx="9838736" cy="601334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lvl="0" algn="just">
              <a:lnSpc>
                <a:spcPct val="115000"/>
              </a:lnSpc>
              <a:spcAft>
                <a:spcPts val="800"/>
              </a:spcAft>
            </a:pPr>
            <a:endParaRPr lang="es-ES" b="1" dirty="0">
              <a:latin typeface="Arial" panose="020B0604020202020204" pitchFamily="34" charset="0"/>
            </a:endParaRPr>
          </a:p>
        </p:txBody>
      </p:sp>
      <p:sp>
        <p:nvSpPr>
          <p:cNvPr id="4" name="Google Shape;98;p4">
            <a:extLst>
              <a:ext uri="{FF2B5EF4-FFF2-40B4-BE49-F238E27FC236}">
                <a16:creationId xmlns:a16="http://schemas.microsoft.com/office/drawing/2014/main" id="{E0FB12D5-CB9B-4166-8F9D-0B96BBF986D0}"/>
              </a:ext>
            </a:extLst>
          </p:cNvPr>
          <p:cNvSpPr/>
          <p:nvPr/>
        </p:nvSpPr>
        <p:spPr>
          <a:xfrm>
            <a:off x="10721009" y="38686"/>
            <a:ext cx="165386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100;p4">
            <a:extLst>
              <a:ext uri="{FF2B5EF4-FFF2-40B4-BE49-F238E27FC236}">
                <a16:creationId xmlns:a16="http://schemas.microsoft.com/office/drawing/2014/main" id="{9B62FE6E-E763-4325-A27F-A505B91AD8C5}"/>
              </a:ext>
            </a:extLst>
          </p:cNvPr>
          <p:cNvSpPr/>
          <p:nvPr/>
        </p:nvSpPr>
        <p:spPr>
          <a:xfrm>
            <a:off x="10721008" y="0"/>
            <a:ext cx="165386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sz="1400" dirty="0"/>
          </a:p>
        </p:txBody>
      </p:sp>
      <p:sp>
        <p:nvSpPr>
          <p:cNvPr id="6" name="Google Shape;101;p4">
            <a:extLst>
              <a:ext uri="{FF2B5EF4-FFF2-40B4-BE49-F238E27FC236}">
                <a16:creationId xmlns:a16="http://schemas.microsoft.com/office/drawing/2014/main" id="{9D3D24C3-E016-4F98-9A91-7A477B12C047}"/>
              </a:ext>
            </a:extLst>
          </p:cNvPr>
          <p:cNvSpPr/>
          <p:nvPr/>
        </p:nvSpPr>
        <p:spPr>
          <a:xfrm>
            <a:off x="10721008" y="4028661"/>
            <a:ext cx="1653870" cy="282933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lang="es-ES"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lang="es-ES"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lang="es-ES"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lang="es-ES"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lang="es-ES"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lang="es-ES"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lang="es-ES"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lang="es-ES"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lang="es-ES"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lang="es-ES"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lang="es-ES"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lang="es-ES"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lang="es-ES"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lang="es-ES"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lang="es-ES"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lang="es-ES"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lang="es-ES"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lang="es-ES"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lang="es-ES"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lang="es-ES"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lang="es-ES"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lang="es-E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lang="es-ES"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buClr>
                <a:schemeClr val="dk1"/>
              </a:buClr>
              <a:buSzPts val="300"/>
            </a:pPr>
            <a:endParaRPr lang="es-CO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Clr>
                <a:schemeClr val="dk1"/>
              </a:buClr>
              <a:buSzPts val="300"/>
            </a:pPr>
            <a:endParaRPr lang="es-CO" dirty="0"/>
          </a:p>
          <a:p>
            <a:pPr lvl="0">
              <a:buClr>
                <a:schemeClr val="dk1"/>
              </a:buClr>
              <a:buSzPts val="300"/>
            </a:pPr>
            <a:endParaRPr lang="es-CO" dirty="0"/>
          </a:p>
          <a:p>
            <a:pPr lvl="0">
              <a:buClr>
                <a:schemeClr val="dk1"/>
              </a:buClr>
              <a:buSzPts val="300"/>
            </a:pPr>
            <a:endParaRPr lang="es-CO" dirty="0"/>
          </a:p>
          <a:p>
            <a:pPr lvl="0">
              <a:buClr>
                <a:schemeClr val="dk1"/>
              </a:buClr>
              <a:buSzPts val="300"/>
            </a:pPr>
            <a:endParaRPr lang="es-CO" dirty="0"/>
          </a:p>
          <a:p>
            <a:pPr lvl="0">
              <a:buClr>
                <a:schemeClr val="dk1"/>
              </a:buClr>
              <a:buSzPts val="300"/>
            </a:pPr>
            <a:endParaRPr lang="es-CO" dirty="0"/>
          </a:p>
          <a:p>
            <a:pPr lvl="0">
              <a:buClr>
                <a:schemeClr val="dk1"/>
              </a:buClr>
              <a:buSzPts val="300"/>
            </a:pPr>
            <a:endParaRPr dirty="0"/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s-MX"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D7BBFE71-BD31-4AE5-9F21-A9228CB201CF}"/>
              </a:ext>
            </a:extLst>
          </p:cNvPr>
          <p:cNvSpPr txBox="1"/>
          <p:nvPr/>
        </p:nvSpPr>
        <p:spPr>
          <a:xfrm>
            <a:off x="548767" y="2449924"/>
            <a:ext cx="3938827" cy="2118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algn="just">
              <a:lnSpc>
                <a:spcPct val="150000"/>
              </a:lnSpc>
            </a:pPr>
            <a:r>
              <a:rPr lang="es-MX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Un personal con orientación de servicio, empático y debidamente entrenado al servicio de atender los requerimientos del cliente.</a:t>
            </a:r>
            <a:endParaRPr lang="es-CO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1" name="Triángulo isósceles 10">
            <a:extLst>
              <a:ext uri="{FF2B5EF4-FFF2-40B4-BE49-F238E27FC236}">
                <a16:creationId xmlns:a16="http://schemas.microsoft.com/office/drawing/2014/main" id="{E461FDF7-0C33-41BA-B2B4-A8C84B411626}"/>
              </a:ext>
            </a:extLst>
          </p:cNvPr>
          <p:cNvSpPr/>
          <p:nvPr/>
        </p:nvSpPr>
        <p:spPr>
          <a:xfrm rot="10800000">
            <a:off x="8342243" y="930331"/>
            <a:ext cx="449450" cy="418454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54582037-7CD4-44F2-B29D-9EF76329F72F}"/>
              </a:ext>
            </a:extLst>
          </p:cNvPr>
          <p:cNvSpPr txBox="1"/>
          <p:nvPr/>
        </p:nvSpPr>
        <p:spPr>
          <a:xfrm>
            <a:off x="1702191" y="883976"/>
            <a:ext cx="5570806" cy="3838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lvl="0" algn="just">
              <a:lnSpc>
                <a:spcPct val="115000"/>
              </a:lnSpc>
              <a:spcAft>
                <a:spcPts val="800"/>
              </a:spcAft>
            </a:pPr>
            <a:r>
              <a:rPr lang="es-MX" b="1" dirty="0">
                <a:latin typeface="Arial" panose="020B0604020202020204" pitchFamily="34" charset="0"/>
              </a:rPr>
              <a:t>Personal capacitado para la atención al cliente</a:t>
            </a:r>
            <a:endParaRPr lang="es-ES" b="1" dirty="0">
              <a:latin typeface="Arial" panose="020B0604020202020204" pitchFamily="34" charset="0"/>
            </a:endParaRP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30C84702-4CB6-4DEC-A125-AEDFEA9FCACC}"/>
              </a:ext>
            </a:extLst>
          </p:cNvPr>
          <p:cNvSpPr/>
          <p:nvPr/>
        </p:nvSpPr>
        <p:spPr>
          <a:xfrm>
            <a:off x="8162441" y="727451"/>
            <a:ext cx="772331" cy="70418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5" name="Imagen 14" descr="Diagrama&#10;&#10;Descripción generada automáticamente">
            <a:extLst>
              <a:ext uri="{FF2B5EF4-FFF2-40B4-BE49-F238E27FC236}">
                <a16:creationId xmlns:a16="http://schemas.microsoft.com/office/drawing/2014/main" id="{0580E743-66E6-4857-B43E-0B57A9AD991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2395" y="1912521"/>
            <a:ext cx="4575399" cy="3668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93632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143</Words>
  <Application>Microsoft Office PowerPoint</Application>
  <PresentationFormat>Panorámica</PresentationFormat>
  <Paragraphs>101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María E Ceballos</dc:creator>
  <cp:lastModifiedBy>JULIA ISABEL ROBERTO</cp:lastModifiedBy>
  <cp:revision>73</cp:revision>
  <dcterms:created xsi:type="dcterms:W3CDTF">2021-07-12T21:41:00Z</dcterms:created>
  <dcterms:modified xsi:type="dcterms:W3CDTF">2021-11-09T18:11:31Z</dcterms:modified>
</cp:coreProperties>
</file>