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
  </p:notesMasterIdLst>
  <p:sldIdLst>
    <p:sldId id="256" r:id="rId2"/>
    <p:sldId id="257"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iwZwrkLTlntFBlcCW1XfXkFFA86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72" y="-6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76" name="Google Shape;7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2" name="Google Shape;8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4"/>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spcBef>
                <a:spcPts val="0"/>
              </a:spcBef>
              <a:spcAft>
                <a:spcPts val="0"/>
              </a:spcAft>
              <a:buSzPts val="1400"/>
              <a:buNone/>
              <a:defRPr/>
            </a:lvl2pPr>
            <a:lvl3pPr marR="0" lvl="2" algn="l">
              <a:spcBef>
                <a:spcPts val="0"/>
              </a:spcBef>
              <a:spcAft>
                <a:spcPts val="0"/>
              </a:spcAft>
              <a:buSzPts val="1400"/>
              <a:buNone/>
              <a:defRPr/>
            </a:lvl3pPr>
            <a:lvl4pPr marR="0" lvl="3" algn="l">
              <a:spcBef>
                <a:spcPts val="0"/>
              </a:spcBef>
              <a:spcAft>
                <a:spcPts val="0"/>
              </a:spcAft>
              <a:buSzPts val="1400"/>
              <a:buNone/>
              <a:defRPr/>
            </a:lvl4pPr>
            <a:lvl5pPr marR="0" lvl="4" algn="l">
              <a:spcBef>
                <a:spcPts val="0"/>
              </a:spcBef>
              <a:spcAft>
                <a:spcPts val="0"/>
              </a:spcAft>
              <a:buSzPts val="1400"/>
              <a:buNone/>
              <a:defRPr/>
            </a:lvl5pPr>
            <a:lvl6pPr marR="0" lvl="5" algn="l">
              <a:spcBef>
                <a:spcPts val="0"/>
              </a:spcBef>
              <a:spcAft>
                <a:spcPts val="0"/>
              </a:spcAft>
              <a:buSzPts val="1400"/>
              <a:buNone/>
              <a:defRPr/>
            </a:lvl6pPr>
            <a:lvl7pPr marR="0" lvl="6" algn="l">
              <a:spcBef>
                <a:spcPts val="0"/>
              </a:spcBef>
              <a:spcAft>
                <a:spcPts val="0"/>
              </a:spcAft>
              <a:buSzPts val="1400"/>
              <a:buNone/>
              <a:defRPr/>
            </a:lvl7pPr>
            <a:lvl8pPr marR="0" lvl="7" algn="l">
              <a:spcBef>
                <a:spcPts val="0"/>
              </a:spcBef>
              <a:spcAft>
                <a:spcPts val="0"/>
              </a:spcAft>
              <a:buSzPts val="1400"/>
              <a:buNone/>
              <a:defRPr/>
            </a:lvl8pPr>
            <a:lvl9pPr marR="0" lvl="8" algn="l">
              <a:spcBef>
                <a:spcPts val="0"/>
              </a:spcBef>
              <a:spcAft>
                <a:spcPts val="0"/>
              </a:spcAft>
              <a:buSzPts val="1400"/>
              <a:buNone/>
              <a:defRPr/>
            </a:lvl9pPr>
          </a:lstStyle>
          <a:p>
            <a:endParaRPr/>
          </a:p>
        </p:txBody>
      </p:sp>
      <p:sp>
        <p:nvSpPr>
          <p:cNvPr id="13" name="Google Shape;13;p4"/>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3"/>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71" name="Google Shape;71;p1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831850" y="1709738"/>
            <a:ext cx="10515599" cy="2852737"/>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5"/>
          <p:cNvSpPr txBox="1">
            <a:spLocks noGrp="1"/>
          </p:cNvSpPr>
          <p:nvPr>
            <p:ph type="body" idx="1"/>
          </p:nvPr>
        </p:nvSpPr>
        <p:spPr>
          <a:xfrm>
            <a:off x="831850" y="4589462"/>
            <a:ext cx="10515599" cy="1500187"/>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0"/>
              </a:spcBef>
              <a:spcAft>
                <a:spcPts val="0"/>
              </a:spcAft>
              <a:buClr>
                <a:srgbClr val="888888"/>
              </a:buClr>
              <a:buSzPts val="2000"/>
              <a:buFont typeface="Calibri"/>
              <a:buNone/>
              <a:defRPr sz="2000">
                <a:solidFill>
                  <a:srgbClr val="888888"/>
                </a:solidFill>
              </a:defRPr>
            </a:lvl2pPr>
            <a:lvl3pPr marL="1371600" lvl="2" indent="-228600" algn="l">
              <a:lnSpc>
                <a:spcPct val="90000"/>
              </a:lnSpc>
              <a:spcBef>
                <a:spcPts val="0"/>
              </a:spcBef>
              <a:spcAft>
                <a:spcPts val="0"/>
              </a:spcAft>
              <a:buClr>
                <a:srgbClr val="888888"/>
              </a:buClr>
              <a:buSzPts val="1800"/>
              <a:buFont typeface="Calibri"/>
              <a:buNone/>
              <a:defRPr sz="1800">
                <a:solidFill>
                  <a:srgbClr val="888888"/>
                </a:solidFill>
              </a:defRPr>
            </a:lvl3pPr>
            <a:lvl4pPr marL="1828800" lvl="3" indent="-228600" algn="l">
              <a:lnSpc>
                <a:spcPct val="90000"/>
              </a:lnSpc>
              <a:spcBef>
                <a:spcPts val="0"/>
              </a:spcBef>
              <a:spcAft>
                <a:spcPts val="0"/>
              </a:spcAft>
              <a:buClr>
                <a:srgbClr val="888888"/>
              </a:buClr>
              <a:buSzPts val="1600"/>
              <a:buFont typeface="Calibri"/>
              <a:buNone/>
              <a:defRPr sz="1600">
                <a:solidFill>
                  <a:srgbClr val="888888"/>
                </a:solidFill>
              </a:defRPr>
            </a:lvl4pPr>
            <a:lvl5pPr marL="2286000" lvl="4" indent="-228600" algn="l">
              <a:lnSpc>
                <a:spcPct val="90000"/>
              </a:lnSpc>
              <a:spcBef>
                <a:spcPts val="0"/>
              </a:spcBef>
              <a:spcAft>
                <a:spcPts val="0"/>
              </a:spcAft>
              <a:buClr>
                <a:srgbClr val="888888"/>
              </a:buClr>
              <a:buSzPts val="1600"/>
              <a:buFont typeface="Calibri"/>
              <a:buNone/>
              <a:defRPr sz="1600">
                <a:solidFill>
                  <a:srgbClr val="888888"/>
                </a:solidFill>
              </a:defRPr>
            </a:lvl5pPr>
            <a:lvl6pPr marL="2743200" lvl="5" indent="-228600" algn="l">
              <a:lnSpc>
                <a:spcPct val="90000"/>
              </a:lnSpc>
              <a:spcBef>
                <a:spcPts val="0"/>
              </a:spcBef>
              <a:spcAft>
                <a:spcPts val="0"/>
              </a:spcAft>
              <a:buClr>
                <a:srgbClr val="888888"/>
              </a:buClr>
              <a:buSzPts val="1600"/>
              <a:buFont typeface="Calibri"/>
              <a:buNone/>
              <a:defRPr sz="1600">
                <a:solidFill>
                  <a:srgbClr val="888888"/>
                </a:solidFill>
              </a:defRPr>
            </a:lvl6pPr>
            <a:lvl7pPr marL="3200400" lvl="6" indent="-228600" algn="l">
              <a:lnSpc>
                <a:spcPct val="90000"/>
              </a:lnSpc>
              <a:spcBef>
                <a:spcPts val="0"/>
              </a:spcBef>
              <a:spcAft>
                <a:spcPts val="0"/>
              </a:spcAft>
              <a:buClr>
                <a:srgbClr val="888888"/>
              </a:buClr>
              <a:buSzPts val="1600"/>
              <a:buFont typeface="Calibri"/>
              <a:buNone/>
              <a:defRPr sz="1600">
                <a:solidFill>
                  <a:srgbClr val="888888"/>
                </a:solidFill>
              </a:defRPr>
            </a:lvl7pPr>
            <a:lvl8pPr marL="3657600" lvl="7" indent="-228600" algn="l">
              <a:lnSpc>
                <a:spcPct val="90000"/>
              </a:lnSpc>
              <a:spcBef>
                <a:spcPts val="0"/>
              </a:spcBef>
              <a:spcAft>
                <a:spcPts val="0"/>
              </a:spcAft>
              <a:buClr>
                <a:srgbClr val="888888"/>
              </a:buClr>
              <a:buSzPts val="1600"/>
              <a:buFont typeface="Calibri"/>
              <a:buNone/>
              <a:defRPr sz="1600">
                <a:solidFill>
                  <a:srgbClr val="888888"/>
                </a:solidFill>
              </a:defRPr>
            </a:lvl8pPr>
            <a:lvl9pPr marL="4114800" lvl="8" indent="-228600" algn="l">
              <a:lnSpc>
                <a:spcPct val="90000"/>
              </a:lnSpc>
              <a:spcBef>
                <a:spcPts val="0"/>
              </a:spcBef>
              <a:spcAft>
                <a:spcPts val="0"/>
              </a:spcAft>
              <a:buClr>
                <a:srgbClr val="888888"/>
              </a:buClr>
              <a:buSzPts val="1600"/>
              <a:buFont typeface="Calibri"/>
              <a:buNone/>
              <a:defRPr sz="1600">
                <a:solidFill>
                  <a:srgbClr val="888888"/>
                </a:solidFill>
              </a:defRPr>
            </a:lvl9pPr>
          </a:lstStyle>
          <a:p>
            <a:endParaRPr/>
          </a:p>
        </p:txBody>
      </p:sp>
      <p:sp>
        <p:nvSpPr>
          <p:cNvPr id="20" name="Google Shape;20;p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6" name="Google Shape;26;p6"/>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7" name="Google Shape;27;p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7"/>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7"/>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7"/>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5" name="Google Shape;35;p7"/>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6" name="Google Shape;36;p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10"/>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0"/>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51" name="Google Shape;51;p10"/>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2" name="Google Shape;52;p1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11"/>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1"/>
          <p:cNvSpPr>
            <a:spLocks noGrp="1"/>
          </p:cNvSpPr>
          <p:nvPr>
            <p:ph type="pic" idx="2"/>
          </p:nvPr>
        </p:nvSpPr>
        <p:spPr>
          <a:xfrm>
            <a:off x="5183187" y="987425"/>
            <a:ext cx="6172199" cy="4873624"/>
          </a:xfrm>
          <a:prstGeom prst="rect">
            <a:avLst/>
          </a:prstGeom>
          <a:noFill/>
          <a:ln>
            <a:noFill/>
          </a:ln>
        </p:spPr>
      </p:sp>
      <p:sp>
        <p:nvSpPr>
          <p:cNvPr id="58" name="Google Shape;58;p11"/>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9" name="Google Shape;59;p1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12"/>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2"/>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1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a:lvl2pPr>
            <a:lvl3pPr marR="0" lvl="2" algn="l" rtl="0">
              <a:spcBef>
                <a:spcPts val="0"/>
              </a:spcBef>
              <a:spcAft>
                <a:spcPts val="0"/>
              </a:spcAft>
              <a:buSzPts val="1400"/>
              <a:buNone/>
              <a:defRPr sz="1800"/>
            </a:lvl3pPr>
            <a:lvl4pPr marR="0" lvl="3" algn="l" rtl="0">
              <a:spcBef>
                <a:spcPts val="0"/>
              </a:spcBef>
              <a:spcAft>
                <a:spcPts val="0"/>
              </a:spcAft>
              <a:buSzPts val="1400"/>
              <a:buNone/>
              <a:defRPr sz="1800"/>
            </a:lvl4pPr>
            <a:lvl5pPr marR="0" lvl="4" algn="l" rtl="0">
              <a:spcBef>
                <a:spcPts val="0"/>
              </a:spcBef>
              <a:spcAft>
                <a:spcPts val="0"/>
              </a:spcAft>
              <a:buSzPts val="1400"/>
              <a:buNone/>
              <a:defRPr sz="1800"/>
            </a:lvl5pPr>
            <a:lvl6pPr marR="0" lvl="5" algn="l" rtl="0">
              <a:spcBef>
                <a:spcPts val="0"/>
              </a:spcBef>
              <a:spcAft>
                <a:spcPts val="0"/>
              </a:spcAft>
              <a:buSzPts val="1400"/>
              <a:buNone/>
              <a:defRPr sz="1800"/>
            </a:lvl6pPr>
            <a:lvl7pPr marR="0" lvl="6" algn="l" rtl="0">
              <a:spcBef>
                <a:spcPts val="0"/>
              </a:spcBef>
              <a:spcAft>
                <a:spcPts val="0"/>
              </a:spcAft>
              <a:buSzPts val="1400"/>
              <a:buNone/>
              <a:defRPr sz="1800"/>
            </a:lvl7pPr>
            <a:lvl8pPr marR="0" lvl="7" algn="l" rtl="0">
              <a:spcBef>
                <a:spcPts val="0"/>
              </a:spcBef>
              <a:spcAft>
                <a:spcPts val="0"/>
              </a:spcAft>
              <a:buSzPts val="1400"/>
              <a:buNone/>
              <a:defRPr sz="1800"/>
            </a:lvl8pPr>
            <a:lvl9pPr marR="0" lvl="8" algn="l" rtl="0">
              <a:spcBef>
                <a:spcPts val="0"/>
              </a:spcBef>
              <a:spcAft>
                <a:spcPts val="0"/>
              </a:spcAft>
              <a:buSzPts val="1400"/>
              <a:buNone/>
              <a:defRPr sz="1800"/>
            </a:lvl9pPr>
          </a:lstStyle>
          <a:p>
            <a:endParaRPr/>
          </a:p>
        </p:txBody>
      </p:sp>
      <p:sp>
        <p:nvSpPr>
          <p:cNvPr id="7" name="Google Shape;7;p3"/>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hyperlink" Target="https://www.freepik.es/vector-gratis/ilustracion-concepto-archivos-texto_11641796.htm#page=1&amp;query=documento&amp;position=14&amp;from_view=keyword" TargetMode="External"/><Relationship Id="rId7"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hyperlink" Target="https://www.freepik.es/vector-gratis/gerente-priorizando-tareas-lista-tareas_7732645.htm#page=1&amp;query=documento&amp;position=31&amp;from_view=keywor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
          <p:cNvSpPr/>
          <p:nvPr/>
        </p:nvSpPr>
        <p:spPr>
          <a:xfrm>
            <a:off x="2301833" y="1709806"/>
            <a:ext cx="7588333"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CO" sz="1800" b="0" i="0" u="none" strike="noStrike" cap="none">
                <a:solidFill>
                  <a:schemeClr val="lt1"/>
                </a:solidFill>
                <a:latin typeface="Arial"/>
                <a:ea typeface="Arial"/>
                <a:cs typeface="Arial"/>
                <a:sym typeface="Arial"/>
              </a:rPr>
              <a:t>Tarjetas conectadas</a:t>
            </a:r>
            <a:endParaRPr/>
          </a:p>
          <a:p>
            <a:pPr marL="0" marR="0" lvl="0" indent="0" algn="ctr" rtl="0">
              <a:lnSpc>
                <a:spcPct val="100000"/>
              </a:lnSpc>
              <a:spcBef>
                <a:spcPts val="0"/>
              </a:spcBef>
              <a:spcAft>
                <a:spcPts val="0"/>
              </a:spcAft>
              <a:buClr>
                <a:schemeClr val="lt1"/>
              </a:buClr>
              <a:buSzPts val="450"/>
              <a:buFont typeface="Arial"/>
              <a:buNone/>
            </a:pPr>
            <a:r>
              <a:rPr lang="es-CO" sz="1800" b="0" i="0" u="none" strike="noStrike" cap="none">
                <a:solidFill>
                  <a:schemeClr val="lt1"/>
                </a:solidFill>
                <a:latin typeface="Arial"/>
                <a:ea typeface="Arial"/>
                <a:cs typeface="Arial"/>
                <a:sym typeface="Arial"/>
              </a:rPr>
              <a:t>DI_CF7_ Protocolo de atención en la relación con el cliente</a:t>
            </a:r>
            <a:endParaRPr sz="1800" b="0" i="0" u="none" strike="noStrike" cap="none">
              <a:solidFill>
                <a:schemeClr val="lt1"/>
              </a:solidFill>
              <a:latin typeface="Arial"/>
              <a:ea typeface="Arial"/>
              <a:cs typeface="Arial"/>
              <a:sym typeface="Arial"/>
            </a:endParaRPr>
          </a:p>
        </p:txBody>
      </p:sp>
      <p:sp>
        <p:nvSpPr>
          <p:cNvPr id="79" name="Google Shape;79;p1"/>
          <p:cNvSpPr/>
          <p:nvPr/>
        </p:nvSpPr>
        <p:spPr>
          <a:xfrm>
            <a:off x="374754" y="4542552"/>
            <a:ext cx="10989933" cy="776623"/>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595959"/>
              </a:buClr>
              <a:buSzPts val="1400"/>
              <a:buFont typeface="Arial"/>
              <a:buNone/>
            </a:pPr>
            <a:r>
              <a:rPr lang="es-CO" sz="1400" b="1" i="0" u="none" strike="noStrike" cap="none">
                <a:solidFill>
                  <a:srgbClr val="595959"/>
                </a:solidFill>
                <a:latin typeface="Arial"/>
                <a:ea typeface="Arial"/>
                <a:cs typeface="Arial"/>
                <a:sym typeface="Arial"/>
              </a:rPr>
              <a:t>Recomendaciones generales: </a:t>
            </a:r>
            <a:endParaRPr sz="1400" b="0" i="0" u="none" strike="noStrike" cap="none">
              <a:solidFill>
                <a:srgbClr val="595959"/>
              </a:solidFill>
              <a:latin typeface="Arial"/>
              <a:ea typeface="Arial"/>
              <a:cs typeface="Arial"/>
              <a:sym typeface="Arial"/>
            </a:endParaRPr>
          </a:p>
          <a:p>
            <a:pPr marL="0" marR="0" lvl="0" indent="0" algn="just" rtl="0">
              <a:lnSpc>
                <a:spcPct val="90000"/>
              </a:lnSpc>
              <a:spcBef>
                <a:spcPts val="800"/>
              </a:spcBef>
              <a:spcAft>
                <a:spcPts val="0"/>
              </a:spcAft>
              <a:buClr>
                <a:srgbClr val="595959"/>
              </a:buClr>
              <a:buSzPts val="1400"/>
              <a:buFont typeface="Arial"/>
              <a:buNone/>
            </a:pPr>
            <a:r>
              <a:rPr lang="es-CO" sz="1400" b="0" i="0" u="none" strike="noStrike" cap="none">
                <a:solidFill>
                  <a:srgbClr val="595959"/>
                </a:solidFill>
                <a:latin typeface="Arial"/>
                <a:ea typeface="Arial"/>
                <a:cs typeface="Arial"/>
                <a:sym typeface="Arial"/>
              </a:rPr>
              <a:t>Crear un acordeón para desplegar los tipos de pruebas. al dar clic en cada uno se despliega la descripción, las imágenes son sugeridas y pueden modificarse al criterio de producción, se mencionan las fuentes donde se toman.</a:t>
            </a:r>
            <a:endParaRPr sz="1400" b="0" i="0" u="none" strike="noStrike" cap="none">
              <a:solidFill>
                <a:srgbClr val="595959"/>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2"/>
          <p:cNvSpPr/>
          <p:nvPr/>
        </p:nvSpPr>
        <p:spPr>
          <a:xfrm>
            <a:off x="9107170" y="0"/>
            <a:ext cx="308482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5" name="Google Shape;85;p2"/>
          <p:cNvSpPr txBox="1"/>
          <p:nvPr/>
        </p:nvSpPr>
        <p:spPr>
          <a:xfrm>
            <a:off x="9126070" y="1257300"/>
            <a:ext cx="3084829"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595959"/>
              </a:buClr>
              <a:buSzPts val="450"/>
              <a:buFont typeface="Arial"/>
              <a:buNone/>
            </a:pPr>
            <a:r>
              <a:rPr lang="es-CO" sz="1800" b="0" i="0" u="none" strike="noStrike" cap="none">
                <a:solidFill>
                  <a:srgbClr val="595959"/>
                </a:solidFill>
                <a:latin typeface="Arial"/>
                <a:ea typeface="Arial"/>
                <a:cs typeface="Arial"/>
                <a:sym typeface="Arial"/>
              </a:rPr>
              <a:t>Crear un recurso tipo tarjetas conectadas</a:t>
            </a:r>
            <a:endParaRPr sz="1400" b="0" i="0" u="none" strike="noStrike" cap="none">
              <a:solidFill>
                <a:schemeClr val="dk1"/>
              </a:solidFill>
              <a:latin typeface="Arial"/>
              <a:ea typeface="Arial"/>
              <a:cs typeface="Arial"/>
              <a:sym typeface="Arial"/>
            </a:endParaRPr>
          </a:p>
        </p:txBody>
      </p:sp>
      <p:sp>
        <p:nvSpPr>
          <p:cNvPr id="86" name="Google Shape;86;p2"/>
          <p:cNvSpPr/>
          <p:nvPr/>
        </p:nvSpPr>
        <p:spPr>
          <a:xfrm>
            <a:off x="9107170" y="0"/>
            <a:ext cx="308482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CO" sz="1800" b="0" i="0" u="none" strike="noStrike" cap="none">
                <a:solidFill>
                  <a:schemeClr val="lt1"/>
                </a:solidFill>
                <a:latin typeface="Arial"/>
                <a:ea typeface="Arial"/>
                <a:cs typeface="Arial"/>
                <a:sym typeface="Arial"/>
              </a:rPr>
              <a:t>Indicaciones para la producción</a:t>
            </a:r>
            <a:endParaRPr/>
          </a:p>
        </p:txBody>
      </p:sp>
      <p:sp>
        <p:nvSpPr>
          <p:cNvPr id="87" name="Google Shape;87;p2"/>
          <p:cNvSpPr/>
          <p:nvPr/>
        </p:nvSpPr>
        <p:spPr>
          <a:xfrm>
            <a:off x="9145092" y="3305908"/>
            <a:ext cx="3094353" cy="3418449"/>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CO" sz="1200" b="0" i="0" u="none" strike="noStrike" cap="none">
                <a:solidFill>
                  <a:schemeClr val="dk1"/>
                </a:solidFill>
                <a:latin typeface="Arial"/>
                <a:ea typeface="Arial"/>
                <a:cs typeface="Arial"/>
                <a:sym typeface="Arial"/>
              </a:rPr>
              <a:t>Las imágenes son sugeridas y pueden cambiarse a disposición de producción</a:t>
            </a:r>
            <a:endParaRPr/>
          </a:p>
          <a:p>
            <a:pPr marL="0" marR="0" lvl="0" indent="0" algn="l" rtl="0">
              <a:lnSpc>
                <a:spcPct val="100000"/>
              </a:lnSpc>
              <a:spcBef>
                <a:spcPts val="0"/>
              </a:spcBef>
              <a:spcAft>
                <a:spcPts val="0"/>
              </a:spcAft>
              <a:buClr>
                <a:srgbClr val="000000"/>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50"/>
              <a:buFont typeface="Arial"/>
              <a:buNone/>
            </a:pPr>
            <a:r>
              <a:rPr lang="es-CO" sz="1000" b="0" i="0" u="sng" strike="noStrike" cap="none">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https://www.freepik.es/vector-gratis/ilustracion-concepto-archivos-texto_11641796.htm#page=1&amp;query=documento&amp;position=14&amp;from_view=keyword</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
              <a:buFont typeface="Arial"/>
              <a:buNone/>
            </a:pP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75"/>
              <a:buFont typeface="Arial"/>
              <a:buNone/>
            </a:pPr>
            <a:r>
              <a:rPr lang="es-CO" sz="700" b="0" i="0" u="sng" strike="noStrike" cap="none">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https://www.freepik.es/vector-gratis/gerente-priorizando-tareas-lista-tareas_7732645.htm#page=1&amp;query=documento&amp;position=31&amp;from_view=keyword</a:t>
            </a:r>
            <a:endParaRPr sz="7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5"/>
              <a:buFont typeface="Arial"/>
              <a:buNone/>
            </a:pPr>
            <a:endParaRPr sz="7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
              <a:buFont typeface="Arial"/>
              <a:buNone/>
            </a:pP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75"/>
              <a:buFont typeface="Arial"/>
              <a:buNone/>
            </a:pPr>
            <a:r>
              <a:rPr lang="es-CO" sz="700" b="0" i="0" u="none" strike="noStrike" cap="none">
                <a:solidFill>
                  <a:schemeClr val="dk1"/>
                </a:solidFill>
                <a:latin typeface="Arial"/>
                <a:ea typeface="Arial"/>
                <a:cs typeface="Arial"/>
                <a:sym typeface="Arial"/>
              </a:rPr>
              <a:t>https://www.freepik.es/vector-gratis/gente-diminuta-instrucciones-guia-o-manuales-ilustracion-vectorial-plana-personajes-dibujos-animados-que-leen-manual-usuario-guia-u-orientacion-ayuda-reserva-instrucciones-uso-concepto_10613743.htm#page=1&amp;query=manual&amp;position=0&amp;from_view=search</a:t>
            </a:r>
            <a:endParaRPr/>
          </a:p>
          <a:p>
            <a:pPr marL="0" marR="0" lvl="0" indent="0" algn="l" rtl="0">
              <a:lnSpc>
                <a:spcPct val="100000"/>
              </a:lnSpc>
              <a:spcBef>
                <a:spcPts val="0"/>
              </a:spcBef>
              <a:spcAft>
                <a:spcPts val="0"/>
              </a:spcAft>
              <a:buClr>
                <a:srgbClr val="000000"/>
              </a:buClr>
              <a:buSzPts val="175"/>
              <a:buFont typeface="Arial"/>
              <a:buNone/>
            </a:pPr>
            <a:endParaRPr sz="7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50"/>
              <a:buFont typeface="Arial"/>
              <a:buNone/>
            </a:pPr>
            <a:endParaRPr sz="1800" b="0" i="0" u="none" strike="noStrike" cap="none">
              <a:solidFill>
                <a:schemeClr val="dk1"/>
              </a:solidFill>
              <a:latin typeface="Arial"/>
              <a:ea typeface="Arial"/>
              <a:cs typeface="Arial"/>
              <a:sym typeface="Arial"/>
            </a:endParaRPr>
          </a:p>
        </p:txBody>
      </p:sp>
      <p:pic>
        <p:nvPicPr>
          <p:cNvPr id="88" name="Google Shape;88;p2"/>
          <p:cNvPicPr preferRelativeResize="0"/>
          <p:nvPr/>
        </p:nvPicPr>
        <p:blipFill rotWithShape="1">
          <a:blip r:embed="rId5">
            <a:alphaModFix/>
          </a:blip>
          <a:srcRect/>
          <a:stretch/>
        </p:blipFill>
        <p:spPr>
          <a:xfrm>
            <a:off x="0" y="1356509"/>
            <a:ext cx="9107171" cy="3839111"/>
          </a:xfrm>
          <a:prstGeom prst="rect">
            <a:avLst/>
          </a:prstGeom>
          <a:noFill/>
          <a:ln>
            <a:noFill/>
          </a:ln>
        </p:spPr>
      </p:pic>
      <p:sp>
        <p:nvSpPr>
          <p:cNvPr id="89" name="Google Shape;89;p2"/>
          <p:cNvSpPr/>
          <p:nvPr/>
        </p:nvSpPr>
        <p:spPr>
          <a:xfrm>
            <a:off x="3101009" y="2835965"/>
            <a:ext cx="2835965" cy="2093844"/>
          </a:xfrm>
          <a:prstGeom prst="rect">
            <a:avLst/>
          </a:prstGeom>
          <a:solidFill>
            <a:srgbClr val="FFCD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000"/>
              <a:buFont typeface="Arial"/>
              <a:buNone/>
            </a:pPr>
            <a:r>
              <a:rPr lang="es-CO" sz="1000" b="1" i="0" u="none" strike="noStrike" cap="none" dirty="0">
                <a:solidFill>
                  <a:schemeClr val="lt1"/>
                </a:solidFill>
                <a:latin typeface="Arial"/>
                <a:ea typeface="Arial"/>
                <a:cs typeface="Arial"/>
                <a:sym typeface="Arial"/>
              </a:rPr>
              <a:t>Importancia</a:t>
            </a:r>
            <a:endParaRPr dirty="0"/>
          </a:p>
          <a:p>
            <a:pPr marL="0" marR="0" lvl="0" indent="0" algn="l" rtl="0">
              <a:lnSpc>
                <a:spcPct val="100000"/>
              </a:lnSpc>
              <a:spcBef>
                <a:spcPts val="0"/>
              </a:spcBef>
              <a:spcAft>
                <a:spcPts val="0"/>
              </a:spcAft>
              <a:buClr>
                <a:schemeClr val="lt1"/>
              </a:buClr>
              <a:buSzPts val="1000"/>
              <a:buFont typeface="Arial"/>
              <a:buNone/>
            </a:pPr>
            <a:r>
              <a:rPr lang="es-CO" sz="1000" b="0" i="0" u="none" strike="noStrike" cap="none" dirty="0">
                <a:solidFill>
                  <a:schemeClr val="lt1"/>
                </a:solidFill>
                <a:latin typeface="Arial"/>
                <a:ea typeface="Arial"/>
                <a:cs typeface="Arial"/>
                <a:sym typeface="Arial"/>
              </a:rPr>
              <a:t>La importancia que tiene un protocolo de atención y servicio al cliente radica en la manera </a:t>
            </a:r>
            <a:r>
              <a:rPr lang="es-CO" sz="1000" dirty="0">
                <a:solidFill>
                  <a:schemeClr val="lt1"/>
                </a:solidFill>
              </a:rPr>
              <a:t>cómo</a:t>
            </a:r>
            <a:r>
              <a:rPr lang="es-CO" sz="1000" b="0" i="0" u="none" strike="noStrike" cap="none" dirty="0">
                <a:solidFill>
                  <a:schemeClr val="lt1"/>
                </a:solidFill>
                <a:latin typeface="Arial"/>
                <a:ea typeface="Arial"/>
                <a:cs typeface="Arial"/>
                <a:sym typeface="Arial"/>
              </a:rPr>
              <a:t> los asesores comerciales deben comportarse al atender a los clientes, explica la forma de actuar de los trabajadores en la atención al cliente o en el proceso de ventas, este documento detalla los procedimientos de interacción con el cliente, también debe contener los planes de mejora cuando se presenten hallazgos que desvíen la prestación del servicio</a:t>
            </a:r>
            <a:r>
              <a:rPr lang="es-CO" sz="1000" dirty="0"/>
              <a:t>.</a:t>
            </a:r>
            <a:endParaRPr sz="1000" b="0" i="0" u="none" strike="noStrike" cap="none" dirty="0">
              <a:solidFill>
                <a:schemeClr val="lt1"/>
              </a:solidFill>
              <a:latin typeface="Arial"/>
              <a:ea typeface="Arial"/>
              <a:cs typeface="Arial"/>
              <a:sym typeface="Arial"/>
            </a:endParaRPr>
          </a:p>
        </p:txBody>
      </p:sp>
      <p:sp>
        <p:nvSpPr>
          <p:cNvPr id="90" name="Google Shape;90;p2"/>
          <p:cNvSpPr/>
          <p:nvPr/>
        </p:nvSpPr>
        <p:spPr>
          <a:xfrm>
            <a:off x="6096000" y="2835965"/>
            <a:ext cx="2835965" cy="2093844"/>
          </a:xfrm>
          <a:prstGeom prst="rect">
            <a:avLst/>
          </a:prstGeom>
          <a:solidFill>
            <a:srgbClr val="FF4A6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000"/>
              <a:buFont typeface="Arial"/>
              <a:buNone/>
            </a:pPr>
            <a:r>
              <a:rPr lang="es-CO" sz="1000" b="1" i="0" u="none" strike="noStrike" cap="none" dirty="0">
                <a:solidFill>
                  <a:schemeClr val="lt1"/>
                </a:solidFill>
                <a:latin typeface="Arial"/>
                <a:ea typeface="Arial"/>
                <a:cs typeface="Arial"/>
                <a:sym typeface="Arial"/>
              </a:rPr>
              <a:t>Manual </a:t>
            </a:r>
            <a:endParaRPr dirty="0"/>
          </a:p>
          <a:p>
            <a:pPr marL="0" marR="0" lvl="0" indent="0" algn="ctr" rtl="0">
              <a:lnSpc>
                <a:spcPct val="100000"/>
              </a:lnSpc>
              <a:spcBef>
                <a:spcPts val="0"/>
              </a:spcBef>
              <a:spcAft>
                <a:spcPts val="0"/>
              </a:spcAft>
              <a:buClr>
                <a:schemeClr val="lt1"/>
              </a:buClr>
              <a:buSzPts val="1000"/>
              <a:buFont typeface="Arial"/>
              <a:buNone/>
            </a:pPr>
            <a:r>
              <a:rPr lang="es-CO" sz="1000" b="0" i="0" u="none" strike="noStrike" cap="none" dirty="0">
                <a:solidFill>
                  <a:schemeClr val="lt1"/>
                </a:solidFill>
                <a:latin typeface="Arial"/>
                <a:ea typeface="Arial"/>
                <a:cs typeface="Arial"/>
                <a:sym typeface="Arial"/>
              </a:rPr>
              <a:t>El medio para lograrlo es elaborar un manual de protocolo de atención al cliente en forma clara y didáctica, comprensible para todos. </a:t>
            </a:r>
            <a:r>
              <a:rPr lang="es-CO" sz="1000" b="0" i="0" u="none" strike="noStrike" cap="none">
                <a:solidFill>
                  <a:schemeClr val="lt1"/>
                </a:solidFill>
                <a:latin typeface="Arial"/>
                <a:ea typeface="Arial"/>
                <a:cs typeface="Arial"/>
                <a:sym typeface="Arial"/>
              </a:rPr>
              <a:t>Este manual debe explicar los procedimientos que se desea de los colaboradores, la conducta que deben tener con los usuarios o clientes y los procedimientos adecuados con relación a la atención que se quiere brindar en cualquier canal de contacto. </a:t>
            </a:r>
            <a:endParaRPr dirty="0"/>
          </a:p>
          <a:p>
            <a:pPr marL="0" marR="0" lvl="0" indent="0" algn="ctr" rtl="0">
              <a:lnSpc>
                <a:spcPct val="100000"/>
              </a:lnSpc>
              <a:spcBef>
                <a:spcPts val="0"/>
              </a:spcBef>
              <a:spcAft>
                <a:spcPts val="0"/>
              </a:spcAft>
              <a:buClr>
                <a:srgbClr val="000000"/>
              </a:buClr>
              <a:buSzPts val="1000"/>
              <a:buFont typeface="Arial"/>
              <a:buNone/>
            </a:pPr>
            <a:endParaRPr sz="1000" b="0" i="0" u="none" strike="noStrike" cap="none" dirty="0">
              <a:solidFill>
                <a:schemeClr val="lt1"/>
              </a:solidFill>
              <a:latin typeface="Arial"/>
              <a:ea typeface="Arial"/>
              <a:cs typeface="Arial"/>
              <a:sym typeface="Arial"/>
            </a:endParaRPr>
          </a:p>
        </p:txBody>
      </p:sp>
      <p:sp>
        <p:nvSpPr>
          <p:cNvPr id="91" name="Google Shape;91;p2"/>
          <p:cNvSpPr/>
          <p:nvPr/>
        </p:nvSpPr>
        <p:spPr>
          <a:xfrm>
            <a:off x="89839" y="2878499"/>
            <a:ext cx="2835965" cy="2093844"/>
          </a:xfrm>
          <a:prstGeom prst="rect">
            <a:avLst/>
          </a:prstGeom>
          <a:solidFill>
            <a:srgbClr val="522981"/>
          </a:solidFill>
          <a:ln>
            <a:noFill/>
          </a:ln>
        </p:spPr>
        <p:txBody>
          <a:bodyPr spcFirstLastPara="1" wrap="square" lIns="91425" tIns="45700" rIns="91425" bIns="45700" anchor="ctr" anchorCtr="0">
            <a:noAutofit/>
          </a:bodyPr>
          <a:lstStyle/>
          <a:p>
            <a:pPr marL="84138" marR="0" lvl="0" indent="0" algn="ctr" rtl="0">
              <a:lnSpc>
                <a:spcPct val="100000"/>
              </a:lnSpc>
              <a:spcBef>
                <a:spcPts val="0"/>
              </a:spcBef>
              <a:spcAft>
                <a:spcPts val="0"/>
              </a:spcAft>
              <a:buClr>
                <a:schemeClr val="lt1"/>
              </a:buClr>
              <a:buSzPts val="1000"/>
              <a:buFont typeface="Arial"/>
              <a:buNone/>
            </a:pPr>
            <a:r>
              <a:rPr lang="es-CO" sz="1000" b="1" i="0" u="none" strike="noStrike" cap="none">
                <a:solidFill>
                  <a:schemeClr val="lt1"/>
                </a:solidFill>
                <a:latin typeface="Arial"/>
                <a:ea typeface="Arial"/>
                <a:cs typeface="Arial"/>
                <a:sym typeface="Arial"/>
              </a:rPr>
              <a:t>Definición </a:t>
            </a:r>
            <a:endParaRPr/>
          </a:p>
          <a:p>
            <a:pPr marL="84138" marR="0" lvl="0" indent="0" algn="l" rtl="0">
              <a:lnSpc>
                <a:spcPct val="100000"/>
              </a:lnSpc>
              <a:spcBef>
                <a:spcPts val="0"/>
              </a:spcBef>
              <a:spcAft>
                <a:spcPts val="0"/>
              </a:spcAft>
              <a:buClr>
                <a:schemeClr val="lt1"/>
              </a:buClr>
              <a:buSzPts val="1000"/>
              <a:buFont typeface="Arial"/>
              <a:buNone/>
            </a:pPr>
            <a:r>
              <a:rPr lang="es-CO" sz="1000" b="0" i="0" u="none" strike="noStrike" cap="none">
                <a:solidFill>
                  <a:schemeClr val="lt1"/>
                </a:solidFill>
                <a:latin typeface="Arial"/>
                <a:ea typeface="Arial"/>
                <a:cs typeface="Arial"/>
                <a:sym typeface="Arial"/>
              </a:rPr>
              <a:t>Los protocolos de atención al cliente son la manera de fomentar en la organización la forma de actuar frente al cliente, el protocolo debe ser un documento que unifique los conceptos y criterios que lleven a cada colaborador a respetar y prestar una buena atención al cliente. Los protocolos deben destacar la imagen de la compañía y su identidad corporativa. </a:t>
            </a:r>
            <a:endParaRPr/>
          </a:p>
        </p:txBody>
      </p:sp>
      <p:pic>
        <p:nvPicPr>
          <p:cNvPr id="92" name="Google Shape;92;p2" descr="Ilustración de concepto de archivos de texto vector gratuito"/>
          <p:cNvPicPr preferRelativeResize="0"/>
          <p:nvPr/>
        </p:nvPicPr>
        <p:blipFill rotWithShape="1">
          <a:blip r:embed="rId6">
            <a:alphaModFix/>
          </a:blip>
          <a:srcRect/>
          <a:stretch/>
        </p:blipFill>
        <p:spPr>
          <a:xfrm>
            <a:off x="701731" y="1662380"/>
            <a:ext cx="1612180" cy="1073928"/>
          </a:xfrm>
          <a:prstGeom prst="rect">
            <a:avLst/>
          </a:prstGeom>
          <a:noFill/>
          <a:ln>
            <a:noFill/>
          </a:ln>
        </p:spPr>
      </p:pic>
      <p:pic>
        <p:nvPicPr>
          <p:cNvPr id="93" name="Google Shape;93;p2" descr="Gerente priorizando tareas en la lista de tareas vector gratuito"/>
          <p:cNvPicPr preferRelativeResize="0"/>
          <p:nvPr/>
        </p:nvPicPr>
        <p:blipFill rotWithShape="1">
          <a:blip r:embed="rId7">
            <a:alphaModFix/>
          </a:blip>
          <a:srcRect/>
          <a:stretch/>
        </p:blipFill>
        <p:spPr>
          <a:xfrm>
            <a:off x="3638099" y="1562723"/>
            <a:ext cx="1761784" cy="1173585"/>
          </a:xfrm>
          <a:prstGeom prst="rect">
            <a:avLst/>
          </a:prstGeom>
          <a:noFill/>
          <a:ln>
            <a:noFill/>
          </a:ln>
        </p:spPr>
      </p:pic>
      <p:pic>
        <p:nvPicPr>
          <p:cNvPr id="94" name="Google Shape;94;p2" descr="Gente diminuta con instrucciones de guía o manuales ilustración vectorial plana. personajes de dibujos animados que leen manual de usuario, guía u orientación. ayuda y reserva con instrucciones de uso del concepto. vector gratuito"/>
          <p:cNvPicPr preferRelativeResize="0"/>
          <p:nvPr/>
        </p:nvPicPr>
        <p:blipFill rotWithShape="1">
          <a:blip r:embed="rId8">
            <a:alphaModFix/>
          </a:blip>
          <a:srcRect/>
          <a:stretch/>
        </p:blipFill>
        <p:spPr>
          <a:xfrm>
            <a:off x="6563903" y="1608508"/>
            <a:ext cx="1778556" cy="1269991"/>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388</Words>
  <Application>Microsoft Office PowerPoint</Application>
  <PresentationFormat>Panorámica</PresentationFormat>
  <Paragraphs>20</Paragraphs>
  <Slides>2</Slides>
  <Notes>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vt:i4>
      </vt:variant>
    </vt:vector>
  </HeadingPairs>
  <TitlesOfParts>
    <vt:vector size="5" baseType="lpstr">
      <vt:lpstr>Arial</vt:lpstr>
      <vt:lpstr>Calibri</vt:lpstr>
      <vt:lpstr>Tema de Office</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JULIA ISABEL ROBERTO</cp:lastModifiedBy>
  <cp:revision>1</cp:revision>
  <dcterms:modified xsi:type="dcterms:W3CDTF">2021-11-09T18:29:29Z</dcterms:modified>
</cp:coreProperties>
</file>