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handoutMasterIdLst>
    <p:handoutMasterId r:id="rId9"/>
  </p:handoutMasterIdLst>
  <p:sldIdLst>
    <p:sldId id="258" r:id="rId2"/>
    <p:sldId id="286" r:id="rId3"/>
    <p:sldId id="287" r:id="rId4"/>
    <p:sldId id="289" r:id="rId5"/>
    <p:sldId id="290" r:id="rId6"/>
    <p:sldId id="291" r:id="rId7"/>
  </p:sldIdLst>
  <p:sldSz cx="12192000" cy="6858000"/>
  <p:notesSz cx="6858000" cy="9144000"/>
  <p:custDataLst>
    <p:tags r:id="rId10"/>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a Morales" initials="LM" lastIdx="5" clrIdx="0">
    <p:extLst>
      <p:ext uri="{19B8F6BF-5375-455C-9EA6-DF929625EA0E}">
        <p15:presenceInfo xmlns:p15="http://schemas.microsoft.com/office/powerpoint/2012/main" userId="Liliana Morales" providerId="None"/>
      </p:ext>
    </p:extLst>
  </p:cmAuthor>
  <p:cmAuthor id="2" name="maritza.paz.c@gmail.com" initials="m" lastIdx="1" clrIdx="1">
    <p:extLst>
      <p:ext uri="{19B8F6BF-5375-455C-9EA6-DF929625EA0E}">
        <p15:presenceInfo xmlns:p15="http://schemas.microsoft.com/office/powerpoint/2012/main" userId="416ab8e8365af8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C8625-F1AC-4C01-BAC9-3CD3015F1BBD}">
  <a:tblStyle styleId="{BB3C8625-F1AC-4C01-BAC9-3CD3015F1BBD}" styleName="Table_0"/>
  <a:tblStyle styleId="{BF564A1C-97B1-4D8F-8997-F2116A1512E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3B9DBF-B480-47DA-A6E1-43C5474EF4B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A56D29A-3347-4097-BB56-BC4704688742}"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25CA6D2-C51F-4EB5-8F98-FF5386C87FD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37" autoAdjust="0"/>
    <p:restoredTop sz="89662"/>
  </p:normalViewPr>
  <p:slideViewPr>
    <p:cSldViewPr snapToGrid="0">
      <p:cViewPr varScale="1">
        <p:scale>
          <a:sx n="64" d="100"/>
          <a:sy n="64" d="100"/>
        </p:scale>
        <p:origin x="240" y="78"/>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2B4DD1-0BA0-41EA-B685-F252DA25B945}" type="datetimeFigureOut">
              <a:rPr lang="es-CO" smtClean="0"/>
              <a:t>9/11/2021</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36486-01DA-4660-80C3-34274CB1AAF0}" type="slidenum">
              <a:rPr lang="es-CO" smtClean="0"/>
              <a:t>‹Nº›</a:t>
            </a:fld>
            <a:endParaRPr lang="es-CO"/>
          </a:p>
        </p:txBody>
      </p:sp>
    </p:spTree>
    <p:extLst>
      <p:ext uri="{BB962C8B-B14F-4D97-AF65-F5344CB8AC3E}">
        <p14:creationId xmlns:p14="http://schemas.microsoft.com/office/powerpoint/2010/main" val="266858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29778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647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0637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5635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716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3767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601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60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sz="2400" b="0" i="0" u="none" strike="noStrike" cap="none" baseline="0">
                <a:solidFill>
                  <a:schemeClr val="dk1"/>
                </a:solidFill>
                <a:latin typeface="Calibri"/>
                <a:ea typeface="Calibri"/>
                <a:cs typeface="Calibri"/>
                <a:sym typeface="Calibri"/>
              </a:defRPr>
            </a:lvl1pPr>
            <a:lvl2pPr marL="457200" marR="0" indent="0" algn="ctr" rtl="0">
              <a:lnSpc>
                <a:spcPct val="90000"/>
              </a:lnSpc>
              <a:spcBef>
                <a:spcPts val="500"/>
              </a:spcBef>
              <a:buClr>
                <a:schemeClr val="dk1"/>
              </a:buClr>
              <a:buFont typeface="Arial"/>
              <a:buNone/>
              <a:defRPr sz="2000" b="0" i="0" u="none" strike="noStrike" cap="none" baseline="0">
                <a:solidFill>
                  <a:schemeClr val="dk1"/>
                </a:solidFill>
                <a:latin typeface="Calibri"/>
                <a:ea typeface="Calibri"/>
                <a:cs typeface="Calibri"/>
                <a:sym typeface="Calibri"/>
              </a:defRPr>
            </a:lvl2pPr>
            <a:lvl3pPr marL="914400" marR="0" indent="0" algn="ctr" rtl="0">
              <a:lnSpc>
                <a:spcPct val="90000"/>
              </a:lnSpc>
              <a:spcBef>
                <a:spcPts val="500"/>
              </a:spcBef>
              <a:buClr>
                <a:schemeClr val="dk1"/>
              </a:buClr>
              <a:buFont typeface="Arial"/>
              <a:buNone/>
              <a:defRPr sz="1800" b="0" i="0" u="none" strike="noStrike" cap="none" baseline="0">
                <a:solidFill>
                  <a:schemeClr val="dk1"/>
                </a:solidFill>
                <a:latin typeface="Calibri"/>
                <a:ea typeface="Calibri"/>
                <a:cs typeface="Calibri"/>
                <a:sym typeface="Calibri"/>
              </a:defRPr>
            </a:lvl3pPr>
            <a:lvl4pPr marL="1371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4pPr>
            <a:lvl5pPr marL="18288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5pPr>
            <a:lvl6pPr marL="22860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6pPr>
            <a:lvl7pPr marL="27432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7pPr>
            <a:lvl8pPr marL="32004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8pPr>
            <a:lvl9pPr marL="3657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sz="2800" b="0" i="0" u="none" strike="noStrike" cap="none" baseline="0">
                <a:solidFill>
                  <a:schemeClr val="dk1"/>
                </a:solidFill>
                <a:latin typeface="Calibri"/>
                <a:ea typeface="Calibri"/>
                <a:cs typeface="Calibri"/>
                <a:sym typeface="Calibri"/>
              </a:defRPr>
            </a:lvl1pPr>
            <a:lvl2pPr marL="685800" marR="0" indent="-76200" algn="l" rtl="0">
              <a:lnSpc>
                <a:spcPct val="90000"/>
              </a:lnSpc>
              <a:spcBef>
                <a:spcPts val="500"/>
              </a:spcBef>
              <a:buClr>
                <a:schemeClr val="dk1"/>
              </a:buClr>
              <a:buFont typeface="Arial"/>
              <a:buChar char="•"/>
              <a:defRPr sz="2400" b="0" i="0" u="none" strike="noStrike" cap="none" baseline="0">
                <a:solidFill>
                  <a:schemeClr val="dk1"/>
                </a:solidFill>
                <a:latin typeface="Calibri"/>
                <a:ea typeface="Calibri"/>
                <a:cs typeface="Calibri"/>
                <a:sym typeface="Calibri"/>
              </a:defRPr>
            </a:lvl2pPr>
            <a:lvl3pPr marL="1143000" marR="0" indent="-101600" algn="l" rtl="0">
              <a:lnSpc>
                <a:spcPct val="90000"/>
              </a:lnSpc>
              <a:spcBef>
                <a:spcPts val="500"/>
              </a:spcBef>
              <a:buClr>
                <a:schemeClr val="dk1"/>
              </a:buClr>
              <a:buFont typeface="Arial"/>
              <a:buChar char="•"/>
              <a:defRPr sz="2000" b="0" i="0" u="none" strike="noStrike" cap="none" baseline="0">
                <a:solidFill>
                  <a:schemeClr val="dk1"/>
                </a:solidFill>
                <a:latin typeface="Calibri"/>
                <a:ea typeface="Calibri"/>
                <a:cs typeface="Calibri"/>
                <a:sym typeface="Calibri"/>
              </a:defRPr>
            </a:lvl3pPr>
            <a:lvl4pPr marL="1600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4pPr>
            <a:lvl5pPr marL="20574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5pPr>
            <a:lvl6pPr marL="25146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6pPr>
            <a:lvl7pPr marL="29718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7pPr>
            <a:lvl8pPr marL="34290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8pPr>
            <a:lvl9pPr marL="3886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es/foto-gratis/colegas-dando-golpe-puno_3532664.htm#page=1&amp;query=recurso%20humano&amp;position=0&amp;from_view=searc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Shape 110"/>
          <p:cNvSpPr/>
          <p:nvPr/>
        </p:nvSpPr>
        <p:spPr>
          <a:xfrm>
            <a:off x="1684059" y="2362568"/>
            <a:ext cx="7588333" cy="1211283"/>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algn="ctr">
              <a:buSzPct val="25000"/>
            </a:pPr>
            <a:r>
              <a:rPr lang="es-CO" sz="1800" dirty="0">
                <a:solidFill>
                  <a:schemeClr val="lt1"/>
                </a:solidFill>
                <a:latin typeface="+mn-lt"/>
                <a:cs typeface="Calibri"/>
              </a:rPr>
              <a:t>Sliders</a:t>
            </a:r>
          </a:p>
          <a:p>
            <a:pPr lvl="0" algn="ctr">
              <a:buSzPct val="25000"/>
            </a:pPr>
            <a:r>
              <a:rPr lang="es-ES" sz="1800" dirty="0">
                <a:solidFill>
                  <a:schemeClr val="lt1"/>
                </a:solidFill>
                <a:latin typeface="+mn-lt"/>
                <a:ea typeface="Calibri"/>
                <a:cs typeface="Calibri"/>
                <a:sym typeface="Calibri"/>
              </a:rPr>
              <a:t>DI_CF7_8.1_Característica de los momentos de verdad</a:t>
            </a:r>
            <a:endParaRPr lang="es-ES" sz="1800" b="0" i="0" u="none" strike="noStrike" cap="none" baseline="0" dirty="0">
              <a:solidFill>
                <a:schemeClr val="lt1"/>
              </a:solidFill>
              <a:latin typeface="+mn-lt"/>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3" name="Imagen 12" descr="Interfaz de usuario gráfica, Aplicación, Teams&#10;&#10;Descripción generada automáticamente">
            <a:extLst>
              <a:ext uri="{FF2B5EF4-FFF2-40B4-BE49-F238E27FC236}">
                <a16:creationId xmlns:a16="http://schemas.microsoft.com/office/drawing/2014/main" id="{57CE34CD-5CF6-B248-AFF5-238387C2C495}"/>
              </a:ext>
            </a:extLst>
          </p:cNvPr>
          <p:cNvPicPr>
            <a:picLocks noChangeAspect="1"/>
          </p:cNvPicPr>
          <p:nvPr/>
        </p:nvPicPr>
        <p:blipFill>
          <a:blip r:embed="rId3"/>
          <a:stretch>
            <a:fillRect/>
          </a:stretch>
        </p:blipFill>
        <p:spPr>
          <a:xfrm>
            <a:off x="356665" y="1338198"/>
            <a:ext cx="7422834" cy="3899590"/>
          </a:xfrm>
          <a:prstGeom prst="rect">
            <a:avLst/>
          </a:prstGeom>
        </p:spPr>
      </p:pic>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844983"/>
            <a:ext cx="3957549" cy="3016199"/>
          </a:xfrm>
          <a:prstGeom prst="rect">
            <a:avLst/>
          </a:prstGeom>
          <a:noFill/>
          <a:ln>
            <a:noFill/>
          </a:ln>
        </p:spPr>
        <p:txBody>
          <a:bodyPr lIns="91425" tIns="45700" rIns="91425" bIns="45700" anchor="t" anchorCtr="0">
            <a:noAutofit/>
          </a:bodyPr>
          <a:lstStyle/>
          <a:p>
            <a:pPr>
              <a:buSzPct val="25000"/>
            </a:pPr>
            <a:r>
              <a:rPr lang="es-ES" b="0" i="0" u="none" strike="noStrike" cap="none" baseline="0" dirty="0">
                <a:solidFill>
                  <a:schemeClr val="tx1"/>
                </a:solidFill>
                <a:latin typeface="+mn-lt"/>
                <a:ea typeface="Calibri"/>
                <a:cs typeface="Calibri"/>
                <a:sym typeface="Calibri"/>
              </a:rPr>
              <a:t>Se presenta a manera de referencia el tipo de </a:t>
            </a:r>
            <a:r>
              <a:rPr lang="es-CO" dirty="0" err="1">
                <a:solidFill>
                  <a:schemeClr val="tx1"/>
                </a:solidFill>
                <a:cs typeface="Calibri"/>
              </a:rPr>
              <a:t>Slyder</a:t>
            </a:r>
            <a:r>
              <a:rPr lang="es-ES" b="0" i="0" u="none" strike="noStrike" cap="none" baseline="0" dirty="0">
                <a:solidFill>
                  <a:schemeClr val="tx1"/>
                </a:solidFill>
                <a:latin typeface="+mn-lt"/>
                <a:ea typeface="Calibri"/>
                <a:cs typeface="Calibri"/>
                <a:sym typeface="Calibri"/>
              </a:rPr>
              <a:t> a utilizar. </a:t>
            </a:r>
            <a:endParaRPr lang="es-ES" dirty="0">
              <a:solidFill>
                <a:schemeClr val="dk1"/>
              </a:solidFill>
              <a:latin typeface="+mn-lt"/>
              <a:ea typeface="Calibri"/>
              <a:cs typeface="Calibri"/>
              <a:sym typeface="Calibri"/>
            </a:endParaRPr>
          </a:p>
          <a:p>
            <a:pPr marL="0" marR="0" lvl="0" indent="0" algn="l" rtl="0">
              <a:spcBef>
                <a:spcPts val="0"/>
              </a:spcBef>
              <a:buSzPct val="25000"/>
              <a:buNone/>
            </a:pPr>
            <a:endParaRPr lang="es-ES" dirty="0">
              <a:solidFill>
                <a:schemeClr val="dk1"/>
              </a:solidFill>
              <a:latin typeface="+mn-lt"/>
              <a:ea typeface="Calibri"/>
              <a:cs typeface="Calibri"/>
              <a:sym typeface="Calibri"/>
            </a:endParaRPr>
          </a:p>
          <a:p>
            <a:pPr marL="0" marR="0" lvl="0" indent="0" algn="l" rtl="0">
              <a:spcBef>
                <a:spcPts val="0"/>
              </a:spcBef>
              <a:buSzPct val="25000"/>
              <a:buNone/>
            </a:pPr>
            <a:r>
              <a:rPr lang="es-ES" b="0" i="0" u="none" strike="noStrike" cap="none" baseline="0" dirty="0">
                <a:solidFill>
                  <a:schemeClr val="dk1"/>
                </a:solidFill>
                <a:latin typeface="+mn-lt"/>
                <a:ea typeface="Calibri"/>
                <a:cs typeface="Calibri"/>
                <a:sym typeface="Calibri"/>
              </a:rPr>
              <a:t>Se requieren </a:t>
            </a:r>
            <a:r>
              <a:rPr lang="es-ES" dirty="0">
                <a:solidFill>
                  <a:schemeClr val="dk1"/>
                </a:solidFill>
                <a:latin typeface="+mn-lt"/>
                <a:ea typeface="Calibri"/>
                <a:cs typeface="Calibri"/>
                <a:sym typeface="Calibri"/>
              </a:rPr>
              <a:t>4 </a:t>
            </a:r>
            <a:r>
              <a:rPr lang="es-ES" b="0" i="0" u="none" strike="noStrike" cap="none" baseline="0" dirty="0">
                <a:solidFill>
                  <a:schemeClr val="dk1"/>
                </a:solidFill>
                <a:latin typeface="+mn-lt"/>
                <a:ea typeface="Calibri"/>
                <a:cs typeface="Calibri"/>
                <a:sym typeface="Calibri"/>
              </a:rPr>
              <a:t>diapositivas, en cada una incluir el texto e imagen de referencia. </a:t>
            </a:r>
          </a:p>
          <a:p>
            <a:pPr marL="0" marR="0" lvl="0" indent="0" algn="l" rtl="0">
              <a:spcBef>
                <a:spcPts val="0"/>
              </a:spcBef>
              <a:buSzPct val="25000"/>
              <a:buNone/>
            </a:pPr>
            <a:endParaRPr lang="es-ES" dirty="0">
              <a:solidFill>
                <a:schemeClr val="dk1"/>
              </a:solidFill>
              <a:latin typeface="+mn-lt"/>
              <a:ea typeface="Calibri"/>
              <a:cs typeface="Calibri"/>
              <a:sym typeface="Calibri"/>
            </a:endParaRPr>
          </a:p>
          <a:p>
            <a:pPr lvl="0">
              <a:buSzPct val="25000"/>
            </a:pPr>
            <a:r>
              <a:rPr lang="es-ES" b="0" i="0" u="none" strike="noStrike" cap="none" baseline="0" dirty="0">
                <a:solidFill>
                  <a:schemeClr val="dk1"/>
                </a:solidFill>
                <a:latin typeface="+mn-lt"/>
                <a:ea typeface="Calibri"/>
                <a:cs typeface="Calibri"/>
                <a:sym typeface="Calibri"/>
              </a:rPr>
              <a:t>En las siguientes diapositivas se presenta el texto e imágenes a incluir en </a:t>
            </a:r>
            <a:r>
              <a:rPr lang="es-ES" dirty="0">
                <a:solidFill>
                  <a:schemeClr val="dk1"/>
                </a:solidFill>
                <a:latin typeface="+mn-lt"/>
                <a:ea typeface="Calibri"/>
                <a:cs typeface="Calibri"/>
                <a:sym typeface="Calibri"/>
              </a:rPr>
              <a:t>cada </a:t>
            </a:r>
            <a:r>
              <a:rPr lang="es-ES" dirty="0" err="1">
                <a:solidFill>
                  <a:schemeClr val="dk1"/>
                </a:solidFill>
                <a:latin typeface="+mn-lt"/>
                <a:ea typeface="Calibri"/>
                <a:cs typeface="Calibri"/>
                <a:sym typeface="Calibri"/>
              </a:rPr>
              <a:t>slide</a:t>
            </a:r>
            <a:r>
              <a:rPr lang="es-ES" dirty="0">
                <a:solidFill>
                  <a:schemeClr val="dk1"/>
                </a:solidFill>
                <a:latin typeface="+mn-lt"/>
                <a:ea typeface="Calibri"/>
                <a:cs typeface="Calibri"/>
                <a:sym typeface="Calibri"/>
              </a:rPr>
              <a:t>.</a:t>
            </a:r>
            <a:endParaRPr lang="es-ES" b="0" i="0" u="none" strike="noStrike" cap="none" baseline="0" dirty="0">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3556001"/>
            <a:ext cx="3948174" cy="330199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_tradnl" sz="1200" b="1" i="0" u="none" strike="noStrike" cap="none" baseline="0" dirty="0">
                <a:solidFill>
                  <a:schemeClr val="dk1"/>
                </a:solidFill>
                <a:latin typeface="+mn-lt"/>
                <a:ea typeface="Calibri"/>
                <a:cs typeface="Calibri"/>
                <a:sym typeface="Calibri"/>
              </a:rPr>
              <a:t>Referencias </a:t>
            </a:r>
            <a:r>
              <a:rPr lang="es-ES_tradnl" sz="1200" b="1" dirty="0">
                <a:solidFill>
                  <a:schemeClr val="dk1"/>
                </a:solidFill>
                <a:latin typeface="+mn-lt"/>
                <a:ea typeface="Calibri"/>
                <a:cs typeface="Calibri"/>
                <a:sym typeface="Calibri"/>
              </a:rPr>
              <a:t>de las imágenes</a:t>
            </a:r>
            <a:r>
              <a:rPr lang="es-ES_tradnl" sz="1200" b="1"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endParaRPr lang="es-ES" sz="1200" dirty="0">
              <a:solidFill>
                <a:schemeClr val="dk1"/>
              </a:solidFill>
              <a:latin typeface="+mn-lt"/>
              <a:ea typeface="Calibri"/>
              <a:cs typeface="Calibri"/>
              <a:sym typeface="Calibri"/>
            </a:endParaRPr>
          </a:p>
          <a:p>
            <a:pPr lvl="0">
              <a:buSzPct val="25000"/>
            </a:pPr>
            <a:endParaRPr lang="es-ES" sz="1200" b="0" i="0" u="none" strike="noStrike" cap="none" baseline="0" dirty="0">
              <a:solidFill>
                <a:schemeClr val="dk1"/>
              </a:solidFill>
              <a:latin typeface="+mn-lt"/>
              <a:ea typeface="Calibri"/>
              <a:cs typeface="Calibri"/>
              <a:sym typeface="Calibri"/>
            </a:endParaRP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Tree>
    <p:extLst>
      <p:ext uri="{BB962C8B-B14F-4D97-AF65-F5344CB8AC3E}">
        <p14:creationId xmlns:p14="http://schemas.microsoft.com/office/powerpoint/2010/main" val="35764169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DD13F9F0-B6B7-4643-9801-44DC704BF942}"/>
              </a:ext>
            </a:extLst>
          </p:cNvPr>
          <p:cNvSpPr/>
          <p:nvPr/>
        </p:nvSpPr>
        <p:spPr>
          <a:xfrm>
            <a:off x="374818" y="486962"/>
            <a:ext cx="7552266" cy="6249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844983"/>
            <a:ext cx="3957549" cy="3016199"/>
          </a:xfrm>
          <a:prstGeom prst="rect">
            <a:avLst/>
          </a:prstGeom>
          <a:noFill/>
          <a:ln>
            <a:noFill/>
          </a:ln>
        </p:spPr>
        <p:txBody>
          <a:bodyPr lIns="91425" tIns="45700" rIns="91425" bIns="45700" anchor="t" anchorCtr="0">
            <a:noAutofit/>
          </a:bodyPr>
          <a:lstStyle/>
          <a:p>
            <a:pPr>
              <a:buSzPct val="25000"/>
            </a:pPr>
            <a:r>
              <a:rPr lang="es-ES" dirty="0">
                <a:solidFill>
                  <a:schemeClr val="tx1"/>
                </a:solidFill>
                <a:ea typeface="Calibri"/>
                <a:cs typeface="Calibri"/>
                <a:sym typeface="Calibri"/>
              </a:rPr>
              <a:t>Se presentan el texto e imagen, para </a:t>
            </a:r>
            <a:r>
              <a:rPr lang="es-ES" dirty="0" err="1">
                <a:solidFill>
                  <a:schemeClr val="tx1"/>
                </a:solidFill>
                <a:ea typeface="Calibri"/>
                <a:cs typeface="Calibri"/>
                <a:sym typeface="Calibri"/>
              </a:rPr>
              <a:t>slide</a:t>
            </a:r>
            <a:r>
              <a:rPr lang="es-ES" dirty="0">
                <a:solidFill>
                  <a:schemeClr val="tx1"/>
                </a:solidFill>
                <a:ea typeface="Calibri"/>
                <a:cs typeface="Calibri"/>
                <a:sym typeface="Calibri"/>
              </a:rPr>
              <a:t> 1</a:t>
            </a:r>
            <a:r>
              <a:rPr lang="es-ES" dirty="0">
                <a:solidFill>
                  <a:schemeClr val="tx1"/>
                </a:solidFill>
                <a:latin typeface="+mn-lt"/>
                <a:ea typeface="Calibri"/>
                <a:cs typeface="Calibri"/>
                <a:sym typeface="Calibri"/>
              </a:rPr>
              <a:t>.</a:t>
            </a:r>
          </a:p>
          <a:p>
            <a:pPr>
              <a:buSzPct val="25000"/>
            </a:pPr>
            <a:endParaRPr lang="es-ES" b="0" i="0" u="none" strike="noStrike" cap="none" baseline="0" dirty="0">
              <a:solidFill>
                <a:schemeClr val="tx1"/>
              </a:solidFill>
              <a:latin typeface="+mn-lt"/>
              <a:ea typeface="Calibri"/>
              <a:cs typeface="Calibri"/>
              <a:sym typeface="Calibri"/>
            </a:endParaRPr>
          </a:p>
          <a:p>
            <a:pPr>
              <a:buSzPct val="25000"/>
            </a:pPr>
            <a:r>
              <a:rPr lang="es-ES" b="0" i="0" u="none" strike="noStrike" cap="none" baseline="0" dirty="0">
                <a:solidFill>
                  <a:schemeClr val="dk1"/>
                </a:solidFill>
                <a:latin typeface="+mn-lt"/>
                <a:ea typeface="Calibri"/>
                <a:cs typeface="Calibri"/>
                <a:sym typeface="Calibri"/>
              </a:rPr>
              <a:t> </a:t>
            </a: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3556001"/>
            <a:ext cx="3948174" cy="330199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_tradnl" sz="1200" b="1" i="0" u="none" strike="noStrike" cap="none" baseline="0" dirty="0">
                <a:solidFill>
                  <a:schemeClr val="dk1"/>
                </a:solidFill>
                <a:latin typeface="+mn-lt"/>
                <a:ea typeface="Calibri"/>
                <a:cs typeface="Calibri"/>
                <a:sym typeface="Calibri"/>
              </a:rPr>
              <a:t>Referencias </a:t>
            </a:r>
            <a:r>
              <a:rPr lang="es-ES_tradnl" sz="1200" b="1" dirty="0">
                <a:solidFill>
                  <a:schemeClr val="dk1"/>
                </a:solidFill>
                <a:latin typeface="+mn-lt"/>
                <a:ea typeface="Calibri"/>
                <a:cs typeface="Calibri"/>
                <a:sym typeface="Calibri"/>
              </a:rPr>
              <a:t>de las imágenes</a:t>
            </a:r>
            <a:r>
              <a:rPr lang="es-ES_tradnl" sz="1200" b="1"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r>
              <a:rPr lang="es-CO" sz="1200" dirty="0">
                <a:effectLst/>
                <a:latin typeface="Arial" panose="020B0604020202020204" pitchFamily="34" charset="0"/>
                <a:ea typeface="Arial" panose="020B0604020202020204" pitchFamily="34" charset="0"/>
              </a:rPr>
              <a:t> </a:t>
            </a:r>
            <a:r>
              <a:rPr lang="es-CO" sz="1200" u="sng" dirty="0">
                <a:solidFill>
                  <a:srgbClr val="0000FF"/>
                </a:solidFill>
                <a:effectLst/>
                <a:latin typeface="Arial" panose="020B0604020202020204" pitchFamily="34" charset="0"/>
                <a:ea typeface="Arial" panose="020B0604020202020204" pitchFamily="34" charset="0"/>
              </a:rPr>
              <a:t>https://www.freepik.es/fotos-premium/hombre-negocios-que-sostiene-icono-documento-su-mano-concepto-tecnologia-internet-negocios-sistema-datos-gestion-documentos-sistema-gestion-datos-corporativos-dms_19690376.htm#page=1&amp;query=gesti%C3%B3n%20gerencial&amp;position=33&amp;from_view=search</a:t>
            </a:r>
            <a:endParaRPr lang="es-ES" sz="1200" b="0" i="0" u="none" strike="noStrike" cap="none" baseline="0" dirty="0">
              <a:solidFill>
                <a:schemeClr val="dk1"/>
              </a:solidFill>
              <a:latin typeface="+mn-lt"/>
              <a:ea typeface="Calibri"/>
              <a:cs typeface="Calibri"/>
              <a:sym typeface="Calibri"/>
            </a:endParaRP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
        <p:nvSpPr>
          <p:cNvPr id="7" name="CuadroTexto 6">
            <a:extLst>
              <a:ext uri="{FF2B5EF4-FFF2-40B4-BE49-F238E27FC236}">
                <a16:creationId xmlns:a16="http://schemas.microsoft.com/office/drawing/2014/main" id="{C32F2D70-66B2-D743-A620-359678C1E8E6}"/>
              </a:ext>
            </a:extLst>
          </p:cNvPr>
          <p:cNvSpPr txBox="1"/>
          <p:nvPr/>
        </p:nvSpPr>
        <p:spPr>
          <a:xfrm>
            <a:off x="793694" y="4390145"/>
            <a:ext cx="6714513" cy="1020921"/>
          </a:xfrm>
          <a:prstGeom prst="rect">
            <a:avLst/>
          </a:prstGeom>
          <a:solidFill>
            <a:schemeClr val="bg1"/>
          </a:solidFill>
          <a:ln>
            <a:solidFill>
              <a:schemeClr val="accent5">
                <a:lumMod val="20000"/>
                <a:lumOff val="80000"/>
              </a:schemeClr>
            </a:solidFill>
          </a:ln>
        </p:spPr>
        <p:txBody>
          <a:bodyPr wrap="square" rtlCol="0">
            <a:spAutoFit/>
          </a:bodyPr>
          <a:lstStyle/>
          <a:p>
            <a:pPr marL="0" marR="0" algn="just">
              <a:lnSpc>
                <a:spcPct val="115000"/>
              </a:lnSpc>
              <a:spcBef>
                <a:spcPts val="0"/>
              </a:spcBef>
              <a:spcAft>
                <a:spcPts val="0"/>
              </a:spcAft>
            </a:pPr>
            <a:r>
              <a:rPr lang="es-MX" sz="1800" b="1" dirty="0">
                <a:effectLst/>
                <a:latin typeface="Arial" panose="020B0604020202020204" pitchFamily="34" charset="0"/>
                <a:ea typeface="Arial" panose="020B0604020202020204" pitchFamily="34" charset="0"/>
              </a:rPr>
              <a:t>Sistema de gestión gerencial: </a:t>
            </a:r>
            <a:r>
              <a:rPr lang="es-MX" sz="1800" b="1" dirty="0">
                <a:latin typeface="Arial" panose="020B0604020202020204" pitchFamily="34" charset="0"/>
                <a:ea typeface="Arial" panose="020B0604020202020204" pitchFamily="34" charset="0"/>
              </a:rPr>
              <a:t>d</a:t>
            </a:r>
            <a:r>
              <a:rPr lang="es-MX" sz="1800" dirty="0">
                <a:effectLst/>
                <a:latin typeface="Arial" panose="020B0604020202020204" pitchFamily="34" charset="0"/>
                <a:ea typeface="Arial" panose="020B0604020202020204" pitchFamily="34" charset="0"/>
              </a:rPr>
              <a:t>e ahí salen las decisiones que dan forma a los momentos de verdad y la conformación de los ciclos de servicios.</a:t>
            </a:r>
            <a:endParaRPr lang="en-US" sz="1800" dirty="0">
              <a:effectLst/>
              <a:latin typeface="Arial" panose="020B0604020202020204" pitchFamily="34" charset="0"/>
              <a:ea typeface="Arial" panose="020B0604020202020204" pitchFamily="34" charset="0"/>
            </a:endParaRPr>
          </a:p>
        </p:txBody>
      </p:sp>
      <p:pic>
        <p:nvPicPr>
          <p:cNvPr id="1026" name="Picture 2" descr="Hombre de negocios que sostiene un icono de documento en su mano concepto de tecnología de internet de negocios del sistema de datos de gestión de documentos. sistema de gestión de datos corporativos dms Foto Premium ">
            <a:extLst>
              <a:ext uri="{FF2B5EF4-FFF2-40B4-BE49-F238E27FC236}">
                <a16:creationId xmlns:a16="http://schemas.microsoft.com/office/drawing/2014/main" id="{667F8834-2F65-4287-93AA-D9C4BB155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94" y="1464993"/>
            <a:ext cx="6714512" cy="293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00511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 name="Rectángulo redondeado 9">
            <a:extLst>
              <a:ext uri="{FF2B5EF4-FFF2-40B4-BE49-F238E27FC236}">
                <a16:creationId xmlns:a16="http://schemas.microsoft.com/office/drawing/2014/main" id="{34D1FC8B-8AE6-DC4D-B4FB-BD40B895247D}"/>
              </a:ext>
            </a:extLst>
          </p:cNvPr>
          <p:cNvSpPr/>
          <p:nvPr/>
        </p:nvSpPr>
        <p:spPr>
          <a:xfrm>
            <a:off x="382180" y="844983"/>
            <a:ext cx="7552266" cy="48369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844983"/>
            <a:ext cx="3957549" cy="3016199"/>
          </a:xfrm>
          <a:prstGeom prst="rect">
            <a:avLst/>
          </a:prstGeom>
          <a:noFill/>
          <a:ln>
            <a:noFill/>
          </a:ln>
        </p:spPr>
        <p:txBody>
          <a:bodyPr lIns="91425" tIns="45700" rIns="91425" bIns="45700" anchor="t" anchorCtr="0">
            <a:noAutofit/>
          </a:bodyPr>
          <a:lstStyle/>
          <a:p>
            <a:pPr>
              <a:buSzPct val="25000"/>
            </a:pPr>
            <a:r>
              <a:rPr lang="es-ES" b="0" i="0" u="none" strike="noStrike" cap="none" baseline="0" dirty="0">
                <a:solidFill>
                  <a:schemeClr val="tx1"/>
                </a:solidFill>
                <a:latin typeface="+mn-lt"/>
                <a:ea typeface="Calibri"/>
                <a:cs typeface="Calibri"/>
                <a:sym typeface="Calibri"/>
              </a:rPr>
              <a:t>Se presentan el texto e imagen, para </a:t>
            </a:r>
            <a:r>
              <a:rPr lang="es-ES" b="0" i="0" u="none" strike="noStrike" cap="none" baseline="0" dirty="0" err="1">
                <a:solidFill>
                  <a:schemeClr val="tx1"/>
                </a:solidFill>
                <a:latin typeface="+mn-lt"/>
                <a:ea typeface="Calibri"/>
                <a:cs typeface="Calibri"/>
                <a:sym typeface="Calibri"/>
              </a:rPr>
              <a:t>slide</a:t>
            </a:r>
            <a:r>
              <a:rPr lang="es-ES" b="0" i="0" u="none" strike="noStrike" cap="none" baseline="0" dirty="0">
                <a:solidFill>
                  <a:schemeClr val="tx1"/>
                </a:solidFill>
                <a:latin typeface="+mn-lt"/>
                <a:ea typeface="Calibri"/>
                <a:cs typeface="Calibri"/>
                <a:sym typeface="Calibri"/>
              </a:rPr>
              <a:t> </a:t>
            </a:r>
            <a:r>
              <a:rPr lang="es-ES" dirty="0">
                <a:solidFill>
                  <a:schemeClr val="tx1"/>
                </a:solidFill>
                <a:latin typeface="+mn-lt"/>
                <a:ea typeface="Calibri"/>
                <a:cs typeface="Calibri"/>
                <a:sym typeface="Calibri"/>
              </a:rPr>
              <a:t>2.</a:t>
            </a:r>
            <a:endParaRPr lang="es-ES" b="0" i="0" u="none" strike="noStrike" cap="none" baseline="0" dirty="0">
              <a:solidFill>
                <a:schemeClr val="tx1"/>
              </a:solidFill>
              <a:latin typeface="+mn-lt"/>
              <a:ea typeface="Calibri"/>
              <a:cs typeface="Calibri"/>
              <a:sym typeface="Calibri"/>
            </a:endParaRPr>
          </a:p>
          <a:p>
            <a:pPr>
              <a:buSzPct val="25000"/>
            </a:pPr>
            <a:endParaRPr lang="es-ES" dirty="0">
              <a:solidFill>
                <a:schemeClr val="tx1"/>
              </a:solidFill>
              <a:latin typeface="+mn-lt"/>
              <a:ea typeface="Calibri"/>
              <a:cs typeface="Calibri"/>
              <a:sym typeface="Calibri"/>
            </a:endParaRPr>
          </a:p>
          <a:p>
            <a:pPr>
              <a:buSzPct val="25000"/>
            </a:pPr>
            <a:endParaRPr lang="es-ES" dirty="0">
              <a:solidFill>
                <a:schemeClr val="tx1"/>
              </a:solidFill>
              <a:latin typeface="+mn-lt"/>
              <a:ea typeface="Calibri"/>
              <a:cs typeface="Calibri"/>
              <a:sym typeface="Calibri"/>
            </a:endParaRPr>
          </a:p>
          <a:p>
            <a:pPr>
              <a:buSzPct val="25000"/>
            </a:pPr>
            <a:endParaRPr lang="es-ES" b="0" i="0" u="none" strike="noStrike" cap="none" baseline="0" dirty="0">
              <a:solidFill>
                <a:schemeClr val="dk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5486399"/>
            <a:ext cx="3948174" cy="1371599"/>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_tradnl" sz="1200" b="1" i="0" u="none" strike="noStrike" cap="none" baseline="0" dirty="0">
                <a:solidFill>
                  <a:schemeClr val="dk1"/>
                </a:solidFill>
                <a:latin typeface="+mn-lt"/>
                <a:ea typeface="Calibri"/>
                <a:cs typeface="Calibri"/>
                <a:sym typeface="Calibri"/>
              </a:rPr>
              <a:t>Referencias </a:t>
            </a:r>
            <a:r>
              <a:rPr lang="es-ES_tradnl" sz="1200" b="1" dirty="0">
                <a:solidFill>
                  <a:schemeClr val="dk1"/>
                </a:solidFill>
                <a:latin typeface="+mn-lt"/>
                <a:ea typeface="Calibri"/>
                <a:cs typeface="Calibri"/>
                <a:sym typeface="Calibri"/>
              </a:rPr>
              <a:t>de las imágenes</a:t>
            </a:r>
            <a:r>
              <a:rPr lang="es-ES_tradnl" sz="1200" b="1" i="0" u="none" strike="noStrike" cap="none" baseline="0" dirty="0">
                <a:solidFill>
                  <a:schemeClr val="dk1"/>
                </a:solidFill>
                <a:latin typeface="+mn-lt"/>
                <a:ea typeface="Calibri"/>
                <a:cs typeface="Calibri"/>
                <a:sym typeface="Calibri"/>
              </a:rPr>
              <a:t>:</a:t>
            </a:r>
          </a:p>
          <a:p>
            <a:pPr marL="0" marR="0" lvl="0" indent="0" rtl="0">
              <a:spcBef>
                <a:spcPts val="0"/>
              </a:spcBef>
              <a:buSzPct val="25000"/>
              <a:buNone/>
            </a:pPr>
            <a:endParaRPr lang="es-ES_tradnl" sz="1200" b="1" dirty="0">
              <a:solidFill>
                <a:schemeClr val="dk1"/>
              </a:solidFill>
              <a:latin typeface="+mn-lt"/>
              <a:ea typeface="Calibri"/>
              <a:cs typeface="Calibri"/>
              <a:sym typeface="Calibri"/>
            </a:endParaRPr>
          </a:p>
          <a:p>
            <a:pPr>
              <a:buSzPct val="25000"/>
            </a:pPr>
            <a:r>
              <a:rPr lang="es-CO" sz="1200" u="sng" dirty="0">
                <a:solidFill>
                  <a:srgbClr val="0000FF"/>
                </a:solidFill>
                <a:effectLst/>
                <a:latin typeface="Arial" panose="020B0604020202020204" pitchFamily="34" charset="0"/>
                <a:ea typeface="Arial" panose="020B0604020202020204" pitchFamily="34" charset="0"/>
              </a:rPr>
              <a:t>https://www.freepik.es/fotos-premium/control-calidad-concepto-control-calidad_5884774.htm</a:t>
            </a:r>
            <a:endParaRPr lang="es-ES_tradnl" sz="1200" b="1" i="0" u="none" strike="noStrike" cap="none" baseline="0" dirty="0">
              <a:solidFill>
                <a:schemeClr val="dk1"/>
              </a:solidFill>
              <a:latin typeface="+mn-lt"/>
              <a:ea typeface="Calibri"/>
              <a:cs typeface="Calibri"/>
              <a:sym typeface="Calibri"/>
            </a:endParaRPr>
          </a:p>
          <a:p>
            <a:pPr lvl="0">
              <a:buSzPct val="25000"/>
            </a:pPr>
            <a:endParaRPr lang="es-ES" sz="1200" b="0" i="0" u="none" strike="noStrike" cap="none" baseline="0" dirty="0">
              <a:solidFill>
                <a:schemeClr val="dk1"/>
              </a:solidFill>
              <a:latin typeface="+mn-lt"/>
              <a:ea typeface="Calibri"/>
              <a:cs typeface="Calibri"/>
              <a:sym typeface="Calibri"/>
            </a:endParaRP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
        <p:nvSpPr>
          <p:cNvPr id="7" name="CuadroTexto 6">
            <a:extLst>
              <a:ext uri="{FF2B5EF4-FFF2-40B4-BE49-F238E27FC236}">
                <a16:creationId xmlns:a16="http://schemas.microsoft.com/office/drawing/2014/main" id="{C32F2D70-66B2-D743-A620-359678C1E8E6}"/>
              </a:ext>
            </a:extLst>
          </p:cNvPr>
          <p:cNvSpPr txBox="1"/>
          <p:nvPr/>
        </p:nvSpPr>
        <p:spPr>
          <a:xfrm>
            <a:off x="801056" y="4692458"/>
            <a:ext cx="6435316" cy="702372"/>
          </a:xfrm>
          <a:prstGeom prst="rect">
            <a:avLst/>
          </a:prstGeom>
          <a:solidFill>
            <a:schemeClr val="bg1"/>
          </a:solidFill>
          <a:ln>
            <a:solidFill>
              <a:schemeClr val="accent5">
                <a:lumMod val="20000"/>
                <a:lumOff val="80000"/>
              </a:schemeClr>
            </a:solidFill>
          </a:ln>
        </p:spPr>
        <p:txBody>
          <a:bodyPr wrap="square" rtlCol="0">
            <a:spAutoFit/>
          </a:bodyPr>
          <a:lstStyle/>
          <a:p>
            <a:pPr marL="0" marR="0" algn="just">
              <a:lnSpc>
                <a:spcPct val="115000"/>
              </a:lnSpc>
              <a:spcBef>
                <a:spcPts val="0"/>
              </a:spcBef>
              <a:spcAft>
                <a:spcPts val="0"/>
              </a:spcAft>
            </a:pPr>
            <a:r>
              <a:rPr lang="es-MX" sz="1800" b="1" dirty="0">
                <a:effectLst/>
                <a:latin typeface="Arial" panose="020B0604020202020204" pitchFamily="34" charset="0"/>
                <a:ea typeface="Arial" panose="020B0604020202020204" pitchFamily="34" charset="0"/>
              </a:rPr>
              <a:t>Sistema conformado por las normas y procedimientos: </a:t>
            </a:r>
            <a:r>
              <a:rPr lang="es-MX" sz="1800" dirty="0">
                <a:effectLst/>
                <a:latin typeface="Arial" panose="020B0604020202020204" pitchFamily="34" charset="0"/>
                <a:ea typeface="Arial" panose="020B0604020202020204" pitchFamily="34" charset="0"/>
              </a:rPr>
              <a:t>son las reglas para seguir en el encuentro con el cliente.</a:t>
            </a:r>
            <a:endParaRPr lang="en-US" sz="1800" dirty="0">
              <a:effectLst/>
              <a:latin typeface="Arial" panose="020B0604020202020204" pitchFamily="34" charset="0"/>
              <a:ea typeface="Arial" panose="020B0604020202020204" pitchFamily="34" charset="0"/>
            </a:endParaRPr>
          </a:p>
        </p:txBody>
      </p:sp>
      <p:pic>
        <p:nvPicPr>
          <p:cNvPr id="2050" name="Picture 2" descr="Control de calidad y concepto de control de calidad Foto Premium ">
            <a:extLst>
              <a:ext uri="{FF2B5EF4-FFF2-40B4-BE49-F238E27FC236}">
                <a16:creationId xmlns:a16="http://schemas.microsoft.com/office/drawing/2014/main" id="{CBECB981-AB28-46C6-BBFB-CF01D12DD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54" y="1154077"/>
            <a:ext cx="6435317" cy="348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6410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5D2E8902-30E0-8C44-BD06-F56AB8BB3AE9}"/>
              </a:ext>
            </a:extLst>
          </p:cNvPr>
          <p:cNvSpPr/>
          <p:nvPr/>
        </p:nvSpPr>
        <p:spPr>
          <a:xfrm>
            <a:off x="382180" y="377687"/>
            <a:ext cx="7552266" cy="62914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844983"/>
            <a:ext cx="3957549" cy="3016199"/>
          </a:xfrm>
          <a:prstGeom prst="rect">
            <a:avLst/>
          </a:prstGeom>
          <a:noFill/>
          <a:ln>
            <a:noFill/>
          </a:ln>
        </p:spPr>
        <p:txBody>
          <a:bodyPr lIns="91425" tIns="45700" rIns="91425" bIns="45700" anchor="t" anchorCtr="0">
            <a:noAutofit/>
          </a:bodyPr>
          <a:lstStyle/>
          <a:p>
            <a:pPr>
              <a:buSzPct val="25000"/>
            </a:pPr>
            <a:r>
              <a:rPr lang="es-ES" b="0" i="0" u="none" strike="noStrike" cap="none" baseline="0" dirty="0">
                <a:solidFill>
                  <a:schemeClr val="tx1"/>
                </a:solidFill>
                <a:latin typeface="+mn-lt"/>
                <a:ea typeface="Calibri"/>
                <a:cs typeface="Calibri"/>
                <a:sym typeface="Calibri"/>
              </a:rPr>
              <a:t>Se presentan el texto e imagen, para </a:t>
            </a:r>
            <a:r>
              <a:rPr lang="es-ES" b="0" i="0" u="none" strike="noStrike" cap="none" baseline="0" dirty="0" err="1">
                <a:solidFill>
                  <a:schemeClr val="tx1"/>
                </a:solidFill>
                <a:latin typeface="+mn-lt"/>
                <a:ea typeface="Calibri"/>
                <a:cs typeface="Calibri"/>
                <a:sym typeface="Calibri"/>
              </a:rPr>
              <a:t>slide</a:t>
            </a:r>
            <a:r>
              <a:rPr lang="es-ES" b="0" i="0" u="none" strike="noStrike" cap="none" baseline="0" dirty="0">
                <a:solidFill>
                  <a:schemeClr val="tx1"/>
                </a:solidFill>
                <a:latin typeface="+mn-lt"/>
                <a:ea typeface="Calibri"/>
                <a:cs typeface="Calibri"/>
                <a:sym typeface="Calibri"/>
              </a:rPr>
              <a:t> 3.</a:t>
            </a:r>
          </a:p>
          <a:p>
            <a:pPr>
              <a:buSzPct val="25000"/>
            </a:pPr>
            <a:endParaRPr lang="es-ES" dirty="0">
              <a:solidFill>
                <a:schemeClr val="tx1"/>
              </a:solidFill>
              <a:latin typeface="+mn-lt"/>
              <a:ea typeface="Calibri"/>
              <a:cs typeface="Calibri"/>
              <a:sym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3556001"/>
            <a:ext cx="3948174" cy="330199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_tradnl" sz="1200" b="1" i="0" u="none" strike="noStrike" cap="none" baseline="0" dirty="0">
                <a:solidFill>
                  <a:schemeClr val="dk1"/>
                </a:solidFill>
                <a:latin typeface="+mn-lt"/>
                <a:ea typeface="Calibri"/>
                <a:cs typeface="Calibri"/>
                <a:sym typeface="Calibri"/>
              </a:rPr>
              <a:t>Referencias </a:t>
            </a:r>
            <a:r>
              <a:rPr lang="es-ES_tradnl" sz="1200" b="1" dirty="0">
                <a:solidFill>
                  <a:schemeClr val="dk1"/>
                </a:solidFill>
                <a:latin typeface="+mn-lt"/>
                <a:ea typeface="Calibri"/>
                <a:cs typeface="Calibri"/>
                <a:sym typeface="Calibri"/>
              </a:rPr>
              <a:t>de las imágenes</a:t>
            </a:r>
            <a:r>
              <a:rPr lang="es-ES_tradnl" sz="1200" b="1" i="0" u="none" strike="noStrike" cap="none" baseline="0" dirty="0">
                <a:solidFill>
                  <a:schemeClr val="dk1"/>
                </a:solidFill>
                <a:latin typeface="+mn-lt"/>
                <a:ea typeface="Calibri"/>
                <a:cs typeface="Calibri"/>
                <a:sym typeface="Calibri"/>
              </a:rPr>
              <a:t>:</a:t>
            </a:r>
          </a:p>
          <a:p>
            <a:pPr>
              <a:buSzPct val="25000"/>
            </a:pPr>
            <a:r>
              <a:rPr lang="es-CO" sz="1200" dirty="0">
                <a:effectLst/>
                <a:latin typeface="Arial" panose="020B0604020202020204" pitchFamily="34" charset="0"/>
                <a:ea typeface="Arial" panose="020B0604020202020204" pitchFamily="34" charset="0"/>
              </a:rPr>
              <a:t>https://www.freepik.es/vector-premium/concepto-negocio-sistema-automatizacion-edificios-inteligente-isometrico-abstracto-tema-tecnologias-datos-procesos-plataformas-smart-tecnologia-comunicacion-digital-vector_19974701.htm#page=1&amp;query=infraestructura%20de%20computo&amp;position=14&amp;from_view=search</a:t>
            </a:r>
          </a:p>
          <a:p>
            <a:pPr>
              <a:buSzPct val="25000"/>
            </a:pPr>
            <a:r>
              <a:rPr lang="es-ES_tradnl" sz="1200" b="1" dirty="0">
                <a:solidFill>
                  <a:schemeClr val="dk1"/>
                </a:solidFill>
                <a:latin typeface="+mn-lt"/>
                <a:ea typeface="Calibri"/>
                <a:cs typeface="Calibri"/>
                <a:sym typeface="Calibri"/>
              </a:rPr>
              <a:t> </a:t>
            </a:r>
            <a:endParaRPr lang="es-ES_tradnl" sz="1200" b="1" i="0" u="none" strike="noStrike" cap="none" baseline="0" dirty="0">
              <a:solidFill>
                <a:schemeClr val="dk1"/>
              </a:solidFill>
              <a:latin typeface="+mn-lt"/>
              <a:ea typeface="Calibri"/>
              <a:cs typeface="Calibri"/>
              <a:sym typeface="Calibri"/>
            </a:endParaRPr>
          </a:p>
          <a:p>
            <a:pPr lvl="0">
              <a:buSzPct val="25000"/>
            </a:pPr>
            <a:endParaRPr lang="es-ES" sz="1200" b="0" i="0" u="none" strike="noStrike" cap="none" baseline="0" dirty="0">
              <a:solidFill>
                <a:schemeClr val="dk1"/>
              </a:solidFill>
              <a:latin typeface="+mn-lt"/>
              <a:ea typeface="Calibri"/>
              <a:cs typeface="Calibri"/>
              <a:sym typeface="Calibri"/>
            </a:endParaRP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
        <p:nvSpPr>
          <p:cNvPr id="7" name="CuadroTexto 6">
            <a:extLst>
              <a:ext uri="{FF2B5EF4-FFF2-40B4-BE49-F238E27FC236}">
                <a16:creationId xmlns:a16="http://schemas.microsoft.com/office/drawing/2014/main" id="{C32F2D70-66B2-D743-A620-359678C1E8E6}"/>
              </a:ext>
            </a:extLst>
          </p:cNvPr>
          <p:cNvSpPr txBox="1"/>
          <p:nvPr/>
        </p:nvSpPr>
        <p:spPr>
          <a:xfrm>
            <a:off x="595134" y="4773877"/>
            <a:ext cx="6835399" cy="703591"/>
          </a:xfrm>
          <a:prstGeom prst="rect">
            <a:avLst/>
          </a:prstGeom>
          <a:solidFill>
            <a:schemeClr val="bg1"/>
          </a:solidFill>
          <a:ln>
            <a:solidFill>
              <a:schemeClr val="accent5">
                <a:lumMod val="20000"/>
                <a:lumOff val="80000"/>
              </a:schemeClr>
            </a:solidFill>
          </a:ln>
        </p:spPr>
        <p:txBody>
          <a:bodyPr wrap="square" rtlCol="0">
            <a:spAutoFit/>
          </a:bodyPr>
          <a:lstStyle/>
          <a:p>
            <a:pPr marL="0" marR="0" algn="just">
              <a:lnSpc>
                <a:spcPct val="115000"/>
              </a:lnSpc>
              <a:spcBef>
                <a:spcPts val="0"/>
              </a:spcBef>
              <a:spcAft>
                <a:spcPts val="0"/>
              </a:spcAft>
            </a:pPr>
            <a:r>
              <a:rPr lang="es-MX" sz="1800" b="1" dirty="0">
                <a:effectLst/>
                <a:latin typeface="Arial" panose="020B0604020202020204" pitchFamily="34" charset="0"/>
                <a:ea typeface="Arial" panose="020B0604020202020204" pitchFamily="34" charset="0"/>
              </a:rPr>
              <a:t>Sistema de infraestructura técnica: </a:t>
            </a:r>
            <a:r>
              <a:rPr lang="es-MX" sz="1800" dirty="0">
                <a:effectLst/>
                <a:latin typeface="Arial" panose="020B0604020202020204" pitchFamily="34" charset="0"/>
                <a:ea typeface="Arial" panose="020B0604020202020204" pitchFamily="34" charset="0"/>
              </a:rPr>
              <a:t>los equipos que la empresa necesita para poder operar en la atención con el cliente.</a:t>
            </a:r>
            <a:endParaRPr lang="en-US" sz="1800" dirty="0">
              <a:effectLst/>
              <a:latin typeface="Times New Roman" panose="02020603050405020304" pitchFamily="18" charset="0"/>
              <a:ea typeface="Times New Roman" panose="02020603050405020304" pitchFamily="18" charset="0"/>
            </a:endParaRPr>
          </a:p>
        </p:txBody>
      </p:sp>
      <p:pic>
        <p:nvPicPr>
          <p:cNvPr id="3074" name="Picture 2" descr="Concepto de negocio de sistema de automatización de edificios inteligente. isométrico abstracto el tema de tecnologías, datos, procesos, plataformas smart con tecnología de comunicación digital. vector Vector Premium ">
            <a:extLst>
              <a:ext uri="{FF2B5EF4-FFF2-40B4-BE49-F238E27FC236}">
                <a16:creationId xmlns:a16="http://schemas.microsoft.com/office/drawing/2014/main" id="{58CAD1B6-8427-419D-B163-1CC20F7B4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34" y="1425992"/>
            <a:ext cx="6835399" cy="33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77560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5D2E8902-30E0-8C44-BD06-F56AB8BB3AE9}"/>
              </a:ext>
            </a:extLst>
          </p:cNvPr>
          <p:cNvSpPr/>
          <p:nvPr/>
        </p:nvSpPr>
        <p:spPr>
          <a:xfrm>
            <a:off x="382180" y="377687"/>
            <a:ext cx="7552266" cy="62914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53350" y="844983"/>
            <a:ext cx="3957549" cy="3016199"/>
          </a:xfrm>
          <a:prstGeom prst="rect">
            <a:avLst/>
          </a:prstGeom>
          <a:noFill/>
          <a:ln>
            <a:noFill/>
          </a:ln>
        </p:spPr>
        <p:txBody>
          <a:bodyPr lIns="91425" tIns="45700" rIns="91425" bIns="45700" anchor="t" anchorCtr="0">
            <a:noAutofit/>
          </a:bodyPr>
          <a:lstStyle/>
          <a:p>
            <a:pPr>
              <a:buSzPct val="25000"/>
            </a:pPr>
            <a:r>
              <a:rPr lang="es-ES" b="0" i="0" u="none" strike="noStrike" cap="none" baseline="0" dirty="0">
                <a:solidFill>
                  <a:schemeClr val="tx1"/>
                </a:solidFill>
                <a:latin typeface="+mn-lt"/>
                <a:ea typeface="Calibri"/>
                <a:cs typeface="Calibri"/>
                <a:sym typeface="Calibri"/>
              </a:rPr>
              <a:t>Se presentan el texto e imagen, para </a:t>
            </a:r>
            <a:r>
              <a:rPr lang="es-ES" b="0" i="0" u="none" strike="noStrike" cap="none" baseline="0" dirty="0" err="1">
                <a:solidFill>
                  <a:schemeClr val="tx1"/>
                </a:solidFill>
                <a:latin typeface="+mn-lt"/>
                <a:ea typeface="Calibri"/>
                <a:cs typeface="Calibri"/>
                <a:sym typeface="Calibri"/>
              </a:rPr>
              <a:t>slide</a:t>
            </a:r>
            <a:r>
              <a:rPr lang="es-ES" b="0" i="0" u="none" strike="noStrike" cap="none" baseline="0" dirty="0">
                <a:solidFill>
                  <a:schemeClr val="tx1"/>
                </a:solidFill>
                <a:latin typeface="+mn-lt"/>
                <a:ea typeface="Calibri"/>
                <a:cs typeface="Calibri"/>
                <a:sym typeface="Calibri"/>
              </a:rPr>
              <a:t> 4.</a:t>
            </a:r>
          </a:p>
          <a:p>
            <a:pPr>
              <a:buSzPct val="25000"/>
            </a:pPr>
            <a:endParaRPr lang="es-ES" dirty="0">
              <a:solidFill>
                <a:schemeClr val="tx1"/>
              </a:solidFill>
              <a:latin typeface="+mn-lt"/>
              <a:ea typeface="Calibri"/>
              <a:cs typeface="Calibri"/>
              <a:sym typeface="Calibri"/>
            </a:endParaRPr>
          </a:p>
          <a:p>
            <a:pPr>
              <a:buSzPct val="25000"/>
            </a:pPr>
            <a:r>
              <a:rPr lang="es-ES" b="0" i="0" u="none" strike="noStrike" cap="none" baseline="0" dirty="0">
                <a:solidFill>
                  <a:schemeClr val="dk1"/>
                </a:solidFill>
                <a:latin typeface="+mn-lt"/>
                <a:ea typeface="Calibri"/>
                <a:cs typeface="Calibri"/>
                <a:sym typeface="Calibri"/>
              </a:rPr>
              <a:t>. </a:t>
            </a: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53350" y="3556001"/>
            <a:ext cx="3948174" cy="3301998"/>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r>
              <a:rPr lang="es-ES_tradnl" sz="1200" b="1" i="0" u="none" strike="noStrike" cap="none" baseline="0" dirty="0">
                <a:solidFill>
                  <a:schemeClr val="dk1"/>
                </a:solidFill>
                <a:latin typeface="+mn-lt"/>
                <a:ea typeface="Calibri"/>
                <a:cs typeface="Calibri"/>
                <a:sym typeface="Calibri"/>
              </a:rPr>
              <a:t>Referencias </a:t>
            </a:r>
            <a:r>
              <a:rPr lang="es-ES_tradnl" sz="1200" b="1" dirty="0">
                <a:solidFill>
                  <a:schemeClr val="dk1"/>
                </a:solidFill>
                <a:latin typeface="+mn-lt"/>
                <a:ea typeface="Calibri"/>
                <a:cs typeface="Calibri"/>
                <a:sym typeface="Calibri"/>
              </a:rPr>
              <a:t>de las imágenes</a:t>
            </a:r>
            <a:r>
              <a:rPr lang="es-ES_tradnl" sz="1200" b="1" i="0" u="none" strike="noStrike" cap="none" baseline="0" dirty="0">
                <a:solidFill>
                  <a:schemeClr val="dk1"/>
                </a:solidFill>
                <a:latin typeface="+mn-lt"/>
                <a:ea typeface="Calibri"/>
                <a:cs typeface="Calibri"/>
                <a:sym typeface="Calibri"/>
              </a:rPr>
              <a:t>:</a:t>
            </a:r>
          </a:p>
          <a:p>
            <a:pPr>
              <a:buSzPct val="25000"/>
            </a:pPr>
            <a:r>
              <a:rPr lang="es-CO" sz="1200" dirty="0">
                <a:effectLst/>
                <a:latin typeface="Arial" panose="020B0604020202020204" pitchFamily="34" charset="0"/>
                <a:ea typeface="Arial" panose="020B0604020202020204" pitchFamily="34" charset="0"/>
                <a:hlinkClick r:id="rId3"/>
              </a:rPr>
              <a:t>https://www.freepik.es/foto-gratis/colegas-dando-golpe-puno_3532664.htm#page=1&amp;query=recurso%20humano&amp;position=0&amp;from_view=search</a:t>
            </a:r>
            <a:endParaRPr lang="es-CO" sz="1200" dirty="0">
              <a:effectLst/>
              <a:latin typeface="Arial" panose="020B0604020202020204" pitchFamily="34" charset="0"/>
              <a:ea typeface="Arial" panose="020B0604020202020204" pitchFamily="34" charset="0"/>
            </a:endParaRPr>
          </a:p>
          <a:p>
            <a:pPr>
              <a:buSzPct val="25000"/>
            </a:pPr>
            <a:r>
              <a:rPr lang="es-ES_tradnl" sz="1200" b="1" dirty="0">
                <a:solidFill>
                  <a:schemeClr val="dk1"/>
                </a:solidFill>
                <a:latin typeface="+mn-lt"/>
                <a:ea typeface="Calibri"/>
                <a:cs typeface="Calibri"/>
                <a:sym typeface="Calibri"/>
              </a:rPr>
              <a:t> </a:t>
            </a:r>
            <a:endParaRPr lang="es-ES_tradnl" sz="1200" b="1" i="0" u="none" strike="noStrike" cap="none" baseline="0" dirty="0">
              <a:solidFill>
                <a:schemeClr val="dk1"/>
              </a:solidFill>
              <a:latin typeface="+mn-lt"/>
              <a:ea typeface="Calibri"/>
              <a:cs typeface="Calibri"/>
              <a:sym typeface="Calibri"/>
            </a:endParaRPr>
          </a:p>
          <a:p>
            <a:pPr lvl="0">
              <a:buSzPct val="25000"/>
            </a:pPr>
            <a:endParaRPr lang="es-ES" sz="1200" b="0" i="0" u="none" strike="noStrike" cap="none" baseline="0" dirty="0">
              <a:solidFill>
                <a:schemeClr val="dk1"/>
              </a:solidFill>
              <a:latin typeface="+mn-lt"/>
              <a:ea typeface="Calibri"/>
              <a:cs typeface="Calibri"/>
              <a:sym typeface="Calibri"/>
            </a:endParaRPr>
          </a:p>
          <a:p>
            <a:pPr marL="0" marR="0" lvl="0" indent="0" algn="ctr" rtl="0">
              <a:spcBef>
                <a:spcPts val="0"/>
              </a:spcBef>
              <a:buNone/>
            </a:pPr>
            <a:endParaRPr sz="1800" b="0" i="0" u="none" strike="noStrike" cap="none" baseline="0" dirty="0">
              <a:solidFill>
                <a:schemeClr val="dk1"/>
              </a:solidFill>
              <a:latin typeface="+mn-lt"/>
              <a:ea typeface="Calibri"/>
              <a:cs typeface="Calibri"/>
              <a:sym typeface="Calibri"/>
            </a:endParaRPr>
          </a:p>
        </p:txBody>
      </p:sp>
      <p:sp>
        <p:nvSpPr>
          <p:cNvPr id="7" name="CuadroTexto 6">
            <a:extLst>
              <a:ext uri="{FF2B5EF4-FFF2-40B4-BE49-F238E27FC236}">
                <a16:creationId xmlns:a16="http://schemas.microsoft.com/office/drawing/2014/main" id="{C32F2D70-66B2-D743-A620-359678C1E8E6}"/>
              </a:ext>
            </a:extLst>
          </p:cNvPr>
          <p:cNvSpPr txBox="1"/>
          <p:nvPr/>
        </p:nvSpPr>
        <p:spPr>
          <a:xfrm>
            <a:off x="595134" y="4430110"/>
            <a:ext cx="6835399" cy="703591"/>
          </a:xfrm>
          <a:prstGeom prst="rect">
            <a:avLst/>
          </a:prstGeom>
          <a:solidFill>
            <a:schemeClr val="bg1"/>
          </a:solidFill>
          <a:ln>
            <a:solidFill>
              <a:schemeClr val="accent5">
                <a:lumMod val="20000"/>
                <a:lumOff val="80000"/>
              </a:schemeClr>
            </a:solidFill>
          </a:ln>
        </p:spPr>
        <p:txBody>
          <a:bodyPr wrap="square" rtlCol="0">
            <a:spAutoFit/>
          </a:bodyPr>
          <a:lstStyle/>
          <a:p>
            <a:pPr marL="0" marR="0" algn="just">
              <a:lnSpc>
                <a:spcPct val="115000"/>
              </a:lnSpc>
              <a:spcBef>
                <a:spcPts val="0"/>
              </a:spcBef>
              <a:spcAft>
                <a:spcPts val="0"/>
              </a:spcAft>
            </a:pPr>
            <a:r>
              <a:rPr lang="es-MX" sz="1800" b="1" dirty="0">
                <a:effectLst/>
                <a:latin typeface="Arial" panose="020B0604020202020204" pitchFamily="34" charset="0"/>
                <a:ea typeface="Arial" panose="020B0604020202020204" pitchFamily="34" charset="0"/>
              </a:rPr>
              <a:t>Sistema de </a:t>
            </a:r>
            <a:r>
              <a:rPr lang="es-MX" sz="1800" b="1">
                <a:effectLst/>
                <a:latin typeface="Arial" panose="020B0604020202020204" pitchFamily="34" charset="0"/>
                <a:ea typeface="Arial" panose="020B0604020202020204" pitchFamily="34" charset="0"/>
              </a:rPr>
              <a:t>interacción social: </a:t>
            </a:r>
            <a:r>
              <a:rPr lang="es-MX" sz="1800" dirty="0">
                <a:effectLst/>
                <a:latin typeface="Arial" panose="020B0604020202020204" pitchFamily="34" charset="0"/>
                <a:ea typeface="Arial" panose="020B0604020202020204" pitchFamily="34" charset="0"/>
              </a:rPr>
              <a:t>todo el componente humano alrededor del encuentro con el cliente. </a:t>
            </a:r>
            <a:endParaRPr lang="en-US" sz="1800" dirty="0">
              <a:effectLst/>
              <a:latin typeface="Times New Roman" panose="02020603050405020304" pitchFamily="18" charset="0"/>
              <a:ea typeface="Times New Roman" panose="02020603050405020304" pitchFamily="18" charset="0"/>
            </a:endParaRPr>
          </a:p>
        </p:txBody>
      </p:sp>
      <p:pic>
        <p:nvPicPr>
          <p:cNvPr id="4098" name="Picture 2" descr="Colegas dando un golpe de puño Foto gratis">
            <a:extLst>
              <a:ext uri="{FF2B5EF4-FFF2-40B4-BE49-F238E27FC236}">
                <a16:creationId xmlns:a16="http://schemas.microsoft.com/office/drawing/2014/main" id="{9679F996-048E-4F4B-B15E-C9D055638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0" y="1167560"/>
            <a:ext cx="6830623" cy="32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26122"/>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ad806335d4d7344baabe581138a88505531bc"/>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9869</TotalTime>
  <Words>360</Words>
  <Application>Microsoft Office PowerPoint</Application>
  <PresentationFormat>Panorámica</PresentationFormat>
  <Paragraphs>38</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163</cp:revision>
  <dcterms:modified xsi:type="dcterms:W3CDTF">2021-11-09T18:46:58Z</dcterms:modified>
</cp:coreProperties>
</file>