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56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90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89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85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901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91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0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95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5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1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29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5C20C-2B3B-42A3-89E7-28CF8FED625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2220A-762A-495B-B354-CF47FB31DC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92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2;p3">
            <a:extLst>
              <a:ext uri="{FF2B5EF4-FFF2-40B4-BE49-F238E27FC236}">
                <a16:creationId xmlns:a16="http://schemas.microsoft.com/office/drawing/2014/main" id="{2F47B5CB-C131-4514-B4B0-12045DC8859B}"/>
              </a:ext>
            </a:extLst>
          </p:cNvPr>
          <p:cNvSpPr/>
          <p:nvPr/>
        </p:nvSpPr>
        <p:spPr>
          <a:xfrm>
            <a:off x="719947" y="5283399"/>
            <a:ext cx="5418106" cy="81260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CO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Pasos A tipo I</a:t>
            </a:r>
          </a:p>
          <a:p>
            <a:pPr lvl="0" algn="ctr">
              <a:buClr>
                <a:schemeClr val="lt1"/>
              </a:buClr>
              <a:buSzPts val="450"/>
            </a:pPr>
            <a:r>
              <a:rPr lang="es-CO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CF7– 3_Satisfacción del cliente</a:t>
            </a:r>
          </a:p>
        </p:txBody>
      </p:sp>
    </p:spTree>
    <p:extLst>
      <p:ext uri="{BB962C8B-B14F-4D97-AF65-F5344CB8AC3E}">
        <p14:creationId xmlns:p14="http://schemas.microsoft.com/office/powerpoint/2010/main" val="12377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C0006BA-5B8A-4466-886B-71B9CB9236A3}"/>
              </a:ext>
            </a:extLst>
          </p:cNvPr>
          <p:cNvCxnSpPr>
            <a:cxnSpLocks/>
          </p:cNvCxnSpPr>
          <p:nvPr/>
        </p:nvCxnSpPr>
        <p:spPr>
          <a:xfrm>
            <a:off x="616160" y="1647363"/>
            <a:ext cx="0" cy="17054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F152B73-6486-4566-BA73-2BE3E27E5E0E}"/>
              </a:ext>
            </a:extLst>
          </p:cNvPr>
          <p:cNvCxnSpPr>
            <a:cxnSpLocks/>
          </p:cNvCxnSpPr>
          <p:nvPr/>
        </p:nvCxnSpPr>
        <p:spPr>
          <a:xfrm>
            <a:off x="608074" y="3355912"/>
            <a:ext cx="55348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B4D1680-F10C-4137-B916-A325D6AAA58E}"/>
              </a:ext>
            </a:extLst>
          </p:cNvPr>
          <p:cNvCxnSpPr>
            <a:cxnSpLocks/>
          </p:cNvCxnSpPr>
          <p:nvPr/>
        </p:nvCxnSpPr>
        <p:spPr>
          <a:xfrm>
            <a:off x="6153639" y="3337619"/>
            <a:ext cx="0" cy="2758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8;p4">
            <a:extLst>
              <a:ext uri="{FF2B5EF4-FFF2-40B4-BE49-F238E27FC236}">
                <a16:creationId xmlns:a16="http://schemas.microsoft.com/office/drawing/2014/main" id="{B0957947-4C72-4E90-81E1-40A4B5C13EEA}"/>
              </a:ext>
            </a:extLst>
          </p:cNvPr>
          <p:cNvSpPr/>
          <p:nvPr/>
        </p:nvSpPr>
        <p:spPr>
          <a:xfrm>
            <a:off x="10811886" y="23559"/>
            <a:ext cx="3482076" cy="1216844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00;p4">
            <a:extLst>
              <a:ext uri="{FF2B5EF4-FFF2-40B4-BE49-F238E27FC236}">
                <a16:creationId xmlns:a16="http://schemas.microsoft.com/office/drawing/2014/main" id="{D71113DE-98D7-4B3E-8BCE-7088319399E8}"/>
              </a:ext>
            </a:extLst>
          </p:cNvPr>
          <p:cNvSpPr/>
          <p:nvPr/>
        </p:nvSpPr>
        <p:spPr>
          <a:xfrm>
            <a:off x="10807816" y="1"/>
            <a:ext cx="3482076" cy="144942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600" dirty="0"/>
          </a:p>
        </p:txBody>
      </p:sp>
      <p:sp>
        <p:nvSpPr>
          <p:cNvPr id="23" name="Google Shape;101;p4">
            <a:extLst>
              <a:ext uri="{FF2B5EF4-FFF2-40B4-BE49-F238E27FC236}">
                <a16:creationId xmlns:a16="http://schemas.microsoft.com/office/drawing/2014/main" id="{8A0CE70A-F5AD-4C3E-976D-AE871EA121E5}"/>
              </a:ext>
            </a:extLst>
          </p:cNvPr>
          <p:cNvSpPr/>
          <p:nvPr/>
        </p:nvSpPr>
        <p:spPr>
          <a:xfrm>
            <a:off x="10798481" y="5065326"/>
            <a:ext cx="3482076" cy="71502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sz="1600" dirty="0">
              <a:solidFill>
                <a:srgbClr val="0070C0"/>
              </a:solidFill>
            </a:endParaRPr>
          </a:p>
          <a:p>
            <a:pPr>
              <a:buClr>
                <a:schemeClr val="dk1"/>
              </a:buClr>
              <a:buSzPts val="300"/>
            </a:pPr>
            <a:endParaRPr lang="es-CO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Clr>
                <a:schemeClr val="dk1"/>
              </a:buClr>
              <a:buSzPts val="300"/>
            </a:pPr>
            <a:endParaRPr lang="es-CO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sz="3200" dirty="0"/>
          </a:p>
          <a:p>
            <a:pPr>
              <a:buClr>
                <a:srgbClr val="000000"/>
              </a:buClr>
              <a:buSzPts val="1800"/>
            </a:pPr>
            <a:endParaRPr lang="es-MX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28045B6-CA3C-4BCD-8053-27D83B03E256}"/>
              </a:ext>
            </a:extLst>
          </p:cNvPr>
          <p:cNvCxnSpPr>
            <a:cxnSpLocks/>
          </p:cNvCxnSpPr>
          <p:nvPr/>
        </p:nvCxnSpPr>
        <p:spPr>
          <a:xfrm>
            <a:off x="655514" y="6065897"/>
            <a:ext cx="0" cy="2867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F2F2EDF-59E1-472A-AF68-EC0735A341C2}"/>
              </a:ext>
            </a:extLst>
          </p:cNvPr>
          <p:cNvCxnSpPr>
            <a:cxnSpLocks/>
          </p:cNvCxnSpPr>
          <p:nvPr/>
        </p:nvCxnSpPr>
        <p:spPr>
          <a:xfrm>
            <a:off x="648890" y="6089343"/>
            <a:ext cx="55348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D185592-2E21-458C-A969-C1BF57061930}"/>
              </a:ext>
            </a:extLst>
          </p:cNvPr>
          <p:cNvCxnSpPr>
            <a:cxnSpLocks/>
          </p:cNvCxnSpPr>
          <p:nvPr/>
        </p:nvCxnSpPr>
        <p:spPr>
          <a:xfrm>
            <a:off x="641560" y="8931350"/>
            <a:ext cx="55348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150E562-3669-4D13-9328-0BF58A4DA64D}"/>
              </a:ext>
            </a:extLst>
          </p:cNvPr>
          <p:cNvCxnSpPr>
            <a:cxnSpLocks/>
          </p:cNvCxnSpPr>
          <p:nvPr/>
        </p:nvCxnSpPr>
        <p:spPr>
          <a:xfrm>
            <a:off x="6168293" y="8933552"/>
            <a:ext cx="0" cy="2867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55FE5E7-4402-4C1A-86B8-71238B021668}"/>
              </a:ext>
            </a:extLst>
          </p:cNvPr>
          <p:cNvCxnSpPr>
            <a:cxnSpLocks/>
          </p:cNvCxnSpPr>
          <p:nvPr/>
        </p:nvCxnSpPr>
        <p:spPr>
          <a:xfrm>
            <a:off x="666094" y="11813659"/>
            <a:ext cx="55348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E2AAD329-9F44-407F-8048-B03ED495B3CF}"/>
              </a:ext>
            </a:extLst>
          </p:cNvPr>
          <p:cNvSpPr/>
          <p:nvPr/>
        </p:nvSpPr>
        <p:spPr>
          <a:xfrm>
            <a:off x="363246" y="1144106"/>
            <a:ext cx="609936" cy="58466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B5C0B9A-A005-43EA-A2D2-83FCF216EB30}"/>
              </a:ext>
            </a:extLst>
          </p:cNvPr>
          <p:cNvSpPr/>
          <p:nvPr/>
        </p:nvSpPr>
        <p:spPr>
          <a:xfrm>
            <a:off x="5837925" y="4261648"/>
            <a:ext cx="609936" cy="58466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5C2C70C9-F2B2-451F-AC13-7071AF7B479B}"/>
              </a:ext>
            </a:extLst>
          </p:cNvPr>
          <p:cNvSpPr/>
          <p:nvPr/>
        </p:nvSpPr>
        <p:spPr>
          <a:xfrm>
            <a:off x="303106" y="7011875"/>
            <a:ext cx="609936" cy="58466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C9F6FF7-8EA3-423A-8083-5E34B6851CCC}"/>
              </a:ext>
            </a:extLst>
          </p:cNvPr>
          <p:cNvSpPr/>
          <p:nvPr/>
        </p:nvSpPr>
        <p:spPr>
          <a:xfrm>
            <a:off x="5837925" y="10102134"/>
            <a:ext cx="609936" cy="58466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00EBD3-7811-4760-B215-3C52EE681CF0}"/>
              </a:ext>
            </a:extLst>
          </p:cNvPr>
          <p:cNvSpPr txBox="1"/>
          <p:nvPr/>
        </p:nvSpPr>
        <p:spPr>
          <a:xfrm flipH="1">
            <a:off x="455505" y="1126807"/>
            <a:ext cx="60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006D222-B682-4274-9EA4-615C310A2549}"/>
              </a:ext>
            </a:extLst>
          </p:cNvPr>
          <p:cNvSpPr txBox="1"/>
          <p:nvPr/>
        </p:nvSpPr>
        <p:spPr>
          <a:xfrm flipH="1">
            <a:off x="5953625" y="4209974"/>
            <a:ext cx="60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B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2675229-7BA9-42CC-AE96-861A40EEE3B5}"/>
              </a:ext>
            </a:extLst>
          </p:cNvPr>
          <p:cNvSpPr txBox="1"/>
          <p:nvPr/>
        </p:nvSpPr>
        <p:spPr>
          <a:xfrm flipH="1">
            <a:off x="388515" y="6981854"/>
            <a:ext cx="58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C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1C05808-4BEE-4A25-9541-CFBB8DCB4715}"/>
              </a:ext>
            </a:extLst>
          </p:cNvPr>
          <p:cNvSpPr txBox="1"/>
          <p:nvPr/>
        </p:nvSpPr>
        <p:spPr>
          <a:xfrm flipH="1">
            <a:off x="5953622" y="10088464"/>
            <a:ext cx="58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D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C8B9826-2566-49E5-B346-43B7CAE0DC77}"/>
              </a:ext>
            </a:extLst>
          </p:cNvPr>
          <p:cNvSpPr txBox="1"/>
          <p:nvPr/>
        </p:nvSpPr>
        <p:spPr>
          <a:xfrm>
            <a:off x="1133837" y="1613436"/>
            <a:ext cx="4689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b="1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MX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iempre hay que identificar las necesidades, deseos y expectativas de los clientes. </a:t>
            </a:r>
            <a:endParaRPr lang="es-CO" sz="12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2E64C91-ACA0-4915-A39A-AD84FA377D0B}"/>
              </a:ext>
            </a:extLst>
          </p:cNvPr>
          <p:cNvSpPr txBox="1"/>
          <p:nvPr/>
        </p:nvSpPr>
        <p:spPr>
          <a:xfrm>
            <a:off x="749554" y="4254919"/>
            <a:ext cx="4834987" cy="113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s-MX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Planificar el servicio en función de las necesidades, manifestando y exponiendo al cliente las posibilidades existentes que tiene la organización comercial para cubrir sus necesidades y expectativas, cumpliendo con los requerimientos exigidos. </a:t>
            </a:r>
            <a:endParaRPr lang="es-E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5A4DF8A-B1FF-4BAA-AB65-A5E83932483B}"/>
              </a:ext>
            </a:extLst>
          </p:cNvPr>
          <p:cNvSpPr txBox="1"/>
          <p:nvPr/>
        </p:nvSpPr>
        <p:spPr>
          <a:xfrm>
            <a:off x="1039023" y="7011875"/>
            <a:ext cx="4661595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s-MX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debe prestar el servicio de acuerdo con lo diseñado en función de los requerimientos y con los procesos acordados.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B95FE0FD-C3F8-4A07-9764-B4BF94B54414}"/>
              </a:ext>
            </a:extLst>
          </p:cNvPr>
          <p:cNvSpPr txBox="1"/>
          <p:nvPr/>
        </p:nvSpPr>
        <p:spPr>
          <a:xfrm>
            <a:off x="717103" y="9653110"/>
            <a:ext cx="5045395" cy="71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s-MX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debe evaluar la prestación del servicio, teniendo en cuenta las medidas internas y externas a través de indicadores y parámetros del servicio de calidad.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CBA6CA7-9FB6-4AA4-9835-6F770C8AAF70}"/>
              </a:ext>
            </a:extLst>
          </p:cNvPr>
          <p:cNvSpPr txBox="1"/>
          <p:nvPr/>
        </p:nvSpPr>
        <p:spPr>
          <a:xfrm>
            <a:off x="11075710" y="2178644"/>
            <a:ext cx="3001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Presentar esta información</a:t>
            </a:r>
          </a:p>
          <a:p>
            <a:r>
              <a:rPr lang="es-CO" dirty="0"/>
              <a:t>a través del formato </a:t>
            </a:r>
          </a:p>
          <a:p>
            <a:r>
              <a:rPr lang="es-CO" b="1" dirty="0">
                <a:latin typeface="Arial"/>
                <a:ea typeface="Arial"/>
                <a:cs typeface="Arial"/>
                <a:sym typeface="Arial"/>
              </a:rPr>
              <a:t>Pasos A tipo n.</a:t>
            </a:r>
            <a:endParaRPr lang="es-CO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E44A97-59E2-4E93-A965-B23FFE71DCEC}"/>
              </a:ext>
            </a:extLst>
          </p:cNvPr>
          <p:cNvSpPr txBox="1"/>
          <p:nvPr/>
        </p:nvSpPr>
        <p:spPr>
          <a:xfrm>
            <a:off x="10907871" y="5381290"/>
            <a:ext cx="333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</p:txBody>
      </p:sp>
    </p:spTree>
    <p:extLst>
      <p:ext uri="{BB962C8B-B14F-4D97-AF65-F5344CB8AC3E}">
        <p14:creationId xmlns:p14="http://schemas.microsoft.com/office/powerpoint/2010/main" val="37917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C0006BA-5B8A-4466-886B-71B9CB9236A3}"/>
              </a:ext>
            </a:extLst>
          </p:cNvPr>
          <p:cNvCxnSpPr>
            <a:cxnSpLocks/>
          </p:cNvCxnSpPr>
          <p:nvPr/>
        </p:nvCxnSpPr>
        <p:spPr>
          <a:xfrm>
            <a:off x="608074" y="1664989"/>
            <a:ext cx="0" cy="17054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F152B73-6486-4566-BA73-2BE3E27E5E0E}"/>
              </a:ext>
            </a:extLst>
          </p:cNvPr>
          <p:cNvCxnSpPr>
            <a:cxnSpLocks/>
          </p:cNvCxnSpPr>
          <p:nvPr/>
        </p:nvCxnSpPr>
        <p:spPr>
          <a:xfrm>
            <a:off x="608074" y="3355912"/>
            <a:ext cx="55348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8;p4">
            <a:extLst>
              <a:ext uri="{FF2B5EF4-FFF2-40B4-BE49-F238E27FC236}">
                <a16:creationId xmlns:a16="http://schemas.microsoft.com/office/drawing/2014/main" id="{B0957947-4C72-4E90-81E1-40A4B5C13EEA}"/>
              </a:ext>
            </a:extLst>
          </p:cNvPr>
          <p:cNvSpPr/>
          <p:nvPr/>
        </p:nvSpPr>
        <p:spPr>
          <a:xfrm>
            <a:off x="10811886" y="23559"/>
            <a:ext cx="3482076" cy="1216844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00;p4">
            <a:extLst>
              <a:ext uri="{FF2B5EF4-FFF2-40B4-BE49-F238E27FC236}">
                <a16:creationId xmlns:a16="http://schemas.microsoft.com/office/drawing/2014/main" id="{D71113DE-98D7-4B3E-8BCE-7088319399E8}"/>
              </a:ext>
            </a:extLst>
          </p:cNvPr>
          <p:cNvSpPr/>
          <p:nvPr/>
        </p:nvSpPr>
        <p:spPr>
          <a:xfrm>
            <a:off x="10807816" y="1"/>
            <a:ext cx="3482076" cy="144942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600" dirty="0"/>
          </a:p>
        </p:txBody>
      </p:sp>
      <p:sp>
        <p:nvSpPr>
          <p:cNvPr id="23" name="Google Shape;101;p4">
            <a:extLst>
              <a:ext uri="{FF2B5EF4-FFF2-40B4-BE49-F238E27FC236}">
                <a16:creationId xmlns:a16="http://schemas.microsoft.com/office/drawing/2014/main" id="{8A0CE70A-F5AD-4C3E-976D-AE871EA121E5}"/>
              </a:ext>
            </a:extLst>
          </p:cNvPr>
          <p:cNvSpPr/>
          <p:nvPr/>
        </p:nvSpPr>
        <p:spPr>
          <a:xfrm>
            <a:off x="10798481" y="5065326"/>
            <a:ext cx="3482076" cy="71502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62533" tIns="81244" rIns="162533" bIns="81244" anchor="ctr" anchorCtr="0">
            <a:noAutofit/>
          </a:bodyPr>
          <a:lstStyle/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E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300"/>
            </a:pPr>
            <a:endParaRPr lang="es-CO" sz="1400" b="1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Clr>
                <a:schemeClr val="dk1"/>
              </a:buClr>
              <a:buSzPts val="300"/>
            </a:pPr>
            <a:endParaRPr lang="es-CO" sz="14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Clr>
                <a:schemeClr val="dk1"/>
              </a:buClr>
              <a:buSzPts val="300"/>
            </a:pPr>
            <a:endParaRPr lang="es-E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lang="es-CO" sz="3200" dirty="0"/>
          </a:p>
          <a:p>
            <a:pPr lvl="0">
              <a:buClr>
                <a:schemeClr val="dk1"/>
              </a:buClr>
              <a:buSzPts val="300"/>
            </a:pPr>
            <a:endParaRPr sz="3200" dirty="0"/>
          </a:p>
          <a:p>
            <a:pPr>
              <a:buClr>
                <a:srgbClr val="000000"/>
              </a:buClr>
              <a:buSzPts val="1800"/>
            </a:pPr>
            <a:endParaRPr lang="es-MX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2AAD329-9F44-407F-8048-B03ED495B3CF}"/>
              </a:ext>
            </a:extLst>
          </p:cNvPr>
          <p:cNvSpPr/>
          <p:nvPr/>
        </p:nvSpPr>
        <p:spPr>
          <a:xfrm>
            <a:off x="5666222" y="3012234"/>
            <a:ext cx="609936" cy="58466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00EBD3-7811-4760-B215-3C52EE681CF0}"/>
              </a:ext>
            </a:extLst>
          </p:cNvPr>
          <p:cNvSpPr txBox="1"/>
          <p:nvPr/>
        </p:nvSpPr>
        <p:spPr>
          <a:xfrm flipH="1">
            <a:off x="5747853" y="2981400"/>
            <a:ext cx="60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C8B9826-2566-49E5-B346-43B7CAE0DC77}"/>
              </a:ext>
            </a:extLst>
          </p:cNvPr>
          <p:cNvSpPr txBox="1"/>
          <p:nvPr/>
        </p:nvSpPr>
        <p:spPr>
          <a:xfrm>
            <a:off x="881980" y="1433395"/>
            <a:ext cx="4784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las organizaciones es importante tramitar las quejas y los </a:t>
            </a:r>
            <a:r>
              <a:rPr lang="es-MX" sz="12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clientes perdidos, </a:t>
            </a:r>
            <a:r>
              <a:rPr lang="es-MX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dando respuesta inmediata a la queja y buscando estrategias </a:t>
            </a:r>
            <a:r>
              <a:rPr lang="es-MX" sz="12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la recuperación de clientes, </a:t>
            </a:r>
            <a:r>
              <a:rPr lang="es-MX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prometiéndoles una solución a su insatisfacción</a:t>
            </a:r>
            <a:r>
              <a:rPr lang="es-MX" sz="12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es-CO" sz="12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FC65A41-DFC7-4DCC-93BC-EFF9EE23E505}"/>
              </a:ext>
            </a:extLst>
          </p:cNvPr>
          <p:cNvSpPr txBox="1"/>
          <p:nvPr/>
        </p:nvSpPr>
        <p:spPr>
          <a:xfrm>
            <a:off x="10871126" y="5418967"/>
            <a:ext cx="333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0733FD6-2567-40CB-9AE9-813645E3750D}"/>
              </a:ext>
            </a:extLst>
          </p:cNvPr>
          <p:cNvCxnSpPr>
            <a:cxnSpLocks/>
          </p:cNvCxnSpPr>
          <p:nvPr/>
        </p:nvCxnSpPr>
        <p:spPr>
          <a:xfrm>
            <a:off x="608074" y="908929"/>
            <a:ext cx="0" cy="17054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426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178</Words>
  <Application>Microsoft Office PowerPoint</Application>
  <PresentationFormat>Panorámica</PresentationFormat>
  <Paragraphs>53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E Ceballos</dc:creator>
  <cp:lastModifiedBy>JULIA ISABEL ROBERTO</cp:lastModifiedBy>
  <cp:revision>42</cp:revision>
  <dcterms:created xsi:type="dcterms:W3CDTF">2021-07-15T15:05:46Z</dcterms:created>
  <dcterms:modified xsi:type="dcterms:W3CDTF">2021-11-09T18:01:25Z</dcterms:modified>
</cp:coreProperties>
</file>