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9CqEdTK2Xup/tWs13P3QdmofI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4"/>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23"/>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sp>
        <p:nvSpPr>
          <p:cNvPr id="18" name="Google Shape;18;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0" name="Google Shape;20;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1" name="Shape 21"/>
        <p:cNvGrpSpPr/>
        <p:nvPr/>
      </p:nvGrpSpPr>
      <p:grpSpPr>
        <a:xfrm>
          <a:off x="0" y="0"/>
          <a:ext cx="0" cy="0"/>
          <a:chOff x="0" y="0"/>
          <a:chExt cx="0" cy="0"/>
        </a:xfrm>
      </p:grpSpPr>
      <p:sp>
        <p:nvSpPr>
          <p:cNvPr id="22" name="Google Shape;22;p15"/>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4" name="Google Shape;24;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5" name="Google Shape;25;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6" name="Google Shape;26;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7" name="Shape 27"/>
        <p:cNvGrpSpPr/>
        <p:nvPr/>
      </p:nvGrpSpPr>
      <p:grpSpPr>
        <a:xfrm>
          <a:off x="0" y="0"/>
          <a:ext cx="0" cy="0"/>
          <a:chOff x="0" y="0"/>
          <a:chExt cx="0" cy="0"/>
        </a:xfrm>
      </p:grpSpPr>
      <p:sp>
        <p:nvSpPr>
          <p:cNvPr id="28" name="Google Shape;28;p1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1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1" name="Google Shape;31;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3" name="Google Shape;33;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4" name="Shape 34"/>
        <p:cNvGrpSpPr/>
        <p:nvPr/>
      </p:nvGrpSpPr>
      <p:grpSpPr>
        <a:xfrm>
          <a:off x="0" y="0"/>
          <a:ext cx="0" cy="0"/>
          <a:chOff x="0" y="0"/>
          <a:chExt cx="0" cy="0"/>
        </a:xfrm>
      </p:grpSpPr>
      <p:sp>
        <p:nvSpPr>
          <p:cNvPr id="35" name="Google Shape;35;p17"/>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7" name="Google Shape;37;p17"/>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8" name="Google Shape;38;p17"/>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9" name="Google Shape;39;p17"/>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40" name="Google Shape;40;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3" name="Shape 43"/>
        <p:cNvGrpSpPr/>
        <p:nvPr/>
      </p:nvGrpSpPr>
      <p:grpSpPr>
        <a:xfrm>
          <a:off x="0" y="0"/>
          <a:ext cx="0" cy="0"/>
          <a:chOff x="0" y="0"/>
          <a:chExt cx="0" cy="0"/>
        </a:xfrm>
      </p:grpSpPr>
      <p:sp>
        <p:nvSpPr>
          <p:cNvPr id="44" name="Google Shape;44;p1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20"/>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20"/>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2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p:nvPr>
            <p:ph idx="2" type="pic"/>
          </p:nvPr>
        </p:nvSpPr>
        <p:spPr>
          <a:xfrm>
            <a:off x="5183187" y="987425"/>
            <a:ext cx="6172199" cy="4873624"/>
          </a:xfrm>
          <a:prstGeom prst="rect">
            <a:avLst/>
          </a:prstGeom>
          <a:noFill/>
          <a:ln>
            <a:noFill/>
          </a:ln>
        </p:spPr>
      </p:sp>
      <p:sp>
        <p:nvSpPr>
          <p:cNvPr id="58" name="Google Shape;58;p21"/>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22"/>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2301833" y="1820863"/>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Pestañas A</a:t>
            </a:r>
            <a:endParaRPr/>
          </a:p>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3. CF1_1_Subcategoría relacional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11"/>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Por favor utilizar el recurso de pestañas para la información que hay en la diapositiva. </a:t>
            </a:r>
            <a:endParaRPr b="0" i="0" sz="1400" u="none" cap="none" strike="noStrike">
              <a:solidFill>
                <a:schemeClr val="dk1"/>
              </a:solidFill>
              <a:latin typeface="Arial"/>
              <a:ea typeface="Arial"/>
              <a:cs typeface="Arial"/>
              <a:sym typeface="Arial"/>
            </a:endParaRPr>
          </a:p>
        </p:txBody>
      </p:sp>
      <p:sp>
        <p:nvSpPr>
          <p:cNvPr id="182" name="Google Shape;182;p11"/>
          <p:cNvSpPr/>
          <p:nvPr/>
        </p:nvSpPr>
        <p:spPr>
          <a:xfrm>
            <a:off x="8253350" y="5188948"/>
            <a:ext cx="3948300" cy="16689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p:txBody>
      </p:sp>
      <p:pic>
        <p:nvPicPr>
          <p:cNvPr id="183" name="Google Shape;183;p11"/>
          <p:cNvPicPr preferRelativeResize="0"/>
          <p:nvPr/>
        </p:nvPicPr>
        <p:blipFill rotWithShape="1">
          <a:blip r:embed="rId3">
            <a:alphaModFix/>
          </a:blip>
          <a:srcRect b="0" l="0" r="0" t="0"/>
          <a:stretch/>
        </p:blipFill>
        <p:spPr>
          <a:xfrm>
            <a:off x="219693" y="1257300"/>
            <a:ext cx="7758546" cy="4598871"/>
          </a:xfrm>
          <a:prstGeom prst="rect">
            <a:avLst/>
          </a:prstGeom>
          <a:noFill/>
          <a:ln>
            <a:noFill/>
          </a:ln>
        </p:spPr>
      </p:pic>
      <p:sp>
        <p:nvSpPr>
          <p:cNvPr id="184" name="Google Shape;184;p11"/>
          <p:cNvSpPr txBox="1"/>
          <p:nvPr/>
        </p:nvSpPr>
        <p:spPr>
          <a:xfrm>
            <a:off x="2355272" y="1762098"/>
            <a:ext cx="5417128" cy="2677656"/>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 name="Google Shape;185;p11"/>
          <p:cNvSpPr/>
          <p:nvPr/>
        </p:nvSpPr>
        <p:spPr>
          <a:xfrm>
            <a:off x="8253351"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86" name="Google Shape;186;p11"/>
          <p:cNvSpPr txBox="1"/>
          <p:nvPr/>
        </p:nvSpPr>
        <p:spPr>
          <a:xfrm>
            <a:off x="2355271" y="1659060"/>
            <a:ext cx="5181600" cy="27861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1400" u="none" cap="none" strike="noStrike">
                <a:solidFill>
                  <a:srgbClr val="000000"/>
                </a:solidFill>
                <a:latin typeface="Arial"/>
                <a:ea typeface="Arial"/>
                <a:cs typeface="Arial"/>
                <a:sym typeface="Arial"/>
              </a:rPr>
              <a:t>El indigenismo: </a:t>
            </a:r>
            <a:r>
              <a:rPr b="0" i="0" lang="es-CO" sz="1400" u="none" cap="none" strike="noStrike">
                <a:solidFill>
                  <a:srgbClr val="000000"/>
                </a:solidFill>
                <a:latin typeface="Arial"/>
                <a:ea typeface="Arial"/>
                <a:cs typeface="Arial"/>
                <a:sym typeface="Arial"/>
              </a:rPr>
              <a:t>tiene varias interpretaciones, con un significado polisémico, en un sentido el indigenismo es una corriente de pensamiento que tiene como objeto el estudio de las culturas indígenas en el continente americano, otros teóricos lo proponen como una crítica a la historia de racismo, segregación y exclusión social  a la que han sido sometidos los pueblos originarios, poniendo en riesgo su pervivencia y supervivencia, en especial la de los pueblos indígenas en las Américas, en este sentido se busca una reivindicación de la historia la cultura y los conocimientos ancestrales de </a:t>
            </a:r>
            <a:r>
              <a:rPr lang="es-CO"/>
              <a:t>estos</a:t>
            </a:r>
            <a:r>
              <a:rPr b="0" i="0" lang="es-CO" sz="1400" u="none" cap="none" strike="noStrike">
                <a:solidFill>
                  <a:srgbClr val="000000"/>
                </a:solidFill>
                <a:latin typeface="Arial"/>
                <a:ea typeface="Arial"/>
                <a:cs typeface="Arial"/>
                <a:sym typeface="Arial"/>
              </a:rPr>
              <a:t> pueblos.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92" name="Google Shape;192;p12"/>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12"/>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Por favor utilizar el recurso de pestañas para la información que hay en la diapositiva.</a:t>
            </a:r>
            <a:endParaRPr b="0" i="0" sz="1400" u="none" cap="none" strike="noStrike">
              <a:solidFill>
                <a:schemeClr val="dk1"/>
              </a:solidFill>
              <a:latin typeface="Arial"/>
              <a:ea typeface="Arial"/>
              <a:cs typeface="Arial"/>
              <a:sym typeface="Arial"/>
            </a:endParaRPr>
          </a:p>
        </p:txBody>
      </p:sp>
      <p:sp>
        <p:nvSpPr>
          <p:cNvPr id="194" name="Google Shape;194;p12"/>
          <p:cNvSpPr/>
          <p:nvPr/>
        </p:nvSpPr>
        <p:spPr>
          <a:xfrm>
            <a:off x="8253350" y="5188948"/>
            <a:ext cx="3948300" cy="16689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p:txBody>
      </p:sp>
      <p:pic>
        <p:nvPicPr>
          <p:cNvPr id="195" name="Google Shape;195;p12"/>
          <p:cNvPicPr preferRelativeResize="0"/>
          <p:nvPr/>
        </p:nvPicPr>
        <p:blipFill rotWithShape="1">
          <a:blip r:embed="rId3">
            <a:alphaModFix/>
          </a:blip>
          <a:srcRect b="0" l="0" r="0" t="0"/>
          <a:stretch/>
        </p:blipFill>
        <p:spPr>
          <a:xfrm>
            <a:off x="219693" y="1257300"/>
            <a:ext cx="7758546" cy="4598871"/>
          </a:xfrm>
          <a:prstGeom prst="rect">
            <a:avLst/>
          </a:prstGeom>
          <a:noFill/>
          <a:ln>
            <a:noFill/>
          </a:ln>
        </p:spPr>
      </p:pic>
      <p:sp>
        <p:nvSpPr>
          <p:cNvPr id="196" name="Google Shape;196;p12"/>
          <p:cNvSpPr txBox="1"/>
          <p:nvPr/>
        </p:nvSpPr>
        <p:spPr>
          <a:xfrm>
            <a:off x="2355272" y="1762098"/>
            <a:ext cx="5417128" cy="2677656"/>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7" name="Google Shape;197;p12"/>
          <p:cNvSpPr/>
          <p:nvPr/>
        </p:nvSpPr>
        <p:spPr>
          <a:xfrm>
            <a:off x="8253351"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98" name="Google Shape;198;p12"/>
          <p:cNvSpPr txBox="1"/>
          <p:nvPr/>
        </p:nvSpPr>
        <p:spPr>
          <a:xfrm>
            <a:off x="2355271" y="1658397"/>
            <a:ext cx="5306293" cy="205331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1400" u="none" cap="none" strike="noStrike">
                <a:solidFill>
                  <a:srgbClr val="000000"/>
                </a:solidFill>
                <a:latin typeface="Arial"/>
                <a:ea typeface="Arial"/>
                <a:cs typeface="Arial"/>
                <a:sym typeface="Arial"/>
              </a:rPr>
              <a:t>Pervivencia y supervivencia:</a:t>
            </a:r>
            <a:r>
              <a:rPr b="0" i="0" lang="es-CO" sz="1400" u="none" cap="none" strike="noStrike">
                <a:solidFill>
                  <a:srgbClr val="000000"/>
                </a:solidFill>
                <a:latin typeface="Arial"/>
                <a:ea typeface="Arial"/>
                <a:cs typeface="Arial"/>
                <a:sym typeface="Arial"/>
              </a:rPr>
              <a:t> la pervivencia tiene que ver con ser indígena con identidad de un determinado pueblo en su territorio, tiene que ver con el sentido del ser indígena como la diferenciación con el otro. Así mismo, la supervivencia cultura, hace referencia a las condiciones de vida digna, libres y autónomas, en relación con los demás seres de la naturaleza y otras culturas, sociedades y personas “seguir existiendo y vivir con sus formas de vida diferente con dignidad”</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3"/>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Por favor utilizar el recurso de pestañas para la información que hay en la diapositiva. </a:t>
            </a:r>
            <a:endParaRPr b="0" i="0" sz="1400" u="none" cap="none" strike="noStrike">
              <a:solidFill>
                <a:schemeClr val="dk1"/>
              </a:solidFill>
              <a:latin typeface="Arial"/>
              <a:ea typeface="Arial"/>
              <a:cs typeface="Arial"/>
              <a:sym typeface="Arial"/>
            </a:endParaRPr>
          </a:p>
        </p:txBody>
      </p:sp>
      <p:sp>
        <p:nvSpPr>
          <p:cNvPr id="86" name="Google Shape;86;p3"/>
          <p:cNvSpPr/>
          <p:nvPr/>
        </p:nvSpPr>
        <p:spPr>
          <a:xfrm>
            <a:off x="8253350" y="5188948"/>
            <a:ext cx="3948300" cy="16689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p:txBody>
      </p:sp>
      <p:pic>
        <p:nvPicPr>
          <p:cNvPr id="87" name="Google Shape;87;p3"/>
          <p:cNvPicPr preferRelativeResize="0"/>
          <p:nvPr/>
        </p:nvPicPr>
        <p:blipFill rotWithShape="1">
          <a:blip r:embed="rId3">
            <a:alphaModFix/>
          </a:blip>
          <a:srcRect b="0" l="0" r="0" t="0"/>
          <a:stretch/>
        </p:blipFill>
        <p:spPr>
          <a:xfrm>
            <a:off x="148069" y="1039091"/>
            <a:ext cx="7901421" cy="4350327"/>
          </a:xfrm>
          <a:prstGeom prst="rect">
            <a:avLst/>
          </a:prstGeom>
          <a:noFill/>
          <a:ln>
            <a:noFill/>
          </a:ln>
        </p:spPr>
      </p:pic>
      <p:sp>
        <p:nvSpPr>
          <p:cNvPr id="88" name="Google Shape;88;p3"/>
          <p:cNvSpPr txBox="1"/>
          <p:nvPr/>
        </p:nvSpPr>
        <p:spPr>
          <a:xfrm>
            <a:off x="2285999" y="1468582"/>
            <a:ext cx="5444837" cy="2677656"/>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a:off x="8272301"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0" name="Google Shape;90;p3"/>
          <p:cNvSpPr txBox="1"/>
          <p:nvPr/>
        </p:nvSpPr>
        <p:spPr>
          <a:xfrm>
            <a:off x="2285998" y="1476901"/>
            <a:ext cx="5444700" cy="25935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1300" u="none" cap="none" strike="noStrike">
                <a:solidFill>
                  <a:srgbClr val="000000"/>
                </a:solidFill>
                <a:latin typeface="Arial"/>
                <a:ea typeface="Arial"/>
                <a:cs typeface="Arial"/>
                <a:sym typeface="Arial"/>
              </a:rPr>
              <a:t>Enfoque de derechos y garantías: </a:t>
            </a:r>
            <a:r>
              <a:rPr b="0" i="0" lang="es-CO" sz="1300" u="none" cap="none" strike="noStrike">
                <a:solidFill>
                  <a:srgbClr val="000000"/>
                </a:solidFill>
                <a:latin typeface="Arial"/>
                <a:ea typeface="Arial"/>
                <a:cs typeface="Arial"/>
                <a:sym typeface="Arial"/>
              </a:rPr>
              <a:t>en el marco de los derechos humanos y los derechos de los pueblos indígenas, establecidos en los tratados internacionales, la Constitución Política Colombiana, como derechos irrenunciables, inherentes a la persona y a los pueblos,  se  promueve el respeto al patrimonio y a diversidad cultural y se garantiza el derecho al territorio, a la autonomía, a la autodeterminación, al autogobierno, a la consulta previa y a las organizaciones propias y a las formas de organización y autoridades indígenas, fomentando la materialización y el goce de los derechos Económicos, Sociales, Económicos, Políticos y Culturales establecidos con reconocimiento de los pueblos indígenas como sujeto colectivo de derechos.</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6" name="Google Shape;96;p4"/>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4"/>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Por favor utilizar el recurso de pestañas para la información que hay en la diapositiva. </a:t>
            </a:r>
            <a:endParaRPr b="0" i="0" sz="1400" u="none" cap="none" strike="noStrike">
              <a:solidFill>
                <a:schemeClr val="dk1"/>
              </a:solidFill>
              <a:latin typeface="Arial"/>
              <a:ea typeface="Arial"/>
              <a:cs typeface="Arial"/>
              <a:sym typeface="Arial"/>
            </a:endParaRPr>
          </a:p>
        </p:txBody>
      </p:sp>
      <p:sp>
        <p:nvSpPr>
          <p:cNvPr id="98" name="Google Shape;98;p4"/>
          <p:cNvSpPr/>
          <p:nvPr/>
        </p:nvSpPr>
        <p:spPr>
          <a:xfrm>
            <a:off x="8253350" y="5188948"/>
            <a:ext cx="3948300" cy="16689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p:txBody>
      </p:sp>
      <p:pic>
        <p:nvPicPr>
          <p:cNvPr id="99" name="Google Shape;99;p4"/>
          <p:cNvPicPr preferRelativeResize="0"/>
          <p:nvPr/>
        </p:nvPicPr>
        <p:blipFill rotWithShape="1">
          <a:blip r:embed="rId3">
            <a:alphaModFix/>
          </a:blip>
          <a:srcRect b="0" l="0" r="0" t="0"/>
          <a:stretch/>
        </p:blipFill>
        <p:spPr>
          <a:xfrm>
            <a:off x="328179" y="1257300"/>
            <a:ext cx="7925171" cy="4214483"/>
          </a:xfrm>
          <a:prstGeom prst="rect">
            <a:avLst/>
          </a:prstGeom>
          <a:noFill/>
          <a:ln>
            <a:noFill/>
          </a:ln>
        </p:spPr>
      </p:pic>
      <p:sp>
        <p:nvSpPr>
          <p:cNvPr id="100" name="Google Shape;100;p4"/>
          <p:cNvSpPr txBox="1"/>
          <p:nvPr/>
        </p:nvSpPr>
        <p:spPr>
          <a:xfrm>
            <a:off x="2479963" y="1595844"/>
            <a:ext cx="5500256" cy="2677656"/>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 name="Google Shape;101;p4"/>
          <p:cNvSpPr/>
          <p:nvPr/>
        </p:nvSpPr>
        <p:spPr>
          <a:xfrm>
            <a:off x="8272301" y="-152"/>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2" name="Google Shape;102;p4"/>
          <p:cNvSpPr txBox="1"/>
          <p:nvPr/>
        </p:nvSpPr>
        <p:spPr>
          <a:xfrm>
            <a:off x="2479963" y="1595692"/>
            <a:ext cx="5500256" cy="180555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1400" u="none" cap="none" strike="noStrike">
                <a:solidFill>
                  <a:srgbClr val="000000"/>
                </a:solidFill>
                <a:latin typeface="Arial"/>
                <a:ea typeface="Arial"/>
                <a:cs typeface="Arial"/>
                <a:sym typeface="Arial"/>
              </a:rPr>
              <a:t>Enfoque diferencial: </a:t>
            </a:r>
            <a:r>
              <a:rPr b="0" i="0" lang="es-CO" sz="1400" u="none" cap="none" strike="noStrike">
                <a:solidFill>
                  <a:srgbClr val="000000"/>
                </a:solidFill>
                <a:latin typeface="Arial"/>
                <a:ea typeface="Arial"/>
                <a:cs typeface="Arial"/>
                <a:sym typeface="Arial"/>
              </a:rPr>
              <a:t>implica el desarrollo de políticas, programas, proyectos, estrategias e intervenciones, en articulación y armonización con la diversidad y con las particularidades territoriales, sociales y culturales de los pueblos indígenas, reconociendo su cosmovisión, sus organizaciones propias, respetando sus prácticas ancestrales, las autoridades indígenas y la medicina tradicional.</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5"/>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Por favor utilizar el recurso de pestañas para la información que hay en la diapositiva. </a:t>
            </a:r>
            <a:endParaRPr b="0" i="0" sz="1400" u="none" cap="none" strike="noStrike">
              <a:solidFill>
                <a:schemeClr val="dk1"/>
              </a:solidFill>
              <a:latin typeface="Arial"/>
              <a:ea typeface="Arial"/>
              <a:cs typeface="Arial"/>
              <a:sym typeface="Arial"/>
            </a:endParaRPr>
          </a:p>
        </p:txBody>
      </p:sp>
      <p:sp>
        <p:nvSpPr>
          <p:cNvPr id="110" name="Google Shape;110;p5"/>
          <p:cNvSpPr/>
          <p:nvPr/>
        </p:nvSpPr>
        <p:spPr>
          <a:xfrm>
            <a:off x="8253350" y="5188948"/>
            <a:ext cx="3948300" cy="16689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p:txBody>
      </p:sp>
      <p:pic>
        <p:nvPicPr>
          <p:cNvPr id="111" name="Google Shape;111;p5"/>
          <p:cNvPicPr preferRelativeResize="0"/>
          <p:nvPr/>
        </p:nvPicPr>
        <p:blipFill rotWithShape="1">
          <a:blip r:embed="rId3">
            <a:alphaModFix/>
          </a:blip>
          <a:srcRect b="0" l="0" r="0" t="0"/>
          <a:stretch/>
        </p:blipFill>
        <p:spPr>
          <a:xfrm>
            <a:off x="292677" y="1257300"/>
            <a:ext cx="7687542" cy="4284518"/>
          </a:xfrm>
          <a:prstGeom prst="rect">
            <a:avLst/>
          </a:prstGeom>
          <a:noFill/>
          <a:ln>
            <a:noFill/>
          </a:ln>
        </p:spPr>
      </p:pic>
      <p:sp>
        <p:nvSpPr>
          <p:cNvPr id="112" name="Google Shape;112;p5"/>
          <p:cNvSpPr txBox="1"/>
          <p:nvPr/>
        </p:nvSpPr>
        <p:spPr>
          <a:xfrm>
            <a:off x="2382981" y="1595844"/>
            <a:ext cx="5223164" cy="2677656"/>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8253351" y="-152"/>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4" name="Google Shape;114;p5"/>
          <p:cNvSpPr txBox="1"/>
          <p:nvPr/>
        </p:nvSpPr>
        <p:spPr>
          <a:xfrm>
            <a:off x="2382981" y="1595844"/>
            <a:ext cx="5223164" cy="230107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1400" u="none" cap="none" strike="noStrike">
                <a:solidFill>
                  <a:srgbClr val="000000"/>
                </a:solidFill>
                <a:latin typeface="Arial"/>
                <a:ea typeface="Arial"/>
                <a:cs typeface="Arial"/>
                <a:sym typeface="Arial"/>
              </a:rPr>
              <a:t>Enfoque participativo</a:t>
            </a:r>
            <a:r>
              <a:rPr b="0" i="0" lang="es-CO" sz="1400" u="none" cap="none" strike="noStrike">
                <a:solidFill>
                  <a:srgbClr val="000000"/>
                </a:solidFill>
                <a:latin typeface="Arial"/>
                <a:ea typeface="Arial"/>
                <a:cs typeface="Arial"/>
                <a:sym typeface="Arial"/>
              </a:rPr>
              <a:t>: comprende la consulta previa cuando aplique, la concertación, la inclusión y el fomento de la participación de las organizaciones y autoridades indígenas en la planeación, implementación, monitoreo, evaluación y mejoramiento de las normas, los programas, los proyectos que les afecten, en el marco de sus escenarios propios de organización, formas y espacios de concertación para las tomas de decisión, fomentando los escenario y mecanismos de participación, el diálogo colaborativo e intercultural.</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0" name="Google Shape;120;p6"/>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6"/>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Por favor utilizar el recurso de pestañas para la información que hay en la diapositiva. </a:t>
            </a:r>
            <a:endParaRPr b="0" i="0" sz="1400" u="none" cap="none" strike="noStrike">
              <a:solidFill>
                <a:schemeClr val="dk1"/>
              </a:solidFill>
              <a:latin typeface="Arial"/>
              <a:ea typeface="Arial"/>
              <a:cs typeface="Arial"/>
              <a:sym typeface="Arial"/>
            </a:endParaRPr>
          </a:p>
        </p:txBody>
      </p:sp>
      <p:sp>
        <p:nvSpPr>
          <p:cNvPr id="122" name="Google Shape;122;p6"/>
          <p:cNvSpPr/>
          <p:nvPr/>
        </p:nvSpPr>
        <p:spPr>
          <a:xfrm>
            <a:off x="8253350" y="5188948"/>
            <a:ext cx="3948300" cy="16689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p:txBody>
      </p:sp>
      <p:pic>
        <p:nvPicPr>
          <p:cNvPr id="123" name="Google Shape;123;p6"/>
          <p:cNvPicPr preferRelativeResize="0"/>
          <p:nvPr/>
        </p:nvPicPr>
        <p:blipFill rotWithShape="1">
          <a:blip r:embed="rId3">
            <a:alphaModFix/>
          </a:blip>
          <a:srcRect b="0" l="0" r="0" t="0"/>
          <a:stretch/>
        </p:blipFill>
        <p:spPr>
          <a:xfrm>
            <a:off x="219693" y="1257300"/>
            <a:ext cx="7758546" cy="4598871"/>
          </a:xfrm>
          <a:prstGeom prst="rect">
            <a:avLst/>
          </a:prstGeom>
          <a:noFill/>
          <a:ln>
            <a:noFill/>
          </a:ln>
        </p:spPr>
      </p:pic>
      <p:sp>
        <p:nvSpPr>
          <p:cNvPr id="124" name="Google Shape;124;p6"/>
          <p:cNvSpPr txBox="1"/>
          <p:nvPr/>
        </p:nvSpPr>
        <p:spPr>
          <a:xfrm>
            <a:off x="2355272" y="1762098"/>
            <a:ext cx="5417128" cy="2677656"/>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5" name="Google Shape;125;p6"/>
          <p:cNvSpPr/>
          <p:nvPr/>
        </p:nvSpPr>
        <p:spPr>
          <a:xfrm>
            <a:off x="8253351"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6" name="Google Shape;126;p6"/>
          <p:cNvSpPr txBox="1"/>
          <p:nvPr/>
        </p:nvSpPr>
        <p:spPr>
          <a:xfrm>
            <a:off x="2466109" y="1623441"/>
            <a:ext cx="5167746" cy="205331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1400" u="none" cap="none" strike="noStrike">
                <a:solidFill>
                  <a:srgbClr val="000000"/>
                </a:solidFill>
                <a:latin typeface="Arial"/>
                <a:ea typeface="Arial"/>
                <a:cs typeface="Arial"/>
                <a:sym typeface="Arial"/>
              </a:rPr>
              <a:t>Autonomía (étnica): </a:t>
            </a:r>
            <a:r>
              <a:rPr b="0" i="0" lang="es-CO" sz="1400" u="none" cap="none" strike="noStrike">
                <a:solidFill>
                  <a:srgbClr val="000000"/>
                </a:solidFill>
                <a:latin typeface="Arial"/>
                <a:ea typeface="Arial"/>
                <a:cs typeface="Arial"/>
                <a:sym typeface="Arial"/>
              </a:rPr>
              <a:t>es la decisión que los pueblos indígenas toman de proyectar su futuro libremente, en un documento plan de Vida e incluye el gobierno propio, que contiene las formas de gobernar, las autoridades tradicionales, la jurisdicción indígena, los sistemas de organización social y política según la libre determinación de los pueblos indígenas, los problemas situaciones y proyecciones y se articula con elementos de la identidad cultural.</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2" name="Google Shape;132;p7"/>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7"/>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Por favor utilizar el recurso de pestañas para la información que hay en la diapositiva. </a:t>
            </a:r>
            <a:endParaRPr b="0" i="0" sz="1400" u="none" cap="none" strike="noStrike">
              <a:solidFill>
                <a:schemeClr val="dk1"/>
              </a:solidFill>
              <a:latin typeface="Arial"/>
              <a:ea typeface="Arial"/>
              <a:cs typeface="Arial"/>
              <a:sym typeface="Arial"/>
            </a:endParaRPr>
          </a:p>
        </p:txBody>
      </p:sp>
      <p:sp>
        <p:nvSpPr>
          <p:cNvPr id="134" name="Google Shape;134;p7"/>
          <p:cNvSpPr/>
          <p:nvPr/>
        </p:nvSpPr>
        <p:spPr>
          <a:xfrm>
            <a:off x="8253350" y="5188948"/>
            <a:ext cx="3948300" cy="16689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p:txBody>
      </p:sp>
      <p:pic>
        <p:nvPicPr>
          <p:cNvPr id="135" name="Google Shape;135;p7"/>
          <p:cNvPicPr preferRelativeResize="0"/>
          <p:nvPr/>
        </p:nvPicPr>
        <p:blipFill rotWithShape="1">
          <a:blip r:embed="rId3">
            <a:alphaModFix/>
          </a:blip>
          <a:srcRect b="0" l="0" r="0" t="0"/>
          <a:stretch/>
        </p:blipFill>
        <p:spPr>
          <a:xfrm>
            <a:off x="219693" y="1257300"/>
            <a:ext cx="7758546" cy="4598871"/>
          </a:xfrm>
          <a:prstGeom prst="rect">
            <a:avLst/>
          </a:prstGeom>
          <a:noFill/>
          <a:ln>
            <a:noFill/>
          </a:ln>
        </p:spPr>
      </p:pic>
      <p:sp>
        <p:nvSpPr>
          <p:cNvPr id="136" name="Google Shape;136;p7"/>
          <p:cNvSpPr txBox="1"/>
          <p:nvPr/>
        </p:nvSpPr>
        <p:spPr>
          <a:xfrm>
            <a:off x="2355272" y="1762098"/>
            <a:ext cx="5417128" cy="2677656"/>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7" name="Google Shape;137;p7"/>
          <p:cNvSpPr/>
          <p:nvPr/>
        </p:nvSpPr>
        <p:spPr>
          <a:xfrm>
            <a:off x="8253351"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8" name="Google Shape;138;p7"/>
          <p:cNvSpPr txBox="1"/>
          <p:nvPr/>
        </p:nvSpPr>
        <p:spPr>
          <a:xfrm>
            <a:off x="2355271" y="1702626"/>
            <a:ext cx="5306400" cy="28236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1300" u="none" cap="none" strike="noStrike">
                <a:solidFill>
                  <a:srgbClr val="000000"/>
                </a:solidFill>
                <a:latin typeface="Arial"/>
                <a:ea typeface="Arial"/>
                <a:cs typeface="Arial"/>
                <a:sym typeface="Arial"/>
              </a:rPr>
              <a:t>Acción sin daño:</a:t>
            </a:r>
            <a:r>
              <a:rPr b="0" i="0" lang="es-CO" sz="1300" u="none" cap="none" strike="noStrike">
                <a:solidFill>
                  <a:srgbClr val="000000"/>
                </a:solidFill>
                <a:latin typeface="Arial"/>
                <a:ea typeface="Arial"/>
                <a:cs typeface="Arial"/>
                <a:sym typeface="Arial"/>
              </a:rPr>
              <a:t> hace referencia a evitar el daño, directo o indirecto, a la integridad cultural, el ambiente, el territorio, como lo plantea el artículo 44 de la ley 4633 de 2011. El enfoque de acción sin daño plantea la importancia de fortalecer las capacidades que tienen todas las sociedades para construir una convivencia armónica y para gestionar las tensiones y las diferencias sin la mediación de la violencia. En la mayoría de las sociedades —incluso en aquellas inmersas en conflictos armados—, las personas tienden a buscar la resolución pacífica de sus conflictos cotidianos, lo que pone de manifiesto que, pese a la guerra, hay elementos que conectan a los miembros de la comunidad, incluso a aquellos que están en orillas opuestas.</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44" name="Google Shape;144;p8"/>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8"/>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Por favor utilizar el recurso de pestañas para la información que hay en la diapositiva. </a:t>
            </a:r>
            <a:endParaRPr b="0" i="0" sz="1400" u="none" cap="none" strike="noStrike">
              <a:solidFill>
                <a:schemeClr val="dk1"/>
              </a:solidFill>
              <a:latin typeface="Arial"/>
              <a:ea typeface="Arial"/>
              <a:cs typeface="Arial"/>
              <a:sym typeface="Arial"/>
            </a:endParaRPr>
          </a:p>
        </p:txBody>
      </p:sp>
      <p:sp>
        <p:nvSpPr>
          <p:cNvPr id="146" name="Google Shape;146;p8"/>
          <p:cNvSpPr/>
          <p:nvPr/>
        </p:nvSpPr>
        <p:spPr>
          <a:xfrm>
            <a:off x="8253350" y="5188948"/>
            <a:ext cx="3948300" cy="16689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p:txBody>
      </p:sp>
      <p:pic>
        <p:nvPicPr>
          <p:cNvPr id="147" name="Google Shape;147;p8"/>
          <p:cNvPicPr preferRelativeResize="0"/>
          <p:nvPr/>
        </p:nvPicPr>
        <p:blipFill rotWithShape="1">
          <a:blip r:embed="rId3">
            <a:alphaModFix/>
          </a:blip>
          <a:srcRect b="0" l="0" r="0" t="0"/>
          <a:stretch/>
        </p:blipFill>
        <p:spPr>
          <a:xfrm>
            <a:off x="219693" y="1257300"/>
            <a:ext cx="7758546" cy="4598871"/>
          </a:xfrm>
          <a:prstGeom prst="rect">
            <a:avLst/>
          </a:prstGeom>
          <a:noFill/>
          <a:ln>
            <a:noFill/>
          </a:ln>
        </p:spPr>
      </p:pic>
      <p:sp>
        <p:nvSpPr>
          <p:cNvPr id="148" name="Google Shape;148;p8"/>
          <p:cNvSpPr txBox="1"/>
          <p:nvPr/>
        </p:nvSpPr>
        <p:spPr>
          <a:xfrm>
            <a:off x="2355272" y="1762098"/>
            <a:ext cx="5417128" cy="2677656"/>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9" name="Google Shape;149;p8"/>
          <p:cNvSpPr/>
          <p:nvPr/>
        </p:nvSpPr>
        <p:spPr>
          <a:xfrm>
            <a:off x="8253351"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0" name="Google Shape;150;p8"/>
          <p:cNvSpPr txBox="1"/>
          <p:nvPr/>
        </p:nvSpPr>
        <p:spPr>
          <a:xfrm>
            <a:off x="2355271" y="1743160"/>
            <a:ext cx="5278584" cy="230107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1400" u="none" cap="none" strike="noStrike">
                <a:solidFill>
                  <a:srgbClr val="000000"/>
                </a:solidFill>
                <a:latin typeface="Arial"/>
                <a:ea typeface="Arial"/>
                <a:cs typeface="Arial"/>
                <a:sym typeface="Arial"/>
              </a:rPr>
              <a:t>La interculturalidad:</a:t>
            </a:r>
            <a:r>
              <a:rPr b="0" i="0" lang="es-CO" sz="1400" u="none" cap="none" strike="noStrike">
                <a:solidFill>
                  <a:srgbClr val="000000"/>
                </a:solidFill>
                <a:latin typeface="Arial"/>
                <a:ea typeface="Arial"/>
                <a:cs typeface="Arial"/>
                <a:sym typeface="Arial"/>
              </a:rPr>
              <a:t> se refiere al diálogo colaborativo, complementario incluyente, igualitario y equitativo con las diversas culturas y visiones del mundo y de la naturaleza, es el respeto mutuo que incluye diálogo de saberes, participación y concertación respetando los modos de ser, de sentir, de hacer y de relacionarnos y comunicarnos entre las diversas culturas. Es la búsqueda de una interacción de suma positiva comprendiéndonos e incluyéndose desde la diversidad  y con respeto al entorno y al territorio.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6" name="Google Shape;156;p9"/>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9"/>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Por favor utilizar el recurso de pestañas para la información que hay en la diapositiva. </a:t>
            </a:r>
            <a:endParaRPr b="0" i="0" sz="1400" u="none" cap="none" strike="noStrike">
              <a:solidFill>
                <a:schemeClr val="dk1"/>
              </a:solidFill>
              <a:latin typeface="Arial"/>
              <a:ea typeface="Arial"/>
              <a:cs typeface="Arial"/>
              <a:sym typeface="Arial"/>
            </a:endParaRPr>
          </a:p>
        </p:txBody>
      </p:sp>
      <p:sp>
        <p:nvSpPr>
          <p:cNvPr id="158" name="Google Shape;158;p9"/>
          <p:cNvSpPr/>
          <p:nvPr/>
        </p:nvSpPr>
        <p:spPr>
          <a:xfrm>
            <a:off x="8253350" y="5188948"/>
            <a:ext cx="3948300" cy="16689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p:txBody>
      </p:sp>
      <p:pic>
        <p:nvPicPr>
          <p:cNvPr id="159" name="Google Shape;159;p9"/>
          <p:cNvPicPr preferRelativeResize="0"/>
          <p:nvPr/>
        </p:nvPicPr>
        <p:blipFill rotWithShape="1">
          <a:blip r:embed="rId3">
            <a:alphaModFix/>
          </a:blip>
          <a:srcRect b="0" l="0" r="0" t="0"/>
          <a:stretch/>
        </p:blipFill>
        <p:spPr>
          <a:xfrm>
            <a:off x="219693" y="1257300"/>
            <a:ext cx="7758546" cy="4598871"/>
          </a:xfrm>
          <a:prstGeom prst="rect">
            <a:avLst/>
          </a:prstGeom>
          <a:noFill/>
          <a:ln>
            <a:noFill/>
          </a:ln>
        </p:spPr>
      </p:pic>
      <p:sp>
        <p:nvSpPr>
          <p:cNvPr id="160" name="Google Shape;160;p9"/>
          <p:cNvSpPr txBox="1"/>
          <p:nvPr/>
        </p:nvSpPr>
        <p:spPr>
          <a:xfrm>
            <a:off x="2355272" y="1762098"/>
            <a:ext cx="5417128" cy="2677656"/>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1" name="Google Shape;161;p9"/>
          <p:cNvSpPr/>
          <p:nvPr/>
        </p:nvSpPr>
        <p:spPr>
          <a:xfrm>
            <a:off x="8253351"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62" name="Google Shape;162;p9"/>
          <p:cNvSpPr txBox="1"/>
          <p:nvPr/>
        </p:nvSpPr>
        <p:spPr>
          <a:xfrm>
            <a:off x="2355271" y="1761946"/>
            <a:ext cx="5278584" cy="279659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1400" u="none" cap="none" strike="noStrike">
                <a:solidFill>
                  <a:srgbClr val="000000"/>
                </a:solidFill>
                <a:latin typeface="Arial"/>
                <a:ea typeface="Arial"/>
                <a:cs typeface="Arial"/>
                <a:sym typeface="Arial"/>
              </a:rPr>
              <a:t>Etnicidad:</a:t>
            </a:r>
            <a:r>
              <a:rPr b="0" i="0" lang="es-CO" sz="1400" u="none" cap="none" strike="noStrike">
                <a:solidFill>
                  <a:srgbClr val="000000"/>
                </a:solidFill>
                <a:latin typeface="Arial"/>
                <a:ea typeface="Arial"/>
                <a:cs typeface="Arial"/>
                <a:sym typeface="Arial"/>
              </a:rPr>
              <a:t> es el reconocimiento, respeto y garantía de los derechos individuales y colectivos de todos los grupos étnicos existentes en el país, generando en la igualdad de oportunidades desde la diferencia, la diversidad y la no discriminación. Con esto, afirma el DNP, se busca incidir en las políticas públicas y promover una cultura de reconocimiento, respeto e igualdad en el ejercicio de los derechos para todos los grupos que integran la nación pluriétnica y multicultural, y así dimensionar los alcances de su inclusión en la agenda pública y la incidencia en sus procesos comunitarios organizativos (Dirección Nacional de Planeación, 2012).</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68" name="Google Shape;168;p10"/>
          <p:cNvSpPr/>
          <p:nvPr/>
        </p:nvSpPr>
        <p:spPr>
          <a:xfrm>
            <a:off x="8253350" y="0"/>
            <a:ext cx="393870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p10"/>
          <p:cNvSpPr txBox="1"/>
          <p:nvPr/>
        </p:nvSpPr>
        <p:spPr>
          <a:xfrm>
            <a:off x="8253350" y="1257300"/>
            <a:ext cx="39576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Por favor utilizar el recurso de pestañas para la información que hay en la diapositiva. </a:t>
            </a:r>
            <a:endParaRPr b="0" i="0" sz="1400" u="none" cap="none" strike="noStrike">
              <a:solidFill>
                <a:schemeClr val="dk1"/>
              </a:solidFill>
              <a:latin typeface="Arial"/>
              <a:ea typeface="Arial"/>
              <a:cs typeface="Arial"/>
              <a:sym typeface="Arial"/>
            </a:endParaRPr>
          </a:p>
        </p:txBody>
      </p:sp>
      <p:sp>
        <p:nvSpPr>
          <p:cNvPr id="170" name="Google Shape;170;p10"/>
          <p:cNvSpPr/>
          <p:nvPr/>
        </p:nvSpPr>
        <p:spPr>
          <a:xfrm>
            <a:off x="8253350" y="5188948"/>
            <a:ext cx="3948300" cy="16689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p:txBody>
      </p:sp>
      <p:pic>
        <p:nvPicPr>
          <p:cNvPr id="171" name="Google Shape;171;p10"/>
          <p:cNvPicPr preferRelativeResize="0"/>
          <p:nvPr/>
        </p:nvPicPr>
        <p:blipFill rotWithShape="1">
          <a:blip r:embed="rId3">
            <a:alphaModFix/>
          </a:blip>
          <a:srcRect b="0" l="0" r="0" t="0"/>
          <a:stretch/>
        </p:blipFill>
        <p:spPr>
          <a:xfrm>
            <a:off x="219693" y="1257300"/>
            <a:ext cx="7758546" cy="4598871"/>
          </a:xfrm>
          <a:prstGeom prst="rect">
            <a:avLst/>
          </a:prstGeom>
          <a:noFill/>
          <a:ln>
            <a:noFill/>
          </a:ln>
        </p:spPr>
      </p:pic>
      <p:sp>
        <p:nvSpPr>
          <p:cNvPr id="172" name="Google Shape;172;p10"/>
          <p:cNvSpPr txBox="1"/>
          <p:nvPr/>
        </p:nvSpPr>
        <p:spPr>
          <a:xfrm>
            <a:off x="2355272" y="1762098"/>
            <a:ext cx="5417128" cy="2677656"/>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3" name="Google Shape;173;p10"/>
          <p:cNvSpPr/>
          <p:nvPr/>
        </p:nvSpPr>
        <p:spPr>
          <a:xfrm>
            <a:off x="8253351"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74" name="Google Shape;174;p10"/>
          <p:cNvSpPr txBox="1"/>
          <p:nvPr/>
        </p:nvSpPr>
        <p:spPr>
          <a:xfrm>
            <a:off x="2355272" y="1762098"/>
            <a:ext cx="5417128" cy="230107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1400" u="none" cap="none" strike="noStrike">
                <a:solidFill>
                  <a:srgbClr val="000000"/>
                </a:solidFill>
                <a:latin typeface="Arial"/>
                <a:ea typeface="Arial"/>
                <a:cs typeface="Arial"/>
                <a:sym typeface="Arial"/>
              </a:rPr>
              <a:t>Etnodesarrollo:</a:t>
            </a:r>
            <a:r>
              <a:rPr b="0" i="0" lang="es-CO" sz="1400" u="none" cap="none" strike="noStrike">
                <a:solidFill>
                  <a:srgbClr val="000000"/>
                </a:solidFill>
                <a:latin typeface="Arial"/>
                <a:ea typeface="Arial"/>
                <a:cs typeface="Arial"/>
                <a:sym typeface="Arial"/>
              </a:rPr>
              <a:t> busca la reivindicación de los pueblos, de su historia, de su patrimonio cultural y propende, en el marco de su autodeterminación por la construcción de su futuro, el desarrollo de su cultura, de sus instituciones, su desarrollo social, mejorando su capacidad para el desarrollo de sus potencialidades, conforme a los aprendizajes y a su historia. Se entiende como el ejercicio de la capacidad social de un pueblo para construir su futuro, aprovechando para ello las enseñanzas de su experiencia histórica y los recursos reales y potenciales de su cultura.</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