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hkn8Xp4CMQ+4gJfX4eKNiCzBO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82EFD-F369-48DB-8996-69D8BD038DD5}">
  <a:tblStyle styleId="{DDB82EFD-F369-48DB-8996-69D8BD038DD5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325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photos/growth-chart-picture-id4684747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1000marcas.net/wp-content/uploads/2020/03/logo-united-nations.png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un.org/ruleoflaw/wp-content/uploads/2015/04/ohchr.png" TargetMode="External"/><Relationship Id="rId4" Type="http://schemas.openxmlformats.org/officeDocument/2006/relationships/hyperlink" Target="https://definicionesyconceptos.com/wp-content/uploads/2021/06/OIT.jp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egiomaterdei.edu.ve/images/12octubre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erdadabierta.com/wp-content/uploads/2017/10/indigenas-guerrilla-300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4.bp.blogspot.com/_jX_IsRFi4wA/RjOjalrYXLI/AAAAAAAAAes/c3SDxXs3tzM/s400/familia+Yanesha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accioncontraelhambre.org/sites/default/files/images/familia_wayuu_guajira_ach.png" TargetMode="External"/><Relationship Id="rId4" Type="http://schemas.openxmlformats.org/officeDocument/2006/relationships/hyperlink" Target="https://lh3.googleusercontent.com/proxy/Ef1q6D9l3RHxrpY2z2_X0fhxK2VVjzQ5uVQ8x7TJ8xWTMQZGZw3qaxtoc75iQE8tNq9HEI-kW2_sRgnp9xalbwuzyqRIfB2UZHHLsIhH0gSsnvdjNXpJLfM5t28bW8ZSUQWHQ4COPOJzeEek6tcyoAlmHTBVLZh_GEPsCac" TargetMode="External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u.org.mx/wp-content/uploads/2021/08/CEPAL-OK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2027588" y="2404002"/>
            <a:ext cx="8136824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Animación 2D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 CF1_Introduccion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realizar animación 2D con voz en off a partir de la información que se encuentra en la presentación</a:t>
            </a:r>
            <a:r>
              <a:rPr lang="es-ES" dirty="0">
                <a:solidFill>
                  <a:schemeClr val="dk1"/>
                </a:solidFill>
              </a:rPr>
              <a:t>, la cual relaciona las estadísticas del DANE, por lo cual se debe utilizar gráficas para ir mostrando las cifras que acá se mencionan. </a:t>
            </a:r>
            <a:endParaRPr lang="es-E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2278" y="4397160"/>
            <a:ext cx="6457950" cy="20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Colombia la población Indígena habita en 28 Departamentos, de la totalidad de los 32 departamentos del país. Según el Censo Nacional Poblacional y de Vivienda realizado por el DANE en el año 2018, en la actualidad se reconocen como indígenas a 1.905.617 de habitantes, pertenecientes a 115 pueblos indígenas nativos, representando el 4.4% de la población total del país.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https://media.istockphoto.com/photos/growth-chart-picture-id468474709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"/>
          <p:cNvSpPr/>
          <p:nvPr/>
        </p:nvSpPr>
        <p:spPr>
          <a:xfrm>
            <a:off x="138293" y="234921"/>
            <a:ext cx="6341548" cy="4623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Contexto general de pueblos indígenas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Gráfico De Crecimiento Foto de stock y más banco de imágenes de Gráfico de  barras - iStock">
            <a:extLst>
              <a:ext uri="{FF2B5EF4-FFF2-40B4-BE49-F238E27FC236}">
                <a16:creationId xmlns:a16="http://schemas.microsoft.com/office/drawing/2014/main" id="{B48FCAC1-8855-4CF4-9585-36BC1870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960298"/>
            <a:ext cx="3807028" cy="19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de cómo se debe ver y las animaciones que haya que realizar.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fundamental que salga en pantalla los nombres de las organizaciones y sus respectivos logos para generar una identidad y reconocimiento sobre estas.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2278" y="4397160"/>
            <a:ext cx="6457950" cy="237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 smtClean="0">
                <a:solidFill>
                  <a:schemeClr val="dk1"/>
                </a:solidFill>
              </a:rPr>
              <a:t>Por lo anterior, e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desarrollo 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este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contenido, se presenta el marco de políticas y de normas establecido por organismos internacionales como la </a:t>
            </a:r>
            <a:r>
              <a:rPr lang="es-E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Organización de las Naciones Unidas (ONU), la Organización internacional del Trabajo (OIT), la Oficina del Alto Comisionado de las Naciones Unidas (OACDH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entre otros; de igual manera se presenta el marco jurídico nacional, realizándose un análisis desde las normas constitucionales, las leyes y decretos más relevantes, que precisan el marco de derechos de los pueblos indígenas en Colombia.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67525" y="4787850"/>
            <a:ext cx="5333999" cy="2070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</a:rPr>
              <a:t>Imagen 1: </a:t>
            </a:r>
            <a:r>
              <a:rPr lang="es-CO" dirty="0">
                <a:hlinkClick r:id="rId3"/>
              </a:rPr>
              <a:t>https://1000marcas.net/wp-content/uploads/2020/03/logo-united-nations.png</a:t>
            </a: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dirty="0">
                <a:solidFill>
                  <a:schemeClr val="dk1"/>
                </a:solidFill>
              </a:rPr>
              <a:t>Imagen 2: </a:t>
            </a:r>
            <a:r>
              <a:rPr lang="es-ES" sz="1200" dirty="0">
                <a:solidFill>
                  <a:schemeClr val="dk1"/>
                </a:solidFill>
                <a:hlinkClick r:id="rId4"/>
              </a:rPr>
              <a:t>https://definicionesyconceptos.com/wp-content/uploads/2021/06/OIT.jpg</a:t>
            </a:r>
            <a:endParaRPr lang="es-E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</a:rPr>
              <a:t>Imagen 3: </a:t>
            </a:r>
            <a:r>
              <a:rPr lang="es-ES" sz="1200" dirty="0">
                <a:solidFill>
                  <a:schemeClr val="dk1"/>
                </a:solidFill>
                <a:hlinkClick r:id="rId5"/>
              </a:rPr>
              <a:t>https://www.un.org/ruleoflaw/wp-content/uploads/2015/04/ohchr.png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241788" y="140320"/>
            <a:ext cx="6341548" cy="4623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imagen y posición de los textos.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United Nations Logo: la historia y el significado del logotipo, la marca y  el símbolo. | png, vector">
            <a:extLst>
              <a:ext uri="{FF2B5EF4-FFF2-40B4-BE49-F238E27FC236}">
                <a16:creationId xmlns:a16="http://schemas.microsoft.com/office/drawing/2014/main" id="{724C42BF-BCD5-43D3-B77D-2D868DB8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76" y="908923"/>
            <a:ext cx="2474357" cy="13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rganización Internacional del Trabajo (OIT) - en Brasil, convenciones,  historia - Definiciones y conceptos">
            <a:extLst>
              <a:ext uri="{FF2B5EF4-FFF2-40B4-BE49-F238E27FC236}">
                <a16:creationId xmlns:a16="http://schemas.microsoft.com/office/drawing/2014/main" id="{E16C40A7-3554-413C-8D3A-128E3C2C0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33" y="792402"/>
            <a:ext cx="1971523" cy="180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ficina del Alto Comisionado de las Naciones Unidas para los Derechos  Humanos - Naciones Unidas y el Estado de Derecho">
            <a:extLst>
              <a:ext uri="{FF2B5EF4-FFF2-40B4-BE49-F238E27FC236}">
                <a16:creationId xmlns:a16="http://schemas.microsoft.com/office/drawing/2014/main" id="{6D2C8026-0BB4-4C95-9E1E-BF4CA50C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13" y="792513"/>
            <a:ext cx="20574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escena se debe mostrar la resistencia indígena a través de la cultura.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2278" y="4397160"/>
            <a:ext cx="6457950" cy="291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saber que a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 largo de la historia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han realizado movilizaciones sociales, a través de la resistencia indígena; donde se ha logrado visibilizar para las culturas dominantes, la </a:t>
            </a:r>
            <a:r>
              <a:rPr lang="es-E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situación de racismo, de exclusión social y la explotación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que han sido sometidas las comunidades indígenas</a:t>
            </a:r>
            <a:r>
              <a:rPr lang="es-ES" dirty="0">
                <a:solidFill>
                  <a:schemeClr val="dk1"/>
                </a:solidFill>
              </a:rPr>
              <a:t>.</a:t>
            </a:r>
            <a:endParaRPr lang="es-CO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dirty="0">
                <a:hlinkClick r:id="rId3"/>
              </a:rPr>
              <a:t>https://colegiomaterdei.edu.ve/images/12octubre.jpg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5"/>
          <p:cNvSpPr/>
          <p:nvPr/>
        </p:nvSpPr>
        <p:spPr>
          <a:xfrm>
            <a:off x="258226" y="140320"/>
            <a:ext cx="6341548" cy="4623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M</a:t>
            </a:r>
            <a:r>
              <a:rPr lang="es-E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ovimiento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resistencia indígena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U.E.P Colegio Materdei - 12 de Octubre ¡Día de la Resistencia Indígena!">
            <a:extLst>
              <a:ext uri="{FF2B5EF4-FFF2-40B4-BE49-F238E27FC236}">
                <a16:creationId xmlns:a16="http://schemas.microsoft.com/office/drawing/2014/main" id="{576BB588-54CA-4D98-AE04-8F667EF0B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8" r="18710" b="-2868"/>
          <a:stretch/>
        </p:blipFill>
        <p:spPr bwMode="auto">
          <a:xfrm>
            <a:off x="1809543" y="695253"/>
            <a:ext cx="2673967" cy="24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de cómo se debe ver y las animaciones que haya que realizar.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92278" y="4397160"/>
            <a:ext cx="6457950" cy="187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E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la lucha por la reivindicación de sus derechos se ha ido logrando el reconocimiento a nivel nacional e internacional, aunque este reconocimiento tiene una tensión entre la concepción de los estados nación, que ha limitado al marco de derecho de los pueblos indígenas, por la inequidad y desigualdad que existe entre los derechos reconocidos y la concreción y el disfrute de estos derechos.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7" name="Google Shape;147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6"/>
          <p:cNvSpPr/>
          <p:nvPr/>
        </p:nvSpPr>
        <p:spPr>
          <a:xfrm>
            <a:off x="135452" y="26004"/>
            <a:ext cx="6341548" cy="4623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eivindicación de sus derechos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Día Internacional de los Pueblos Indígenas: las 5 mayores amenazas que  enfrentan hoy los pueblos indígenas - BBC News Mundo">
            <a:extLst>
              <a:ext uri="{FF2B5EF4-FFF2-40B4-BE49-F238E27FC236}">
                <a16:creationId xmlns:a16="http://schemas.microsoft.com/office/drawing/2014/main" id="{3CB7BC9E-6714-480A-9F74-35D12BE4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39" y="722434"/>
            <a:ext cx="3807028" cy="214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de cómo se debe ver y las animaciones que haya que realizar.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Colombia la violación a los derechos humanos se ha agudizado en razón del conflicto armado, a razón de generar poder en la minería ilegal, el narcotráfico; llevando al homicidio de líderes indígenas, invasión a su territorio y desplazamiento forzado.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https://verdadabierta.com/wp-content/uploads/2017/10/indigenas-guerrilla-300.jpg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7"/>
          <p:cNvSpPr/>
          <p:nvPr/>
        </p:nvSpPr>
        <p:spPr>
          <a:xfrm>
            <a:off x="208680" y="140320"/>
            <a:ext cx="6341548" cy="4623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conflicto armado y los pueblos indígenas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Indígenas amenazados por el reclutamiento forzado | VerdadAbierta.com">
            <a:extLst>
              <a:ext uri="{FF2B5EF4-FFF2-40B4-BE49-F238E27FC236}">
                <a16:creationId xmlns:a16="http://schemas.microsoft.com/office/drawing/2014/main" id="{5F6B0D8F-2803-4B59-B285-840B9570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85" y="776893"/>
            <a:ext cx="3604137" cy="240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escena deben incluirse imágenes de algunos bienes y servicios de los indígenas, por ejemplo, la comida, educación y salud.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237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así como existen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barreas para el acceso a los bienes y servicios. Si bien hay avances en la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concretación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derechos y los escenarios de representación, aún existe una brecha en el logro de la materialización y la reivindicación, en el cual se respete su territorio, la restitución de su cultura y sus tradiciones.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3539613"/>
            <a:ext cx="5333999" cy="33183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1: 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https://4.bp.blogspot.com/_jX_IsRFi4wA/RjOjalrYXLI/AAAAAAAAAes/c3SDxXs3tzM/s400/familia%2BYanesha.jpg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</a:rPr>
              <a:t>Imagen 2: </a:t>
            </a:r>
            <a:r>
              <a:rPr lang="es-ES" sz="1200" dirty="0">
                <a:solidFill>
                  <a:schemeClr val="dk1"/>
                </a:solidFill>
                <a:hlinkClick r:id="rId4"/>
              </a:rPr>
              <a:t>https://lh3.googleusercontent.com/proxy/Ef1q6D9l3RHxrpY2z2_X0fhxK2VVjzQ5uVQ8x7TJ8xWTMQZGZw3qaxtoc75iQE8tNq9HEI-kW2_sRgnp9xalbwuzyqRIfB2UZHHLsIhH0gSsnvdjNXpJLfM5t28bW8ZSUQWHQ4COPOJzeEek6tcyoAlmHTBVLZh_GEPsCac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</a:rPr>
              <a:t>Imagen 3: </a:t>
            </a:r>
            <a:r>
              <a:rPr lang="es-ES" sz="1200" dirty="0">
                <a:solidFill>
                  <a:schemeClr val="dk1"/>
                </a:solidFill>
                <a:hlinkClick r:id="rId5"/>
              </a:rPr>
              <a:t>https://www.accioncontraelhambre.org/sites/default/files/images/familia_wayuu_guajira_ach.png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7"/>
          <p:cNvSpPr/>
          <p:nvPr/>
        </p:nvSpPr>
        <p:spPr>
          <a:xfrm>
            <a:off x="150479" y="140320"/>
            <a:ext cx="6341548" cy="4623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A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cceso a los bienes y servicios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Perú: ¿Realmente son pobres los indígenas amazónicos? | Servindi - Servicios  de Comunicación Intercultural">
            <a:extLst>
              <a:ext uri="{FF2B5EF4-FFF2-40B4-BE49-F238E27FC236}">
                <a16:creationId xmlns:a16="http://schemas.microsoft.com/office/drawing/2014/main" id="{1BBDDCEA-36E8-4322-AEDF-A3645A6A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9" y="946089"/>
            <a:ext cx="1632350" cy="12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e presentamos a la comunidad indígena wayúu en Colombia">
            <a:extLst>
              <a:ext uri="{FF2B5EF4-FFF2-40B4-BE49-F238E27FC236}">
                <a16:creationId xmlns:a16="http://schemas.microsoft.com/office/drawing/2014/main" id="{F4DAB19E-FDD4-464A-BD72-34785786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01" y="947282"/>
            <a:ext cx="1991825" cy="12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ducación indígena desaparece por recortes al PEF – Es Noticia Hoy">
            <a:extLst>
              <a:ext uri="{FF2B5EF4-FFF2-40B4-BE49-F238E27FC236}">
                <a16:creationId xmlns:a16="http://schemas.microsoft.com/office/drawing/2014/main" id="{0F075897-B140-48B5-AFE0-7A60EB52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01" y="957784"/>
            <a:ext cx="2274922" cy="12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1182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escena debe aparecer un collage de fotos que integre algunas situaciones de los pueblos indígenas y que a medida que salgan se integren en una figura, por ejemplo la que se deja en la imagen de referencia. 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92278" y="4397160"/>
            <a:ext cx="6457950" cy="226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así como el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 dará un contexto de los derechos y del marco conceptual de los pueblos para sensibilizar a los profesionales, técnicos y auxiliares en salud, en el desarrollo de competencias que le </a:t>
            </a:r>
            <a:r>
              <a:rPr lang="es-ES" sz="14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permitan</a:t>
            </a:r>
            <a:r>
              <a:rPr lang="es-E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escuchar, observar y respetar el sentir, el pensamiento de los pueblos indígenas, su cultura, su territorio, sus autoridades indígenas, sus formas de organización, sus conocimientos y de su cosmovisión</a:t>
            </a:r>
            <a:r>
              <a:rPr lang="es-ES" sz="14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b="1" dirty="0">
              <a:solidFill>
                <a:srgbClr val="FF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¡Bienvenidos!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https://www.onu.org.mx/wp-content/uploads/2021/08/CEPAL-OK.jpg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79" name="Google Shape;17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9"/>
          <p:cNvSpPr/>
          <p:nvPr/>
        </p:nvSpPr>
        <p:spPr>
          <a:xfrm>
            <a:off x="258226" y="136423"/>
            <a:ext cx="6341548" cy="4623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Sensibilización profesionales de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salud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ONU México » Los pueblos indígenas tienen la llave para una recuperación  transformadora: CEPAL">
            <a:extLst>
              <a:ext uri="{FF2B5EF4-FFF2-40B4-BE49-F238E27FC236}">
                <a16:creationId xmlns:a16="http://schemas.microsoft.com/office/drawing/2014/main" id="{9D5AF603-149C-4654-8D4C-0436F035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05" y="981249"/>
            <a:ext cx="2700696" cy="202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845</Words>
  <Application>Microsoft Office PowerPoint</Application>
  <PresentationFormat>Panorámica</PresentationFormat>
  <Paragraphs>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15</cp:revision>
  <dcterms:modified xsi:type="dcterms:W3CDTF">2021-12-07T22:39:39Z</dcterms:modified>
</cp:coreProperties>
</file>