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zbmbza+YiS9XWi5das3pZrNvB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4" name="Google Shape;24;p1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5" name="Google Shape;25;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8" name="Shape 28"/>
        <p:cNvGrpSpPr/>
        <p:nvPr/>
      </p:nvGrpSpPr>
      <p:grpSpPr>
        <a:xfrm>
          <a:off x="0" y="0"/>
          <a:ext cx="0" cy="0"/>
          <a:chOff x="0" y="0"/>
          <a:chExt cx="0" cy="0"/>
        </a:xfrm>
      </p:grpSpPr>
      <p:sp>
        <p:nvSpPr>
          <p:cNvPr id="29" name="Google Shape;29;p1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1" name="Google Shape;31;p1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2" name="Google Shape;32;p1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 name="Shape 37"/>
        <p:cNvGrpSpPr/>
        <p:nvPr/>
      </p:nvGrpSpPr>
      <p:grpSpPr>
        <a:xfrm>
          <a:off x="0" y="0"/>
          <a:ext cx="0" cy="0"/>
          <a:chOff x="0" y="0"/>
          <a:chExt cx="0" cy="0"/>
        </a:xfrm>
      </p:grpSpPr>
      <p:sp>
        <p:nvSpPr>
          <p:cNvPr id="38" name="Google Shape;38;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2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2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p:nvPr>
            <p:ph idx="2" type="pic"/>
          </p:nvPr>
        </p:nvSpPr>
        <p:spPr>
          <a:xfrm>
            <a:off x="5183187" y="987425"/>
            <a:ext cx="6172199" cy="4873624"/>
          </a:xfrm>
          <a:prstGeom prst="rect">
            <a:avLst/>
          </a:prstGeom>
          <a:noFill/>
          <a:ln>
            <a:noFill/>
          </a:ln>
        </p:spPr>
      </p:sp>
      <p:sp>
        <p:nvSpPr>
          <p:cNvPr id="52" name="Google Shape;52;p2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2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2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ervindi.org/sites/default/files/editor/imagenes/mapuches_816x428.jpg" TargetMode="External"/><Relationship Id="rId4" Type="http://schemas.openxmlformats.org/officeDocument/2006/relationships/hyperlink" Target="https://www.enfoquederecho.com/wp-content/uploads/2019/09/IDL-ART.jpg" TargetMode="External"/><Relationship Id="rId10" Type="http://schemas.openxmlformats.org/officeDocument/2006/relationships/image" Target="../media/image9.jpg"/><Relationship Id="rId9" Type="http://schemas.openxmlformats.org/officeDocument/2006/relationships/image" Target="../media/image8.jpg"/><Relationship Id="rId5" Type="http://schemas.openxmlformats.org/officeDocument/2006/relationships/hyperlink" Target="https://lh3.googleusercontent.com/proxy/pf_HoYV-t_tR_E2oyjJ0baz0x8OrMJ1leV9XEYgfpsTWoaUO4PMYvS99BaryOqutml4HziP94M27v38gDy4zzHD9AeD5SS1odsHrpRWqcaADc5y7GJ1ucw" TargetMode="External"/><Relationship Id="rId6" Type="http://schemas.openxmlformats.org/officeDocument/2006/relationships/hyperlink" Target="https://www.semana.com/resizer/HCAz3tSuQpqdvfKKCd0-clBcbRk=/1200x675/filters:format(jpg):quality(50)/cloudfront-us-east-1.images.arcpublishing.com/semana/LYF7FSWVXNHOBEW7PADOUSBBFM.jpg" TargetMode="External"/><Relationship Id="rId7" Type="http://schemas.openxmlformats.org/officeDocument/2006/relationships/image" Target="../media/image10.jpg"/><Relationship Id="rId8"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emana.com/resizer/FogMjRh31BNmFju0w0v5JKiAdJA=/1200x675/filters:format(jpg):quality(50)/cloudfront-us-east-1.images.arcpublishing.com/semana/WBRTFA7BJJF5HEPWIDSOTJVNOM.jpg" TargetMode="External"/><Relationship Id="rId4" Type="http://schemas.openxmlformats.org/officeDocument/2006/relationships/hyperlink" Target="https://cr00.epimg.net/radio/imagenes/2020/05/09/regional/1588985824_410421_1588986061_noticia_normal.jpg" TargetMode="External"/><Relationship Id="rId10" Type="http://schemas.openxmlformats.org/officeDocument/2006/relationships/image" Target="../media/image13.jpg"/><Relationship Id="rId9" Type="http://schemas.openxmlformats.org/officeDocument/2006/relationships/image" Target="../media/image1.jpg"/><Relationship Id="rId5" Type="http://schemas.openxmlformats.org/officeDocument/2006/relationships/hyperlink" Target="https://imgs.mongabay.com/wp-content/uploads/sites/25/2018/10/29184158/SIERRA-NEVADA11-768x512.jpeg" TargetMode="External"/><Relationship Id="rId6" Type="http://schemas.openxmlformats.org/officeDocument/2006/relationships/hyperlink" Target="https://comisiondelaverdad.co/images/zoo/noticias/images/wayyu-cov-abre.jpg" TargetMode="External"/><Relationship Id="rId7" Type="http://schemas.openxmlformats.org/officeDocument/2006/relationships/image" Target="../media/image3.jpg"/><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filac.org/wp-content/uploads/2021/03/ods.jpg" TargetMode="External"/><Relationship Id="rId4" Type="http://schemas.openxmlformats.org/officeDocument/2006/relationships/hyperlink" Target="https://www.cali.gov.co/bienestar/publicaciones/38449/cabildo_yanacona_present_diagnstico_para_la_formulacin_de_su_plan_de_salvaguarda/info/principal/media/pub/thumbs/thpub_700X400_38449.jpg" TargetMode="External"/><Relationship Id="rId5" Type="http://schemas.openxmlformats.org/officeDocument/2006/relationships/hyperlink" Target="https://imgs.mongabay.com/wp-content/uploads/sites/25/2019/10/28143409/Indigenas-aislados-Brasil-Funai.png" TargetMode="External"/><Relationship Id="rId6" Type="http://schemas.openxmlformats.org/officeDocument/2006/relationships/image" Target="../media/image2.jpg"/><Relationship Id="rId7" Type="http://schemas.openxmlformats.org/officeDocument/2006/relationships/image" Target="../media/image12.jp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ebatesindigenas.org/images/39-foto2.jpg" TargetMode="External"/><Relationship Id="rId4" Type="http://schemas.openxmlformats.org/officeDocument/2006/relationships/hyperlink" Target="https://imgs.mongabay.com/wp-content/uploads/sites/25/2018/12/21230244/1.Waoranis-elaboran-mapas-para-salvar-la-selva-del-Ecuador-768x512.jpg" TargetMode="External"/><Relationship Id="rId5" Type="http://schemas.openxmlformats.org/officeDocument/2006/relationships/image" Target="../media/image11.jpg"/><Relationship Id="rId6"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a:off x="2301833" y="182086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Pasos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s-CO" sz="1800" u="none" cap="none" strike="noStrike">
                <a:solidFill>
                  <a:schemeClr val="lt1"/>
                </a:solidFill>
                <a:latin typeface="Arial"/>
                <a:ea typeface="Arial"/>
                <a:cs typeface="Arial"/>
                <a:sym typeface="Arial"/>
              </a:rPr>
              <a:t>2. CF2_1_Conceptos pueblos de aislamiento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3"/>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realizar un recurso de pasos con la información que se encuentra en la diapositiva.</a:t>
            </a:r>
            <a:endParaRPr b="0" i="0" sz="1400" u="none" cap="none" strike="noStrike">
              <a:solidFill>
                <a:schemeClr val="dk1"/>
              </a:solidFill>
              <a:latin typeface="Arial"/>
              <a:ea typeface="Arial"/>
              <a:cs typeface="Arial"/>
              <a:sym typeface="Arial"/>
            </a:endParaRPr>
          </a:p>
        </p:txBody>
      </p:sp>
      <p:sp>
        <p:nvSpPr>
          <p:cNvPr id="80" name="Google Shape;80;p3"/>
          <p:cNvSpPr/>
          <p:nvPr/>
        </p:nvSpPr>
        <p:spPr>
          <a:xfrm>
            <a:off x="8253350" y="2686681"/>
            <a:ext cx="3948300" cy="41711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1: </a:t>
            </a:r>
            <a:r>
              <a:rPr b="0"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https://www.servindi.org/sites/default/files/editor/imagenes/mapuches_816x428.jpg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Imagen2: </a:t>
            </a: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https://www.enfoquederecho.com/wp-content/uploads/2019/09/IDL-ART.jpg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3: </a:t>
            </a:r>
            <a:r>
              <a:rPr b="0" i="0" lang="es-CO" sz="1200" u="sng" cap="none" strike="noStrike">
                <a:solidFill>
                  <a:schemeClr val="dk1"/>
                </a:solidFill>
                <a:latin typeface="Arial"/>
                <a:ea typeface="Arial"/>
                <a:cs typeface="Arial"/>
                <a:sym typeface="Arial"/>
                <a:hlinkClick r:id="rId5">
                  <a:extLst>
                    <a:ext uri="{A12FA001-AC4F-418D-AE19-62706E023703}">
                      <ahyp:hlinkClr val="tx"/>
                    </a:ext>
                  </a:extLst>
                </a:hlinkClick>
              </a:rPr>
              <a:t>https://lh3.googleusercontent.com/proxy/pf_HoYV-t_tR_E2oyjJ0baz0x8OrMJ1leV9XEYgfpsTWoaUO4PMYvS99BaryOqutml4HziP94M27v38gDy4zzHD9AeD5SS1odsHrpRWqcaADc5y7GJ1ucw</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4: </a:t>
            </a:r>
            <a:r>
              <a:rPr b="0" i="0" lang="es-CO" sz="1200" u="sng" cap="none" strike="noStrike">
                <a:solidFill>
                  <a:schemeClr val="dk1"/>
                </a:solidFill>
                <a:latin typeface="Arial"/>
                <a:ea typeface="Arial"/>
                <a:cs typeface="Arial"/>
                <a:sym typeface="Arial"/>
                <a:hlinkClick r:id="rId6">
                  <a:extLst>
                    <a:ext uri="{A12FA001-AC4F-418D-AE19-62706E023703}">
                      <ahyp:hlinkClr val="tx"/>
                    </a:ext>
                  </a:extLst>
                </a:hlinkClick>
              </a:rPr>
              <a:t>https://www.semana.com/resizer/HCAz3tSuQpqdvfKKCd0-clBcbRk=/1200x675/filters:format(jpg):quality(50)//cloudfront-us-east-1.images.arcpublishing.com/semana/LYF7FSWVXNHOBEW7PADOUSBBFM.jpg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81" name="Google Shape;81;p3"/>
          <p:cNvSpPr/>
          <p:nvPr/>
        </p:nvSpPr>
        <p:spPr>
          <a:xfrm>
            <a:off x="827230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2" name="Google Shape;82;p3"/>
          <p:cNvSpPr txBox="1"/>
          <p:nvPr/>
        </p:nvSpPr>
        <p:spPr>
          <a:xfrm>
            <a:off x="2761609" y="82083"/>
            <a:ext cx="5472900" cy="70179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200" u="none" cap="none" strike="noStrike">
                <a:solidFill>
                  <a:srgbClr val="000000"/>
                </a:solidFill>
                <a:latin typeface="Arial"/>
                <a:ea typeface="Arial"/>
                <a:cs typeface="Arial"/>
                <a:sym typeface="Arial"/>
              </a:rPr>
              <a:t>Autodeterminación y no contacto: s</a:t>
            </a:r>
            <a:r>
              <a:rPr b="0" i="0" lang="es-CO" sz="1200" u="none" cap="none" strike="noStrike">
                <a:solidFill>
                  <a:srgbClr val="000000"/>
                </a:solidFill>
                <a:latin typeface="Arial"/>
                <a:ea typeface="Arial"/>
                <a:cs typeface="Arial"/>
                <a:sym typeface="Arial"/>
              </a:rPr>
              <a:t>e concreta en la decisión libre y voluntaria de los pueblos indígenas de mantenerse en aislamiento y sin contacto con el resto de la sociedad. En observancia de este principio los Pueblos Indígenas en Aislamiento tienen el derecho a mantenerse en este modo de vida durante el tiempo que así lo determinen.</a:t>
            </a:r>
            <a:endParaRPr/>
          </a:p>
          <a:p>
            <a:pPr indent="0" lvl="0" marL="0" marR="0" rtl="0" algn="just">
              <a:lnSpc>
                <a:spcPct val="115000"/>
              </a:lnSpc>
              <a:spcBef>
                <a:spcPts val="240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Intangibilidad territorial para Pueblos Indígenas en Aislamiento: </a:t>
            </a:r>
            <a:r>
              <a:rPr b="0" i="0" lang="es-CO" sz="1200" u="none" cap="none" strike="noStrike">
                <a:solidFill>
                  <a:srgbClr val="000000"/>
                </a:solidFill>
                <a:latin typeface="Arial"/>
                <a:ea typeface="Arial"/>
                <a:cs typeface="Arial"/>
                <a:sym typeface="Arial"/>
              </a:rPr>
              <a:t>es la prohibición de cualquier intervención directa o indirecta en los territorios donde se asientan los Pueblos Indígenas en Aislamiento, entendidos como los espacios físicos de los cuales las comunidades sustentan su existencia, salvo en las excepciones contempladas taxativamente en este capítulo.</a:t>
            </a:r>
            <a:endParaRPr/>
          </a:p>
          <a:p>
            <a:pPr indent="0" lvl="0" marL="0" marR="0" rtl="0" algn="just">
              <a:lnSpc>
                <a:spcPct val="115000"/>
              </a:lnSpc>
              <a:spcBef>
                <a:spcPts val="240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Precaución: </a:t>
            </a:r>
            <a:r>
              <a:rPr b="0" i="0" lang="es-CO" sz="1200" u="none" cap="none" strike="noStrike">
                <a:solidFill>
                  <a:srgbClr val="000000"/>
                </a:solidFill>
                <a:latin typeface="Arial"/>
                <a:ea typeface="Arial"/>
                <a:cs typeface="Arial"/>
                <a:sym typeface="Arial"/>
              </a:rPr>
              <a:t>cuando existan serios indicios de la existencia de Pueblos Indígenas en Aislamiento, aún sin la confirmación de su existencia, deberá darse aplicación a las medidas normativas de prevención y protección para la defensa de los derechos colectivos e individuales de estos pueblos.</a:t>
            </a:r>
            <a:endParaRPr/>
          </a:p>
          <a:p>
            <a:pPr indent="0" lvl="0" marL="0" marR="0" rtl="0" algn="just">
              <a:lnSpc>
                <a:spcPct val="115000"/>
              </a:lnSpc>
              <a:spcBef>
                <a:spcPts val="240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Interdependencia territorial: </a:t>
            </a:r>
            <a:r>
              <a:rPr b="0" i="0" lang="es-CO" sz="1200" u="none" cap="none" strike="noStrike">
                <a:solidFill>
                  <a:srgbClr val="000000"/>
                </a:solidFill>
                <a:latin typeface="Arial"/>
                <a:ea typeface="Arial"/>
                <a:cs typeface="Arial"/>
                <a:sym typeface="Arial"/>
              </a:rPr>
              <a:t>con el fin de garantizar plenamente los derechos a la existencia física, la integridad espiritual, cultural y territorial de los Pueblos Indígenas en Aislamiento se reconoce la relación de los territorios de los Pueblos Indígenas en Aislamiento con los de territorios de otros pueblos indígenas en una misma área geográfica, de tal manera que el alcance de las medidas de protección tenga efectos más allá de las zonas intangibles definidas.</a:t>
            </a:r>
            <a:endParaRPr/>
          </a:p>
        </p:txBody>
      </p:sp>
      <p:pic>
        <p:nvPicPr>
          <p:cNvPr descr="El miedo a la autodeterminación indígena | Servindi - Servicios de  Comunicación Intercultural" id="83" name="Google Shape;83;p3"/>
          <p:cNvPicPr preferRelativeResize="0"/>
          <p:nvPr/>
        </p:nvPicPr>
        <p:blipFill rotWithShape="1">
          <a:blip r:embed="rId7">
            <a:alphaModFix/>
          </a:blip>
          <a:srcRect b="0" l="0" r="0" t="0"/>
          <a:stretch/>
        </p:blipFill>
        <p:spPr>
          <a:xfrm>
            <a:off x="171825" y="82083"/>
            <a:ext cx="2570884" cy="983672"/>
          </a:xfrm>
          <a:prstGeom prst="rect">
            <a:avLst/>
          </a:prstGeom>
          <a:noFill/>
          <a:ln>
            <a:noFill/>
          </a:ln>
        </p:spPr>
      </p:pic>
      <p:pic>
        <p:nvPicPr>
          <p:cNvPr descr="Los Pueblos Indígenas en Situación de Aislamiento y su derecho a la  propiedad sobre sus tierras - Enfoque Derecho | El Portal de Actualidad  Jurídica de THĒMIS" id="84" name="Google Shape;84;p3"/>
          <p:cNvPicPr preferRelativeResize="0"/>
          <p:nvPr/>
        </p:nvPicPr>
        <p:blipFill rotWithShape="1">
          <a:blip r:embed="rId8">
            <a:alphaModFix/>
          </a:blip>
          <a:srcRect b="0" l="0" r="0" t="0"/>
          <a:stretch/>
        </p:blipFill>
        <p:spPr>
          <a:xfrm>
            <a:off x="219300" y="2067763"/>
            <a:ext cx="2570884" cy="1237836"/>
          </a:xfrm>
          <a:prstGeom prst="rect">
            <a:avLst/>
          </a:prstGeom>
          <a:noFill/>
          <a:ln>
            <a:noFill/>
          </a:ln>
        </p:spPr>
      </p:pic>
      <p:pic>
        <p:nvPicPr>
          <p:cNvPr descr="Situación actual de los Pueblos Indígenas en Aislamiento Voluntario en  Bolivia: caso Tacana II – Sena" id="85" name="Google Shape;85;p3"/>
          <p:cNvPicPr preferRelativeResize="0"/>
          <p:nvPr/>
        </p:nvPicPr>
        <p:blipFill rotWithShape="1">
          <a:blip r:embed="rId9">
            <a:alphaModFix/>
          </a:blip>
          <a:srcRect b="0" l="0" r="0" t="0"/>
          <a:stretch/>
        </p:blipFill>
        <p:spPr>
          <a:xfrm>
            <a:off x="205012" y="3715814"/>
            <a:ext cx="2570884" cy="1294102"/>
          </a:xfrm>
          <a:prstGeom prst="rect">
            <a:avLst/>
          </a:prstGeom>
          <a:noFill/>
          <a:ln>
            <a:noFill/>
          </a:ln>
        </p:spPr>
      </p:pic>
      <p:pic>
        <p:nvPicPr>
          <p:cNvPr descr="Gobierno invisibiliza presencia indígena en Amazonia”" id="86" name="Google Shape;86;p3"/>
          <p:cNvPicPr preferRelativeResize="0"/>
          <p:nvPr/>
        </p:nvPicPr>
        <p:blipFill rotWithShape="1">
          <a:blip r:embed="rId10">
            <a:alphaModFix/>
          </a:blip>
          <a:srcRect b="0" l="0" r="0" t="0"/>
          <a:stretch/>
        </p:blipFill>
        <p:spPr>
          <a:xfrm>
            <a:off x="219300" y="5600700"/>
            <a:ext cx="2542309" cy="1430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4"/>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realizar un recurso de pasos con la información que se encuentra en la diapositiva.</a:t>
            </a:r>
            <a:endParaRPr b="0" i="0" sz="1400" u="none" cap="none" strike="noStrike">
              <a:solidFill>
                <a:schemeClr val="dk1"/>
              </a:solidFill>
              <a:latin typeface="Arial"/>
              <a:ea typeface="Arial"/>
              <a:cs typeface="Arial"/>
              <a:sym typeface="Arial"/>
            </a:endParaRPr>
          </a:p>
        </p:txBody>
      </p:sp>
      <p:sp>
        <p:nvSpPr>
          <p:cNvPr id="94" name="Google Shape;94;p4"/>
          <p:cNvSpPr/>
          <p:nvPr/>
        </p:nvSpPr>
        <p:spPr>
          <a:xfrm>
            <a:off x="8253350" y="2686681"/>
            <a:ext cx="3948300" cy="41711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1: </a:t>
            </a:r>
            <a:r>
              <a:rPr b="0"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https://www.semana.com/resizer/FogMjRh31BNmFju0w0v5JKiAdJA=/1200x675/filters:format(jpg):quality(50)//cloudfront-us-east-1.images.arcpublishing.com/semana/WBRTFA7BJJF5HEPWIDSOTJVNOM.jpg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2: </a:t>
            </a: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https://cr00.epimg.net/radio/imagenes/2020/05/09/regional/1588985824_410421_1588986061_noticia_normal.jpg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3: </a:t>
            </a:r>
            <a:r>
              <a:rPr b="0" i="0" lang="es-CO" sz="1200" u="sng" cap="none" strike="noStrike">
                <a:solidFill>
                  <a:schemeClr val="dk1"/>
                </a:solidFill>
                <a:latin typeface="Arial"/>
                <a:ea typeface="Arial"/>
                <a:cs typeface="Arial"/>
                <a:sym typeface="Arial"/>
                <a:hlinkClick r:id="rId5">
                  <a:extLst>
                    <a:ext uri="{A12FA001-AC4F-418D-AE19-62706E023703}">
                      <ahyp:hlinkClr val="tx"/>
                    </a:ext>
                  </a:extLst>
                </a:hlinkClick>
              </a:rPr>
              <a:t>https://imgs.mongabay.com/wp-content/uploads/sites/25/2018/10/29184158/SIERRA-NEVADA11-768x512.jpeg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4: </a:t>
            </a:r>
            <a:r>
              <a:rPr b="0" i="0" lang="es-CO" sz="1200" u="sng" cap="none" strike="noStrike">
                <a:solidFill>
                  <a:schemeClr val="dk1"/>
                </a:solidFill>
                <a:latin typeface="Arial"/>
                <a:ea typeface="Arial"/>
                <a:cs typeface="Arial"/>
                <a:sym typeface="Arial"/>
                <a:hlinkClick r:id="rId6">
                  <a:extLst>
                    <a:ext uri="{A12FA001-AC4F-418D-AE19-62706E023703}">
                      <ahyp:hlinkClr val="tx"/>
                    </a:ext>
                  </a:extLst>
                </a:hlinkClick>
              </a:rPr>
              <a:t>https://comisiondelaverdad.co/images/zoo/noticias/images/wayyu-cov-abre.jpg</a:t>
            </a:r>
            <a:r>
              <a:rPr b="0" i="0" lang="es-CO"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95" name="Google Shape;95;p4"/>
          <p:cNvSpPr/>
          <p:nvPr/>
        </p:nvSpPr>
        <p:spPr>
          <a:xfrm>
            <a:off x="827230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6" name="Google Shape;96;p4"/>
          <p:cNvSpPr txBox="1"/>
          <p:nvPr/>
        </p:nvSpPr>
        <p:spPr>
          <a:xfrm>
            <a:off x="3297382" y="0"/>
            <a:ext cx="4821300" cy="4395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200" u="none" cap="none" strike="noStrike">
                <a:solidFill>
                  <a:srgbClr val="000000"/>
                </a:solidFill>
                <a:latin typeface="Arial"/>
                <a:ea typeface="Arial"/>
                <a:cs typeface="Arial"/>
                <a:sym typeface="Arial"/>
              </a:rPr>
              <a:t>Estado natural: </a:t>
            </a:r>
            <a:r>
              <a:rPr b="0" i="0" lang="es-CO" sz="1200" u="none" cap="none" strike="noStrike">
                <a:solidFill>
                  <a:srgbClr val="000000"/>
                </a:solidFill>
                <a:latin typeface="Arial"/>
                <a:ea typeface="Arial"/>
                <a:cs typeface="Arial"/>
                <a:sym typeface="Arial"/>
              </a:rPr>
              <a:t>denominación que se le otorga a los Pueblos Indígenas en Aislamiento por parte de otras comunidades indígenas y es reconocida por el Estado colombiano, para hacer referencia a su estrecha relación con los ecosistemas, su forma de vida originaria y al alto grado de conservación de su cultura.</a:t>
            </a:r>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Riesgo: </a:t>
            </a:r>
            <a:r>
              <a:rPr b="0" i="0" lang="es-CO" sz="1200" u="none" cap="none" strike="noStrike">
                <a:solidFill>
                  <a:srgbClr val="000000"/>
                </a:solidFill>
                <a:latin typeface="Arial"/>
                <a:ea typeface="Arial"/>
                <a:cs typeface="Arial"/>
                <a:sym typeface="Arial"/>
              </a:rPr>
              <a:t>resultado de las relaciones entre las amenazas externas a los derechos a la vida, la autodeterminación, el territorio y la vulnerabilidad de los Pueblos Indígenas en Aislamiento. De acuerdo con el nivel del riesgo se adoptarán medidas de prevención temprana, urgente o de protección necesarias.</a:t>
            </a:r>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Riesgo medio-alto: </a:t>
            </a:r>
            <a:r>
              <a:rPr b="0" i="0" lang="es-CO" sz="1200" u="none" cap="none" strike="noStrike">
                <a:solidFill>
                  <a:srgbClr val="000000"/>
                </a:solidFill>
                <a:latin typeface="Arial"/>
                <a:ea typeface="Arial"/>
                <a:cs typeface="Arial"/>
                <a:sym typeface="Arial"/>
              </a:rPr>
              <a:t>probabilidad de que se concreten las amenazas sobre los derechos de los Pueblos Indígenas en Aislamiento en un lapso de tiempo indefinido.</a:t>
            </a:r>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Riesgo inminente:</a:t>
            </a:r>
            <a:r>
              <a:rPr b="1" i="0" lang="es-CO" sz="1200" u="none" cap="none" strike="noStrike">
                <a:solidFill>
                  <a:srgbClr val="000000"/>
                </a:solidFill>
                <a:latin typeface="Arial"/>
                <a:ea typeface="Arial"/>
                <a:cs typeface="Arial"/>
                <a:sym typeface="Arial"/>
              </a:rPr>
              <a:t> </a:t>
            </a:r>
            <a:r>
              <a:rPr b="0" i="0" lang="es-CO" sz="1200" u="none" cap="none" strike="noStrike">
                <a:solidFill>
                  <a:srgbClr val="000000"/>
                </a:solidFill>
                <a:latin typeface="Arial"/>
                <a:ea typeface="Arial"/>
                <a:cs typeface="Arial"/>
                <a:sym typeface="Arial"/>
              </a:rPr>
              <a:t>probabilidad alta de que se concreten las amenazas sobre los derechos de los Pueblos Indígenas en Aislamiento de forma inmediata.</a:t>
            </a:r>
            <a:endParaRPr/>
          </a:p>
        </p:txBody>
      </p:sp>
      <p:pic>
        <p:nvPicPr>
          <p:cNvPr descr="Oro, madera y religión: las amenazas para pueblos indígenas aislados en  Colombia" id="97" name="Google Shape;97;p4"/>
          <p:cNvPicPr preferRelativeResize="0"/>
          <p:nvPr/>
        </p:nvPicPr>
        <p:blipFill rotWithShape="1">
          <a:blip r:embed="rId7">
            <a:alphaModFix/>
          </a:blip>
          <a:srcRect b="0" l="0" r="0" t="0"/>
          <a:stretch/>
        </p:blipFill>
        <p:spPr>
          <a:xfrm>
            <a:off x="1066799" y="45459"/>
            <a:ext cx="1864977" cy="1049050"/>
          </a:xfrm>
          <a:prstGeom prst="rect">
            <a:avLst/>
          </a:prstGeom>
          <a:noFill/>
          <a:ln>
            <a:noFill/>
          </a:ln>
        </p:spPr>
      </p:pic>
      <p:pic>
        <p:nvPicPr>
          <p:cNvPr descr="Coronavirus Amazonas: En Amazonas más de 168.000 indígenas están en riesgo  de contagio de COVID | Regional | Caracol Radio" id="98" name="Google Shape;98;p4"/>
          <p:cNvPicPr preferRelativeResize="0"/>
          <p:nvPr/>
        </p:nvPicPr>
        <p:blipFill rotWithShape="1">
          <a:blip r:embed="rId8">
            <a:alphaModFix/>
          </a:blip>
          <a:srcRect b="0" l="0" r="0" t="0"/>
          <a:stretch/>
        </p:blipFill>
        <p:spPr>
          <a:xfrm>
            <a:off x="1119017" y="1394113"/>
            <a:ext cx="1812759" cy="1049050"/>
          </a:xfrm>
          <a:prstGeom prst="rect">
            <a:avLst/>
          </a:prstGeom>
          <a:noFill/>
          <a:ln>
            <a:noFill/>
          </a:ln>
        </p:spPr>
      </p:pic>
      <p:pic>
        <p:nvPicPr>
          <p:cNvPr descr="Pueblos indígenas: los más vulnerables frente el avance del coronavirus en  América Latina" id="99" name="Google Shape;99;p4"/>
          <p:cNvPicPr preferRelativeResize="0"/>
          <p:nvPr/>
        </p:nvPicPr>
        <p:blipFill rotWithShape="1">
          <a:blip r:embed="rId9">
            <a:alphaModFix/>
          </a:blip>
          <a:srcRect b="0" l="0" r="0" t="0"/>
          <a:stretch/>
        </p:blipFill>
        <p:spPr>
          <a:xfrm>
            <a:off x="1066799" y="2632050"/>
            <a:ext cx="2095997" cy="1397331"/>
          </a:xfrm>
          <a:prstGeom prst="rect">
            <a:avLst/>
          </a:prstGeom>
          <a:noFill/>
          <a:ln>
            <a:noFill/>
          </a:ln>
        </p:spPr>
      </p:pic>
      <p:pic>
        <p:nvPicPr>
          <p:cNvPr descr="Los territorios indígenas en medio del conflicto armado, el confinamiento,  la hambruna y el exterminio - Comisión de la Verdad Colombia" id="100" name="Google Shape;100;p4"/>
          <p:cNvPicPr preferRelativeResize="0"/>
          <p:nvPr/>
        </p:nvPicPr>
        <p:blipFill rotWithShape="1">
          <a:blip r:embed="rId10">
            <a:alphaModFix/>
          </a:blip>
          <a:srcRect b="0" l="0" r="0" t="0"/>
          <a:stretch/>
        </p:blipFill>
        <p:spPr>
          <a:xfrm>
            <a:off x="1011382" y="4218268"/>
            <a:ext cx="2286000" cy="1523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5"/>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realizar un recurso de pasos con la información que se encuentra en la diapositiva.</a:t>
            </a:r>
            <a:endParaRPr b="0" i="0" sz="1400" u="none" cap="none" strike="noStrike">
              <a:solidFill>
                <a:schemeClr val="dk1"/>
              </a:solidFill>
              <a:latin typeface="Arial"/>
              <a:ea typeface="Arial"/>
              <a:cs typeface="Arial"/>
              <a:sym typeface="Arial"/>
            </a:endParaRPr>
          </a:p>
        </p:txBody>
      </p:sp>
      <p:sp>
        <p:nvSpPr>
          <p:cNvPr id="108" name="Google Shape;108;p5"/>
          <p:cNvSpPr/>
          <p:nvPr/>
        </p:nvSpPr>
        <p:spPr>
          <a:xfrm>
            <a:off x="8253350" y="2686681"/>
            <a:ext cx="3948300" cy="41711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1: </a:t>
            </a:r>
            <a:r>
              <a:rPr b="0"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https://www.filac.org/wp-content/uploads/2021/03/ods.jpg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2: </a:t>
            </a: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https://www.cali.gov.co/bienestar/publicaciones/38449/cabildo_yanacona_present_diagnstico_para_la_formulacin_de_su_plan_de_salvaguarda/info/principal/media/pub/thumbs/thpub_700X400_38449.jpg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3: </a:t>
            </a:r>
            <a:r>
              <a:rPr b="0" i="0" lang="es-CO" sz="1200" u="sng" cap="none" strike="noStrike">
                <a:solidFill>
                  <a:schemeClr val="dk1"/>
                </a:solidFill>
                <a:latin typeface="Arial"/>
                <a:ea typeface="Arial"/>
                <a:cs typeface="Arial"/>
                <a:sym typeface="Arial"/>
                <a:hlinkClick r:id="rId5">
                  <a:extLst>
                    <a:ext uri="{A12FA001-AC4F-418D-AE19-62706E023703}">
                      <ahyp:hlinkClr val="tx"/>
                    </a:ext>
                  </a:extLst>
                </a:hlinkClick>
              </a:rPr>
              <a:t>https://imgs.mongabay.com/wp-content/uploads/sites/25/2019/10/28143409/Indigenas-aislados-Brasil-Funai.png</a:t>
            </a:r>
            <a:r>
              <a:rPr b="0" i="0" lang="es-CO" sz="1200" u="none" cap="none" strike="noStrike">
                <a:solidFill>
                  <a:schemeClr val="dk1"/>
                </a:solidFill>
                <a:latin typeface="Arial"/>
                <a:ea typeface="Arial"/>
                <a:cs typeface="Arial"/>
                <a:sym typeface="Arial"/>
              </a:rPr>
              <a:t> </a:t>
            </a:r>
            <a:endParaRPr/>
          </a:p>
        </p:txBody>
      </p:sp>
      <p:sp>
        <p:nvSpPr>
          <p:cNvPr id="109" name="Google Shape;109;p5"/>
          <p:cNvSpPr/>
          <p:nvPr/>
        </p:nvSpPr>
        <p:spPr>
          <a:xfrm>
            <a:off x="827230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0" name="Google Shape;110;p5"/>
          <p:cNvSpPr txBox="1"/>
          <p:nvPr/>
        </p:nvSpPr>
        <p:spPr>
          <a:xfrm>
            <a:off x="2951018" y="548985"/>
            <a:ext cx="4932217" cy="625754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Pueblos indígenas colindantes: </a:t>
            </a:r>
            <a:r>
              <a:rPr b="0" i="0" lang="es-CO" sz="1400" u="none" cap="none" strike="noStrike">
                <a:solidFill>
                  <a:srgbClr val="000000"/>
                </a:solidFill>
                <a:latin typeface="Arial"/>
                <a:ea typeface="Arial"/>
                <a:cs typeface="Arial"/>
                <a:sym typeface="Arial"/>
              </a:rPr>
              <a:t>poblaciones indígenas que habitan territorios directamente adyacentes a los territorios de los Pueblos Indígenas en Aislamiento.</a:t>
            </a:r>
            <a:endParaRPr/>
          </a:p>
          <a:p>
            <a:pPr indent="0" lvl="0" marL="0" marR="0" rtl="0" algn="just">
              <a:lnSpc>
                <a:spcPct val="115000"/>
              </a:lnSpc>
              <a:spcBef>
                <a:spcPts val="24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2400"/>
              </a:spcBef>
              <a:spcAft>
                <a:spcPts val="0"/>
              </a:spcAft>
              <a:buNone/>
            </a:pPr>
            <a:r>
              <a:rPr b="1" i="0" lang="es-CO" sz="1400" u="none" cap="none" strike="noStrike">
                <a:solidFill>
                  <a:srgbClr val="000000"/>
                </a:solidFill>
                <a:latin typeface="Arial"/>
                <a:ea typeface="Arial"/>
                <a:cs typeface="Arial"/>
                <a:sym typeface="Arial"/>
              </a:rPr>
              <a:t>Indicio: </a:t>
            </a:r>
            <a:r>
              <a:rPr b="0" i="0" lang="es-CO" sz="1400" u="none" cap="none" strike="noStrike">
                <a:solidFill>
                  <a:srgbClr val="000000"/>
                </a:solidFill>
                <a:latin typeface="Arial"/>
                <a:ea typeface="Arial"/>
                <a:cs typeface="Arial"/>
                <a:sym typeface="Arial"/>
              </a:rPr>
              <a:t>señal a partir de la cual se puede deducir la posible existencia de Pueblos Indígenas en Aislamiento. Los indicios pueden ser de distinto tipo: lingüísticos, históricos, materiales, culturales, geográficos, y pueden provenir de distintas fuentes como testimonios orales, análisis de imágenes satelitales, avistamientos, entre otros.</a:t>
            </a:r>
            <a:endParaRPr/>
          </a:p>
          <a:p>
            <a:pPr indent="0" lvl="0" marL="0" marR="0" rtl="0" algn="just">
              <a:lnSpc>
                <a:spcPct val="115000"/>
              </a:lnSpc>
              <a:spcBef>
                <a:spcPts val="24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2400"/>
              </a:spcBef>
              <a:spcAft>
                <a:spcPts val="0"/>
              </a:spcAft>
              <a:buNone/>
            </a:pPr>
            <a:r>
              <a:rPr b="1" i="0" lang="es-CO" sz="1400" u="none" cap="none" strike="noStrike">
                <a:solidFill>
                  <a:srgbClr val="000000"/>
                </a:solidFill>
                <a:latin typeface="Arial"/>
                <a:ea typeface="Arial"/>
                <a:cs typeface="Arial"/>
                <a:sym typeface="Arial"/>
              </a:rPr>
              <a:t>Zona de amortiguamiento para Pueblos Indígenas en Aislamiento. </a:t>
            </a:r>
            <a:r>
              <a:rPr b="0" i="0" lang="es-CO" sz="1400" u="none" cap="none" strike="noStrike">
                <a:solidFill>
                  <a:srgbClr val="000000"/>
                </a:solidFill>
                <a:latin typeface="Arial"/>
                <a:ea typeface="Arial"/>
                <a:cs typeface="Arial"/>
                <a:sym typeface="Arial"/>
              </a:rPr>
              <a:t>Son las áreas adyacentes a los límites de las zonas donde se asientan los Pueblos Indígenas en Aislamiento, como espacios de transición entre estas y el entorno. Las entidades nacionales y locales competentes tomarán medidas en estas zonas, con el fin de limitar las perturbaciones causadas por la actividad humana e impedir que se generen disturbios o alteraciones en los ecosistemas de los territorios de los Pueblos Indígenas en Aislamiento.</a:t>
            </a:r>
            <a:endParaRPr/>
          </a:p>
        </p:txBody>
      </p:sp>
      <p:pic>
        <p:nvPicPr>
          <p:cNvPr descr="No pueden haber ODS sin Derechos Humanos concluyen indígenas en Foro de la  CEPAL | Fondo para el desarrollo de los pueblos indigenas FILAC" id="111" name="Google Shape;111;p5"/>
          <p:cNvPicPr preferRelativeResize="0"/>
          <p:nvPr/>
        </p:nvPicPr>
        <p:blipFill rotWithShape="1">
          <a:blip r:embed="rId6">
            <a:alphaModFix/>
          </a:blip>
          <a:srcRect b="0" l="0" r="0" t="0"/>
          <a:stretch/>
        </p:blipFill>
        <p:spPr>
          <a:xfrm>
            <a:off x="665844" y="548985"/>
            <a:ext cx="2100117" cy="1155123"/>
          </a:xfrm>
          <a:prstGeom prst="rect">
            <a:avLst/>
          </a:prstGeom>
          <a:noFill/>
          <a:ln>
            <a:noFill/>
          </a:ln>
        </p:spPr>
      </p:pic>
      <p:pic>
        <p:nvPicPr>
          <p:cNvPr descr="Cabildo Yanacona presentó diagnóstico para la formulación de su Plan de  Salvaguarda" id="112" name="Google Shape;112;p5"/>
          <p:cNvPicPr preferRelativeResize="0"/>
          <p:nvPr/>
        </p:nvPicPr>
        <p:blipFill rotWithShape="1">
          <a:blip r:embed="rId7">
            <a:alphaModFix/>
          </a:blip>
          <a:srcRect b="0" l="0" r="0" t="0"/>
          <a:stretch/>
        </p:blipFill>
        <p:spPr>
          <a:xfrm>
            <a:off x="665843" y="2173637"/>
            <a:ext cx="2100117" cy="1504121"/>
          </a:xfrm>
          <a:prstGeom prst="rect">
            <a:avLst/>
          </a:prstGeom>
          <a:noFill/>
          <a:ln>
            <a:noFill/>
          </a:ln>
        </p:spPr>
      </p:pic>
      <p:pic>
        <p:nvPicPr>
          <p:cNvPr descr="Indígenas en aislamiento: primer informe regional ofrece un panorama en  siete países de Sudamérica" id="113" name="Google Shape;113;p5"/>
          <p:cNvPicPr preferRelativeResize="0"/>
          <p:nvPr/>
        </p:nvPicPr>
        <p:blipFill rotWithShape="1">
          <a:blip r:embed="rId8">
            <a:alphaModFix/>
          </a:blip>
          <a:srcRect b="0" l="0" r="0" t="0"/>
          <a:stretch/>
        </p:blipFill>
        <p:spPr>
          <a:xfrm>
            <a:off x="322118" y="4556415"/>
            <a:ext cx="262890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9" name="Google Shape;119;p6"/>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6"/>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realizar un recurso de pasos con la información que se encuentra en la diapositiva.</a:t>
            </a:r>
            <a:endParaRPr b="0" i="0" sz="1400" u="none" cap="none" strike="noStrike">
              <a:solidFill>
                <a:schemeClr val="dk1"/>
              </a:solidFill>
              <a:latin typeface="Arial"/>
              <a:ea typeface="Arial"/>
              <a:cs typeface="Arial"/>
              <a:sym typeface="Arial"/>
            </a:endParaRPr>
          </a:p>
        </p:txBody>
      </p:sp>
      <p:sp>
        <p:nvSpPr>
          <p:cNvPr id="121" name="Google Shape;121;p6"/>
          <p:cNvSpPr/>
          <p:nvPr/>
        </p:nvSpPr>
        <p:spPr>
          <a:xfrm>
            <a:off x="8253350" y="2686681"/>
            <a:ext cx="3948300" cy="41711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1: </a:t>
            </a:r>
            <a:r>
              <a:rPr b="0"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https://debatesindigenas.org/images/39-foto2.jpg</a:t>
            </a:r>
            <a:r>
              <a:rPr b="0" i="0" lang="es-CO"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Imagen 2: </a:t>
            </a: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https://imgs.mongabay.com/wp-content/uploads/sites/25/2018/12/21230244/1.Waoranis-elaboran-mapas-para-salvar-la-selva-del-Ecuador-768x512.jpg</a:t>
            </a:r>
            <a:r>
              <a:rPr b="0" i="0" lang="es-CO"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122" name="Google Shape;122;p6"/>
          <p:cNvSpPr/>
          <p:nvPr/>
        </p:nvSpPr>
        <p:spPr>
          <a:xfrm>
            <a:off x="827230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3" name="Google Shape;123;p6"/>
          <p:cNvSpPr txBox="1"/>
          <p:nvPr/>
        </p:nvSpPr>
        <p:spPr>
          <a:xfrm>
            <a:off x="3325092" y="1257300"/>
            <a:ext cx="4378036" cy="377994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200" u="none" cap="none" strike="noStrike">
                <a:solidFill>
                  <a:srgbClr val="000000"/>
                </a:solidFill>
                <a:latin typeface="Arial"/>
                <a:ea typeface="Arial"/>
                <a:cs typeface="Arial"/>
                <a:sym typeface="Arial"/>
              </a:rPr>
              <a:t>Autodeterminación: </a:t>
            </a:r>
            <a:r>
              <a:rPr b="0" i="0" lang="es-CO" sz="1200" u="none" cap="none" strike="noStrike">
                <a:solidFill>
                  <a:srgbClr val="000000"/>
                </a:solidFill>
                <a:latin typeface="Arial"/>
                <a:ea typeface="Arial"/>
                <a:cs typeface="Arial"/>
                <a:sym typeface="Arial"/>
              </a:rPr>
              <a:t>tiene que ver con el respeto al derecho de decisión de hasta dónde quieren recibir la atención por parte de las entidades, para lo cual es importante que el equipo externo tenga conocimiento claro y respeto por las costumbres y las prácticas medicinales propias de la comunidad indígena que se va a atender. En caso de que alguien se rehúse a la atención se debe respetar su decisión.</a:t>
            </a:r>
            <a:endParaRPr/>
          </a:p>
          <a:p>
            <a:pPr indent="0" lvl="0" marL="0" marR="0" rtl="0" algn="just">
              <a:lnSpc>
                <a:spcPct val="115000"/>
              </a:lnSpc>
              <a:spcBef>
                <a:spcPts val="2400"/>
              </a:spcBef>
              <a:spcAft>
                <a:spcPts val="0"/>
              </a:spcAft>
              <a:buNone/>
            </a:pPr>
            <a:r>
              <a:rPr b="1" i="0" lang="es-CO" sz="1200" u="none" cap="none" strike="noStrike">
                <a:solidFill>
                  <a:srgbClr val="000000"/>
                </a:solidFill>
                <a:latin typeface="Arial"/>
                <a:ea typeface="Arial"/>
                <a:cs typeface="Arial"/>
                <a:sym typeface="Arial"/>
              </a:rPr>
              <a:t>Vulnerabilidad inmunológica y demográfica: </a:t>
            </a:r>
            <a:r>
              <a:rPr b="0" i="0" lang="es-CO" sz="1200" u="none" cap="none" strike="noStrike">
                <a:solidFill>
                  <a:srgbClr val="000000"/>
                </a:solidFill>
                <a:latin typeface="Arial"/>
                <a:ea typeface="Arial"/>
                <a:cs typeface="Arial"/>
                <a:sym typeface="Arial"/>
              </a:rPr>
              <a:t>las comunidades en aislamiento o en contacto inicial son fisiológica e inmunológicamente vulnerables a la carga microbiana de la población dominante o hegemónica por su poco contacto con otras comunidades indígenas y no indígenas, esta condición los hace sensibles inmunológicamente al contagio y desarrollo de patogenicidad asociada a enfermedades ajenas a su hábitat, aumentando la posibilidad de agravarse y morir.</a:t>
            </a:r>
            <a:endParaRPr/>
          </a:p>
        </p:txBody>
      </p:sp>
      <p:pic>
        <p:nvPicPr>
          <p:cNvPr descr="El aislamiento frente a las epidemias: una estrategia de sobrevivencia de  los pueblos indígenas — Debates Indígenas" id="124" name="Google Shape;124;p6"/>
          <p:cNvPicPr preferRelativeResize="0"/>
          <p:nvPr/>
        </p:nvPicPr>
        <p:blipFill rotWithShape="1">
          <a:blip r:embed="rId5">
            <a:alphaModFix/>
          </a:blip>
          <a:srcRect b="0" l="0" r="0" t="0"/>
          <a:stretch/>
        </p:blipFill>
        <p:spPr>
          <a:xfrm>
            <a:off x="525888" y="1317917"/>
            <a:ext cx="2370987" cy="1368764"/>
          </a:xfrm>
          <a:prstGeom prst="rect">
            <a:avLst/>
          </a:prstGeom>
          <a:noFill/>
          <a:ln>
            <a:noFill/>
          </a:ln>
        </p:spPr>
      </p:pic>
      <p:pic>
        <p:nvPicPr>
          <p:cNvPr descr="Pueblos indígenas: los más vulnerables frente el avance del coronavirus en  América Latina" id="125" name="Google Shape;125;p6"/>
          <p:cNvPicPr preferRelativeResize="0"/>
          <p:nvPr/>
        </p:nvPicPr>
        <p:blipFill rotWithShape="1">
          <a:blip r:embed="rId6">
            <a:alphaModFix/>
          </a:blip>
          <a:srcRect b="0" l="0" r="0" t="0"/>
          <a:stretch/>
        </p:blipFill>
        <p:spPr>
          <a:xfrm>
            <a:off x="525888" y="3086659"/>
            <a:ext cx="2518958" cy="16793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