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 roundtripDataSignature="AMtx7mjQZ+RpSba2MgnCGcBVovZvPKu5W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19" autoAdjust="0"/>
    <p:restoredTop sz="94660"/>
  </p:normalViewPr>
  <p:slideViewPr>
    <p:cSldViewPr snapToGrid="0">
      <p:cViewPr>
        <p:scale>
          <a:sx n="110" d="100"/>
          <a:sy n="110" d="100"/>
        </p:scale>
        <p:origin x="-984" y="-11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customschemas.google.com/relationships/presentationmetadata" Target="metadata"/><Relationship Id="rId4" Type="http://schemas.openxmlformats.org/officeDocument/2006/relationships/slide" Target="slides/slide3.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72" name="Google Shape;7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77" name="Google Shape;7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92" name="Google Shape;9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129" name="Google Shape;12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166" name="Google Shape;16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13"/>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a:lvl2pPr>
            <a:lvl3pPr marR="0" lvl="2" algn="l">
              <a:lnSpc>
                <a:spcPct val="100000"/>
              </a:lnSpc>
              <a:spcBef>
                <a:spcPts val="0"/>
              </a:spcBef>
              <a:spcAft>
                <a:spcPts val="0"/>
              </a:spcAft>
              <a:buSzPts val="1400"/>
              <a:buNone/>
              <a:defRPr/>
            </a:lvl3pPr>
            <a:lvl4pPr marR="0" lvl="3" algn="l">
              <a:lnSpc>
                <a:spcPct val="100000"/>
              </a:lnSpc>
              <a:spcBef>
                <a:spcPts val="0"/>
              </a:spcBef>
              <a:spcAft>
                <a:spcPts val="0"/>
              </a:spcAft>
              <a:buSzPts val="1400"/>
              <a:buNone/>
              <a:defRPr/>
            </a:lvl4pPr>
            <a:lvl5pPr marR="0" lvl="4" algn="l">
              <a:lnSpc>
                <a:spcPct val="100000"/>
              </a:lnSpc>
              <a:spcBef>
                <a:spcPts val="0"/>
              </a:spcBef>
              <a:spcAft>
                <a:spcPts val="0"/>
              </a:spcAft>
              <a:buSzPts val="1400"/>
              <a:buNone/>
              <a:defRPr/>
            </a:lvl5pPr>
            <a:lvl6pPr marR="0" lvl="5" algn="l">
              <a:lnSpc>
                <a:spcPct val="100000"/>
              </a:lnSpc>
              <a:spcBef>
                <a:spcPts val="0"/>
              </a:spcBef>
              <a:spcAft>
                <a:spcPts val="0"/>
              </a:spcAft>
              <a:buSzPts val="1400"/>
              <a:buNone/>
              <a:defRPr/>
            </a:lvl6pPr>
            <a:lvl7pPr marR="0" lvl="6" algn="l">
              <a:lnSpc>
                <a:spcPct val="100000"/>
              </a:lnSpc>
              <a:spcBef>
                <a:spcPts val="0"/>
              </a:spcBef>
              <a:spcAft>
                <a:spcPts val="0"/>
              </a:spcAft>
              <a:buSzPts val="1400"/>
              <a:buNone/>
              <a:defRPr/>
            </a:lvl7pPr>
            <a:lvl8pPr marR="0" lvl="7" algn="l">
              <a:lnSpc>
                <a:spcPct val="100000"/>
              </a:lnSpc>
              <a:spcBef>
                <a:spcPts val="0"/>
              </a:spcBef>
              <a:spcAft>
                <a:spcPts val="0"/>
              </a:spcAft>
              <a:buSzPts val="1400"/>
              <a:buNone/>
              <a:defRPr/>
            </a:lvl8pPr>
            <a:lvl9pPr marR="0" lvl="8" algn="l">
              <a:lnSpc>
                <a:spcPct val="100000"/>
              </a:lnSpc>
              <a:spcBef>
                <a:spcPts val="0"/>
              </a:spcBef>
              <a:spcAft>
                <a:spcPts val="0"/>
              </a:spcAft>
              <a:buSzPts val="1400"/>
              <a:buNone/>
              <a:defRPr/>
            </a:lvl9pPr>
          </a:lstStyle>
          <a:p>
            <a:endParaRPr/>
          </a:p>
        </p:txBody>
      </p:sp>
      <p:sp>
        <p:nvSpPr>
          <p:cNvPr id="13" name="Google Shape;13;p13"/>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7"/>
        <p:cNvGrpSpPr/>
        <p:nvPr/>
      </p:nvGrpSpPr>
      <p:grpSpPr>
        <a:xfrm>
          <a:off x="0" y="0"/>
          <a:ext cx="0" cy="0"/>
          <a:chOff x="0" y="0"/>
          <a:chExt cx="0" cy="0"/>
        </a:xfrm>
      </p:grpSpPr>
      <p:sp>
        <p:nvSpPr>
          <p:cNvPr id="18" name="Google Shape;18;p14"/>
          <p:cNvSpPr txBox="1">
            <a:spLocks noGrp="1"/>
          </p:cNvSpPr>
          <p:nvPr>
            <p:ph type="title"/>
          </p:nvPr>
        </p:nvSpPr>
        <p:spPr>
          <a:xfrm>
            <a:off x="831850" y="1709738"/>
            <a:ext cx="10515599" cy="2852737"/>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60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4"/>
          <p:cNvSpPr txBox="1">
            <a:spLocks noGrp="1"/>
          </p:cNvSpPr>
          <p:nvPr>
            <p:ph type="body" idx="1"/>
          </p:nvPr>
        </p:nvSpPr>
        <p:spPr>
          <a:xfrm>
            <a:off x="831850" y="4589462"/>
            <a:ext cx="10515599" cy="1500187"/>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Clr>
                <a:srgbClr val="888888"/>
              </a:buClr>
              <a:buSzPts val="2400"/>
              <a:buFont typeface="Calibri"/>
              <a:buNone/>
              <a:defRPr sz="2400">
                <a:solidFill>
                  <a:srgbClr val="888888"/>
                </a:solidFill>
              </a:defRPr>
            </a:lvl1pPr>
            <a:lvl2pPr marL="914400" lvl="1" indent="-228600" algn="l">
              <a:lnSpc>
                <a:spcPct val="90000"/>
              </a:lnSpc>
              <a:spcBef>
                <a:spcPts val="0"/>
              </a:spcBef>
              <a:spcAft>
                <a:spcPts val="0"/>
              </a:spcAft>
              <a:buClr>
                <a:srgbClr val="888888"/>
              </a:buClr>
              <a:buSzPts val="2000"/>
              <a:buFont typeface="Calibri"/>
              <a:buNone/>
              <a:defRPr sz="2000">
                <a:solidFill>
                  <a:srgbClr val="888888"/>
                </a:solidFill>
              </a:defRPr>
            </a:lvl2pPr>
            <a:lvl3pPr marL="1371600" lvl="2" indent="-228600" algn="l">
              <a:lnSpc>
                <a:spcPct val="90000"/>
              </a:lnSpc>
              <a:spcBef>
                <a:spcPts val="0"/>
              </a:spcBef>
              <a:spcAft>
                <a:spcPts val="0"/>
              </a:spcAft>
              <a:buClr>
                <a:srgbClr val="888888"/>
              </a:buClr>
              <a:buSzPts val="1800"/>
              <a:buFont typeface="Calibri"/>
              <a:buNone/>
              <a:defRPr sz="1800">
                <a:solidFill>
                  <a:srgbClr val="888888"/>
                </a:solidFill>
              </a:defRPr>
            </a:lvl3pPr>
            <a:lvl4pPr marL="1828800" lvl="3" indent="-228600" algn="l">
              <a:lnSpc>
                <a:spcPct val="90000"/>
              </a:lnSpc>
              <a:spcBef>
                <a:spcPts val="0"/>
              </a:spcBef>
              <a:spcAft>
                <a:spcPts val="0"/>
              </a:spcAft>
              <a:buClr>
                <a:srgbClr val="888888"/>
              </a:buClr>
              <a:buSzPts val="1600"/>
              <a:buFont typeface="Calibri"/>
              <a:buNone/>
              <a:defRPr sz="1600">
                <a:solidFill>
                  <a:srgbClr val="888888"/>
                </a:solidFill>
              </a:defRPr>
            </a:lvl4pPr>
            <a:lvl5pPr marL="2286000" lvl="4" indent="-228600" algn="l">
              <a:lnSpc>
                <a:spcPct val="90000"/>
              </a:lnSpc>
              <a:spcBef>
                <a:spcPts val="0"/>
              </a:spcBef>
              <a:spcAft>
                <a:spcPts val="0"/>
              </a:spcAft>
              <a:buClr>
                <a:srgbClr val="888888"/>
              </a:buClr>
              <a:buSzPts val="1600"/>
              <a:buFont typeface="Calibri"/>
              <a:buNone/>
              <a:defRPr sz="1600">
                <a:solidFill>
                  <a:srgbClr val="888888"/>
                </a:solidFill>
              </a:defRPr>
            </a:lvl5pPr>
            <a:lvl6pPr marL="2743200" lvl="5" indent="-228600" algn="l">
              <a:lnSpc>
                <a:spcPct val="90000"/>
              </a:lnSpc>
              <a:spcBef>
                <a:spcPts val="0"/>
              </a:spcBef>
              <a:spcAft>
                <a:spcPts val="0"/>
              </a:spcAft>
              <a:buClr>
                <a:srgbClr val="888888"/>
              </a:buClr>
              <a:buSzPts val="1600"/>
              <a:buFont typeface="Calibri"/>
              <a:buNone/>
              <a:defRPr sz="1600">
                <a:solidFill>
                  <a:srgbClr val="888888"/>
                </a:solidFill>
              </a:defRPr>
            </a:lvl6pPr>
            <a:lvl7pPr marL="3200400" lvl="6" indent="-228600" algn="l">
              <a:lnSpc>
                <a:spcPct val="90000"/>
              </a:lnSpc>
              <a:spcBef>
                <a:spcPts val="0"/>
              </a:spcBef>
              <a:spcAft>
                <a:spcPts val="0"/>
              </a:spcAft>
              <a:buClr>
                <a:srgbClr val="888888"/>
              </a:buClr>
              <a:buSzPts val="1600"/>
              <a:buFont typeface="Calibri"/>
              <a:buNone/>
              <a:defRPr sz="1600">
                <a:solidFill>
                  <a:srgbClr val="888888"/>
                </a:solidFill>
              </a:defRPr>
            </a:lvl7pPr>
            <a:lvl8pPr marL="3657600" lvl="7" indent="-228600" algn="l">
              <a:lnSpc>
                <a:spcPct val="90000"/>
              </a:lnSpc>
              <a:spcBef>
                <a:spcPts val="0"/>
              </a:spcBef>
              <a:spcAft>
                <a:spcPts val="0"/>
              </a:spcAft>
              <a:buClr>
                <a:srgbClr val="888888"/>
              </a:buClr>
              <a:buSzPts val="1600"/>
              <a:buFont typeface="Calibri"/>
              <a:buNone/>
              <a:defRPr sz="1600">
                <a:solidFill>
                  <a:srgbClr val="888888"/>
                </a:solidFill>
              </a:defRPr>
            </a:lvl8pPr>
            <a:lvl9pPr marL="4114800" lvl="8" indent="-228600" algn="l">
              <a:lnSpc>
                <a:spcPct val="90000"/>
              </a:lnSpc>
              <a:spcBef>
                <a:spcPts val="0"/>
              </a:spcBef>
              <a:spcAft>
                <a:spcPts val="0"/>
              </a:spcAft>
              <a:buClr>
                <a:srgbClr val="888888"/>
              </a:buClr>
              <a:buSzPts val="1600"/>
              <a:buFont typeface="Calibri"/>
              <a:buNone/>
              <a:defRPr sz="1600">
                <a:solidFill>
                  <a:srgbClr val="888888"/>
                </a:solidFill>
              </a:defRPr>
            </a:lvl9pPr>
          </a:lstStyle>
          <a:p>
            <a:endParaRPr/>
          </a:p>
        </p:txBody>
      </p:sp>
      <p:sp>
        <p:nvSpPr>
          <p:cNvPr id="20" name="Google Shape;20;p1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1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15"/>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5"/>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6" name="Google Shape;26;p15"/>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7" name="Google Shape;27;p1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16"/>
          <p:cNvSpPr txBox="1">
            <a:spLocks noGrp="1"/>
          </p:cNvSpPr>
          <p:nvPr>
            <p:ph type="title"/>
          </p:nvPr>
        </p:nvSpPr>
        <p:spPr>
          <a:xfrm>
            <a:off x="839787"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6"/>
          <p:cNvSpPr txBox="1">
            <a:spLocks noGrp="1"/>
          </p:cNvSpPr>
          <p:nvPr>
            <p:ph type="body" idx="1"/>
          </p:nvPr>
        </p:nvSpPr>
        <p:spPr>
          <a:xfrm>
            <a:off x="839787" y="1681163"/>
            <a:ext cx="51577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3" name="Google Shape;33;p16"/>
          <p:cNvSpPr txBox="1">
            <a:spLocks noGrp="1"/>
          </p:cNvSpPr>
          <p:nvPr>
            <p:ph type="body" idx="2"/>
          </p:nvPr>
        </p:nvSpPr>
        <p:spPr>
          <a:xfrm>
            <a:off x="839787" y="2505075"/>
            <a:ext cx="51577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4" name="Google Shape;34;p16"/>
          <p:cNvSpPr txBox="1">
            <a:spLocks noGrp="1"/>
          </p:cNvSpPr>
          <p:nvPr>
            <p:ph type="body" idx="3"/>
          </p:nvPr>
        </p:nvSpPr>
        <p:spPr>
          <a:xfrm>
            <a:off x="6172200" y="1681163"/>
            <a:ext cx="51831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5" name="Google Shape;35;p16"/>
          <p:cNvSpPr txBox="1">
            <a:spLocks noGrp="1"/>
          </p:cNvSpPr>
          <p:nvPr>
            <p:ph type="body" idx="4"/>
          </p:nvPr>
        </p:nvSpPr>
        <p:spPr>
          <a:xfrm>
            <a:off x="6172200" y="2505075"/>
            <a:ext cx="51831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6" name="Google Shape;36;p16"/>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6"/>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17"/>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7"/>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1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7"/>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4"/>
        <p:cNvGrpSpPr/>
        <p:nvPr/>
      </p:nvGrpSpPr>
      <p:grpSpPr>
        <a:xfrm>
          <a:off x="0" y="0"/>
          <a:ext cx="0" cy="0"/>
          <a:chOff x="0" y="0"/>
          <a:chExt cx="0" cy="0"/>
        </a:xfrm>
      </p:grpSpPr>
      <p:sp>
        <p:nvSpPr>
          <p:cNvPr id="45" name="Google Shape;45;p19"/>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9"/>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47" name="Google Shape;47;p19"/>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48" name="Google Shape;48;p1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1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0" name="Google Shape;50;p1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1"/>
        <p:cNvGrpSpPr/>
        <p:nvPr/>
      </p:nvGrpSpPr>
      <p:grpSpPr>
        <a:xfrm>
          <a:off x="0" y="0"/>
          <a:ext cx="0" cy="0"/>
          <a:chOff x="0" y="0"/>
          <a:chExt cx="0" cy="0"/>
        </a:xfrm>
      </p:grpSpPr>
      <p:sp>
        <p:nvSpPr>
          <p:cNvPr id="52" name="Google Shape;52;p20"/>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0"/>
          <p:cNvSpPr>
            <a:spLocks noGrp="1"/>
          </p:cNvSpPr>
          <p:nvPr>
            <p:ph type="pic" idx="2"/>
          </p:nvPr>
        </p:nvSpPr>
        <p:spPr>
          <a:xfrm>
            <a:off x="5183187" y="987425"/>
            <a:ext cx="6172199" cy="4873624"/>
          </a:xfrm>
          <a:prstGeom prst="rect">
            <a:avLst/>
          </a:prstGeom>
          <a:noFill/>
          <a:ln>
            <a:noFill/>
          </a:ln>
        </p:spPr>
      </p:sp>
      <p:sp>
        <p:nvSpPr>
          <p:cNvPr id="54" name="Google Shape;54;p20"/>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5" name="Google Shape;55;p20"/>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2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20"/>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58"/>
        <p:cNvGrpSpPr/>
        <p:nvPr/>
      </p:nvGrpSpPr>
      <p:grpSpPr>
        <a:xfrm>
          <a:off x="0" y="0"/>
          <a:ext cx="0" cy="0"/>
          <a:chOff x="0" y="0"/>
          <a:chExt cx="0" cy="0"/>
        </a:xfrm>
      </p:grpSpPr>
      <p:sp>
        <p:nvSpPr>
          <p:cNvPr id="59" name="Google Shape;59;p21"/>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1"/>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1" name="Google Shape;61;p2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2" name="Google Shape;62;p2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2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2"/>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7" name="Google Shape;67;p2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2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9" name="Google Shape;69;p2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2"/>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hyperlink" Target="https://e7.pngegg.com/pngimages/707/386/png-clipart-product-return-computer-icons-customer-product-return-computer-icons.png"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hyperlink" Target="https://www.freepik.es/foto-gratis/bombilla-agua-interior_1007994.htm" TargetMode="External"/><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www.freepik.es/psd-gratis/maqueta-4-paquetes-yogur-flotante_15804077.htm" TargetMode="External"/><Relationship Id="rId11" Type="http://schemas.openxmlformats.org/officeDocument/2006/relationships/image" Target="../media/image8.jpg"/><Relationship Id="rId5" Type="http://schemas.openxmlformats.org/officeDocument/2006/relationships/hyperlink" Target="https://www.freepik.es/vector-premium/conjunto-iconos-envio-31-aislado_13421165.htm" TargetMode="External"/><Relationship Id="rId10" Type="http://schemas.openxmlformats.org/officeDocument/2006/relationships/image" Target="../media/image7.png"/><Relationship Id="rId4" Type="http://schemas.openxmlformats.org/officeDocument/2006/relationships/hyperlink" Target="https://www.freepik.es/vector-gratis/cliente-plano-burbujas-discurso-da-retroalimentacion_22777079.htm" TargetMode="Externa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5.jpg"/><Relationship Id="rId3" Type="http://schemas.openxmlformats.org/officeDocument/2006/relationships/hyperlink" Target="https://www.freepik.es/vector-gratis/primer-premio-premio-vector-cinta_3594096.htm" TargetMode="External"/><Relationship Id="rId7" Type="http://schemas.openxmlformats.org/officeDocument/2006/relationships/hyperlink" Target="https://www.freepik.es/vector-gratis/oficina-cocina-sala-tecnica-interior-interior-set_12919057.htm" TargetMode="External"/><Relationship Id="rId12"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www.freepik.es/psd-gratis/calendario-3d-organizacion_13677902.htm" TargetMode="External"/><Relationship Id="rId11" Type="http://schemas.openxmlformats.org/officeDocument/2006/relationships/image" Target="../media/image13.png"/><Relationship Id="rId5" Type="http://schemas.openxmlformats.org/officeDocument/2006/relationships/hyperlink" Target="https://www.freepik.es/vector-gratis/antonimos-opuestos-viejo-nuevo-ilustracion-personajes-dibujos-animados-tarjeta-docencia-aprendizaje-lenguas-extranjeras_11026075.htm" TargetMode="External"/><Relationship Id="rId10" Type="http://schemas.openxmlformats.org/officeDocument/2006/relationships/image" Target="../media/image12.png"/><Relationship Id="rId4" Type="http://schemas.openxmlformats.org/officeDocument/2006/relationships/hyperlink" Target="https://www.freepik.es/iconos-gratis/caja-devolucion_14970296.htm" TargetMode="External"/><Relationship Id="rId9" Type="http://schemas.openxmlformats.org/officeDocument/2006/relationships/image" Target="../media/image11.png"/><Relationship Id="rId1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
          <p:cNvSpPr/>
          <p:nvPr/>
        </p:nvSpPr>
        <p:spPr>
          <a:xfrm>
            <a:off x="2546930" y="2637705"/>
            <a:ext cx="7588333" cy="121128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50"/>
              <a:buFont typeface="Arial"/>
              <a:buNone/>
            </a:pPr>
            <a:r>
              <a:rPr lang="es-CO" sz="1800" b="0" i="0" u="none" strike="noStrike" cap="none">
                <a:solidFill>
                  <a:schemeClr val="lt1"/>
                </a:solidFill>
                <a:latin typeface="Arial"/>
                <a:ea typeface="Arial"/>
                <a:cs typeface="Arial"/>
                <a:sym typeface="Arial"/>
              </a:rPr>
              <a:t>Presentación interactiva</a:t>
            </a:r>
            <a:endParaRPr sz="14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50"/>
              <a:buFont typeface="Arial"/>
              <a:buNone/>
            </a:pPr>
            <a:r>
              <a:rPr lang="es-CO" sz="1800" b="0" i="0" u="none" strike="noStrike" cap="none">
                <a:solidFill>
                  <a:schemeClr val="lt1"/>
                </a:solidFill>
                <a:latin typeface="Arial"/>
                <a:ea typeface="Arial"/>
                <a:cs typeface="Arial"/>
                <a:sym typeface="Arial"/>
              </a:rPr>
              <a:t>DI_CF12_11_Devoluicones</a:t>
            </a:r>
            <a:endParaRPr sz="1800" b="0" i="0" u="none" strike="noStrike" cap="none">
              <a:solidFill>
                <a:schemeClr val="lt1"/>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2" descr="Interior of warehouse in logistic center.3d rendering Free Photo"/>
          <p:cNvPicPr preferRelativeResize="0"/>
          <p:nvPr/>
        </p:nvPicPr>
        <p:blipFill rotWithShape="1">
          <a:blip r:embed="rId3">
            <a:alphaModFix/>
          </a:blip>
          <a:srcRect/>
          <a:stretch/>
        </p:blipFill>
        <p:spPr>
          <a:xfrm>
            <a:off x="28566" y="1209674"/>
            <a:ext cx="8420909" cy="4735080"/>
          </a:xfrm>
          <a:prstGeom prst="rect">
            <a:avLst/>
          </a:prstGeom>
          <a:noFill/>
          <a:ln>
            <a:noFill/>
          </a:ln>
        </p:spPr>
      </p:pic>
      <p:pic>
        <p:nvPicPr>
          <p:cNvPr id="80" name="Google Shape;80;p2"/>
          <p:cNvPicPr preferRelativeResize="0"/>
          <p:nvPr/>
        </p:nvPicPr>
        <p:blipFill rotWithShape="1">
          <a:blip r:embed="rId4">
            <a:alphaModFix/>
          </a:blip>
          <a:srcRect/>
          <a:stretch/>
        </p:blipFill>
        <p:spPr>
          <a:xfrm>
            <a:off x="-319150" y="1084633"/>
            <a:ext cx="8572500" cy="4572000"/>
          </a:xfrm>
          <a:prstGeom prst="rect">
            <a:avLst/>
          </a:prstGeom>
          <a:noFill/>
          <a:ln>
            <a:noFill/>
          </a:ln>
        </p:spPr>
      </p:pic>
      <p:sp>
        <p:nvSpPr>
          <p:cNvPr id="81" name="Google Shape;81;p2"/>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2" name="Google Shape;82;p2"/>
          <p:cNvSpPr txBox="1"/>
          <p:nvPr/>
        </p:nvSpPr>
        <p:spPr>
          <a:xfrm>
            <a:off x="8329729" y="777204"/>
            <a:ext cx="3774605" cy="3678064"/>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350"/>
              <a:buFont typeface="Arial"/>
              <a:buNone/>
            </a:pPr>
            <a:r>
              <a:rPr lang="es-CO" sz="1400" b="0" i="0" u="none" strike="noStrike" cap="none">
                <a:solidFill>
                  <a:schemeClr val="dk1"/>
                </a:solidFill>
                <a:latin typeface="Arial"/>
                <a:ea typeface="Arial"/>
                <a:cs typeface="Arial"/>
                <a:sym typeface="Arial"/>
              </a:rPr>
              <a:t>Se propone un escenario de fondo con interactividad media, en donde se incluyan 2 números, cada uno funcionará como botón pop up – incluir efecto </a:t>
            </a:r>
            <a:r>
              <a:rPr lang="es-CO" sz="1400" b="0" i="1" u="none" strike="noStrike" cap="none">
                <a:solidFill>
                  <a:schemeClr val="dk1"/>
                </a:solidFill>
                <a:latin typeface="Arial"/>
                <a:ea typeface="Arial"/>
                <a:cs typeface="Arial"/>
                <a:sym typeface="Arial"/>
              </a:rPr>
              <a:t>mouse over</a:t>
            </a:r>
            <a:r>
              <a:rPr lang="es-CO" sz="1400" b="0" i="0" u="none" strike="noStrike" cap="none">
                <a:solidFill>
                  <a:schemeClr val="dk1"/>
                </a:solidFill>
                <a:latin typeface="Arial"/>
                <a:ea typeface="Arial"/>
                <a:cs typeface="Arial"/>
                <a:sym typeface="Arial"/>
              </a:rPr>
              <a:t> y movimiento en los botones para destacarlos- para redirigir al usuario a la información relacionada en los Slides así:</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350"/>
              <a:buFont typeface="Arial"/>
              <a:buNone/>
            </a:pPr>
            <a:endParaRPr sz="14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350"/>
              <a:buFont typeface="Arial"/>
              <a:buNone/>
            </a:pPr>
            <a:r>
              <a:rPr lang="es-CO" sz="1400" b="0" i="0" u="none" strike="noStrike" cap="none">
                <a:solidFill>
                  <a:schemeClr val="dk1"/>
                </a:solidFill>
                <a:latin typeface="Arial"/>
                <a:ea typeface="Arial"/>
                <a:cs typeface="Arial"/>
                <a:sym typeface="Arial"/>
              </a:rPr>
              <a:t>Botón 1 – conecta con el slide 3 </a:t>
            </a:r>
            <a:endParaRPr/>
          </a:p>
          <a:p>
            <a:pPr marL="0" marR="0" lvl="0" indent="0" algn="just" rtl="0">
              <a:lnSpc>
                <a:spcPct val="100000"/>
              </a:lnSpc>
              <a:spcBef>
                <a:spcPts val="0"/>
              </a:spcBef>
              <a:spcAft>
                <a:spcPts val="0"/>
              </a:spcAft>
              <a:buClr>
                <a:schemeClr val="dk1"/>
              </a:buClr>
              <a:buSzPts val="350"/>
              <a:buFont typeface="Arial"/>
              <a:buNone/>
            </a:pPr>
            <a:r>
              <a:rPr lang="es-CO" sz="1400" b="0" i="0" u="none" strike="noStrike" cap="none">
                <a:solidFill>
                  <a:schemeClr val="dk1"/>
                </a:solidFill>
                <a:latin typeface="Arial"/>
                <a:ea typeface="Arial"/>
                <a:cs typeface="Arial"/>
                <a:sym typeface="Arial"/>
              </a:rPr>
              <a:t>Botón 2 – conecta con el slide 5</a:t>
            </a:r>
            <a:endParaRPr sz="14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350"/>
              <a:buFont typeface="Arial"/>
              <a:buNone/>
            </a:pPr>
            <a:endParaRPr sz="14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350"/>
              <a:buFont typeface="Arial"/>
              <a:buNone/>
            </a:pPr>
            <a:r>
              <a:rPr lang="es-CO" sz="1400" b="0" i="0" u="none" strike="noStrike" cap="none">
                <a:solidFill>
                  <a:schemeClr val="dk1"/>
                </a:solidFill>
                <a:latin typeface="Arial"/>
                <a:ea typeface="Arial"/>
                <a:cs typeface="Arial"/>
                <a:sym typeface="Arial"/>
              </a:rPr>
              <a:t>Incluir botón de cierre para salir del recurso.</a:t>
            </a:r>
            <a:endParaRPr sz="1400" b="0" i="0" u="none" strike="noStrike" cap="none">
              <a:solidFill>
                <a:schemeClr val="dk1"/>
              </a:solidFill>
              <a:latin typeface="Arial"/>
              <a:ea typeface="Arial"/>
              <a:cs typeface="Arial"/>
              <a:sym typeface="Arial"/>
            </a:endParaRPr>
          </a:p>
        </p:txBody>
      </p:sp>
      <p:sp>
        <p:nvSpPr>
          <p:cNvPr id="83" name="Google Shape;83;p2"/>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CO" sz="1800" b="0" i="0" u="none" strike="noStrike" cap="none">
                <a:solidFill>
                  <a:schemeClr val="lt1"/>
                </a:solidFill>
                <a:latin typeface="Arial"/>
                <a:ea typeface="Arial"/>
                <a:cs typeface="Arial"/>
                <a:sym typeface="Arial"/>
              </a:rPr>
              <a:t>Indicaciones para la producción</a:t>
            </a:r>
            <a:endParaRPr sz="1400" b="0" i="0" u="none" strike="noStrike" cap="none">
              <a:solidFill>
                <a:srgbClr val="000000"/>
              </a:solidFill>
              <a:latin typeface="Arial"/>
              <a:ea typeface="Arial"/>
              <a:cs typeface="Arial"/>
              <a:sym typeface="Arial"/>
            </a:endParaRPr>
          </a:p>
        </p:txBody>
      </p:sp>
      <p:sp>
        <p:nvSpPr>
          <p:cNvPr id="84" name="Google Shape;84;p2"/>
          <p:cNvSpPr/>
          <p:nvPr/>
        </p:nvSpPr>
        <p:spPr>
          <a:xfrm>
            <a:off x="8253350" y="4455268"/>
            <a:ext cx="3948174" cy="240273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CO" sz="1200" b="0" i="0" u="none" strike="noStrike" cap="none">
                <a:solidFill>
                  <a:schemeClr val="dk1"/>
                </a:solidFill>
                <a:latin typeface="Arial"/>
                <a:ea typeface="Arial"/>
                <a:cs typeface="Arial"/>
                <a:sym typeface="Arial"/>
              </a:rPr>
              <a:t>Referencias de las imágenes:</a:t>
            </a:r>
            <a:endParaRPr/>
          </a:p>
          <a:p>
            <a:pPr marL="0" marR="0" lvl="0" indent="0" algn="l" rtl="0">
              <a:lnSpc>
                <a:spcPct val="100000"/>
              </a:lnSpc>
              <a:spcBef>
                <a:spcPts val="0"/>
              </a:spcBef>
              <a:spcAft>
                <a:spcPts val="0"/>
              </a:spcAft>
              <a:buClr>
                <a:schemeClr val="dk1"/>
              </a:buClr>
              <a:buSzPts val="3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r>
              <a:rPr lang="es-CO" sz="1400" b="0" i="0" u="sng" strike="noStrike" cap="none">
                <a:solidFill>
                  <a:srgbClr val="000000"/>
                </a:solidFill>
                <a:latin typeface="Arial"/>
                <a:ea typeface="Arial"/>
                <a:cs typeface="Arial"/>
                <a:sym typeface="Aria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https://e7.pngegg.com/pngimages/707/386/png-clipart-product-return-computer-icons-customer-product-return-computer-icons.png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r>
              <a:rPr lang="es-CO" sz="1400" b="0" i="0" u="none" strike="noStrike" cap="none">
                <a:solidFill>
                  <a:srgbClr val="000000"/>
                </a:solidFill>
                <a:latin typeface="Arial"/>
                <a:ea typeface="Arial"/>
                <a:cs typeface="Arial"/>
                <a:sym typeface="Arial"/>
              </a:rPr>
              <a:t>https://www.freepik.com/free-photo/interior-warehouse-logistic-center-3d-rendering_20500113.htm</a:t>
            </a:r>
            <a:endParaRPr/>
          </a:p>
          <a:p>
            <a:pPr marL="0" marR="0" lvl="0" indent="0" algn="l" rtl="0">
              <a:lnSpc>
                <a:spcPct val="100000"/>
              </a:lnSpc>
              <a:spcBef>
                <a:spcPts val="0"/>
              </a:spcBef>
              <a:spcAft>
                <a:spcPts val="0"/>
              </a:spcAft>
              <a:buClr>
                <a:schemeClr val="dk1"/>
              </a:buClr>
              <a:buSzPts val="3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
          <p:cNvSpPr txBox="1"/>
          <p:nvPr/>
        </p:nvSpPr>
        <p:spPr>
          <a:xfrm>
            <a:off x="2150192" y="385671"/>
            <a:ext cx="3576918" cy="410841"/>
          </a:xfrm>
          <a:prstGeom prst="rect">
            <a:avLst/>
          </a:prstGeom>
          <a:noFill/>
          <a:ln>
            <a:noFill/>
          </a:ln>
        </p:spPr>
        <p:txBody>
          <a:bodyPr spcFirstLastPara="1" wrap="square" lIns="91425" tIns="45700" rIns="91425" bIns="45700" anchor="t" anchorCtr="0">
            <a:spAutoFit/>
          </a:bodyPr>
          <a:lstStyle/>
          <a:p>
            <a:pPr marL="0" marR="0" lvl="0" indent="0" algn="ctr" rtl="0">
              <a:lnSpc>
                <a:spcPct val="115000"/>
              </a:lnSpc>
              <a:spcBef>
                <a:spcPts val="0"/>
              </a:spcBef>
              <a:spcAft>
                <a:spcPts val="0"/>
              </a:spcAft>
              <a:buClr>
                <a:srgbClr val="000000"/>
              </a:buClr>
              <a:buSzPts val="1800"/>
              <a:buFont typeface="Arial"/>
              <a:buNone/>
            </a:pPr>
            <a:r>
              <a:rPr lang="es-CO" sz="1800" b="1" i="0" u="none" strike="noStrike" cap="none">
                <a:solidFill>
                  <a:srgbClr val="002060"/>
                </a:solidFill>
                <a:latin typeface="Arial"/>
                <a:ea typeface="Arial"/>
                <a:cs typeface="Arial"/>
                <a:sym typeface="Arial"/>
              </a:rPr>
              <a:t>Devoluciones</a:t>
            </a:r>
            <a:endParaRPr sz="2400" b="0" i="0" u="none" strike="noStrike" cap="none">
              <a:solidFill>
                <a:srgbClr val="002060"/>
              </a:solidFill>
              <a:latin typeface="Arial"/>
              <a:ea typeface="Arial"/>
              <a:cs typeface="Arial"/>
              <a:sym typeface="Arial"/>
            </a:endParaRPr>
          </a:p>
        </p:txBody>
      </p:sp>
      <p:sp>
        <p:nvSpPr>
          <p:cNvPr id="86" name="Google Shape;86;p2"/>
          <p:cNvSpPr txBox="1"/>
          <p:nvPr/>
        </p:nvSpPr>
        <p:spPr>
          <a:xfrm>
            <a:off x="608276" y="6360963"/>
            <a:ext cx="7145067" cy="375447"/>
          </a:xfrm>
          <a:prstGeom prst="rect">
            <a:avLst/>
          </a:prstGeom>
          <a:noFill/>
          <a:ln>
            <a:noFill/>
          </a:ln>
        </p:spPr>
        <p:txBody>
          <a:bodyPr spcFirstLastPara="1" wrap="square" lIns="91425" tIns="45700" rIns="91425" bIns="45700" anchor="t" anchorCtr="0">
            <a:spAutoFit/>
          </a:bodyPr>
          <a:lstStyle/>
          <a:p>
            <a:pPr marL="0" marR="0" lvl="0" indent="0" algn="ctr" rtl="0">
              <a:lnSpc>
                <a:spcPct val="115000"/>
              </a:lnSpc>
              <a:spcBef>
                <a:spcPts val="0"/>
              </a:spcBef>
              <a:spcAft>
                <a:spcPts val="0"/>
              </a:spcAft>
              <a:buClr>
                <a:srgbClr val="000000"/>
              </a:buClr>
              <a:buSzPts val="1600"/>
              <a:buFont typeface="Arial"/>
              <a:buNone/>
            </a:pPr>
            <a:r>
              <a:rPr lang="es-CO" sz="1600" b="0" i="0" u="none" strike="noStrike" cap="none">
                <a:solidFill>
                  <a:srgbClr val="002060"/>
                </a:solidFill>
                <a:latin typeface="Arial"/>
                <a:ea typeface="Arial"/>
                <a:cs typeface="Arial"/>
                <a:sym typeface="Arial"/>
              </a:rPr>
              <a:t>Haga clic en cada uno de los números para conocer la información</a:t>
            </a:r>
            <a:endParaRPr sz="2000" b="0" i="0" u="none" strike="noStrike" cap="none">
              <a:solidFill>
                <a:srgbClr val="002060"/>
              </a:solidFill>
              <a:latin typeface="Arial"/>
              <a:ea typeface="Arial"/>
              <a:cs typeface="Arial"/>
              <a:sym typeface="Arial"/>
            </a:endParaRPr>
          </a:p>
        </p:txBody>
      </p:sp>
      <p:sp>
        <p:nvSpPr>
          <p:cNvPr id="87" name="Google Shape;87;p2"/>
          <p:cNvSpPr/>
          <p:nvPr/>
        </p:nvSpPr>
        <p:spPr>
          <a:xfrm>
            <a:off x="3530651" y="1752341"/>
            <a:ext cx="719292" cy="714375"/>
          </a:xfrm>
          <a:prstGeom prst="ellipse">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s-CO" sz="2400" b="1" i="0" u="none" strike="noStrike" cap="none">
                <a:solidFill>
                  <a:srgbClr val="FF9300"/>
                </a:solidFill>
                <a:latin typeface="Arial"/>
                <a:ea typeface="Arial"/>
                <a:cs typeface="Arial"/>
                <a:sym typeface="Arial"/>
              </a:rPr>
              <a:t>1</a:t>
            </a:r>
            <a:endParaRPr sz="1400" b="1" i="0" u="none" strike="noStrike" cap="none">
              <a:solidFill>
                <a:srgbClr val="FF9300"/>
              </a:solidFill>
              <a:latin typeface="Arial"/>
              <a:ea typeface="Arial"/>
              <a:cs typeface="Arial"/>
              <a:sym typeface="Arial"/>
            </a:endParaRPr>
          </a:p>
        </p:txBody>
      </p:sp>
      <p:sp>
        <p:nvSpPr>
          <p:cNvPr id="88" name="Google Shape;88;p2"/>
          <p:cNvSpPr/>
          <p:nvPr/>
        </p:nvSpPr>
        <p:spPr>
          <a:xfrm>
            <a:off x="3821163" y="4376997"/>
            <a:ext cx="719292" cy="714375"/>
          </a:xfrm>
          <a:prstGeom prst="ellipse">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s-CO" sz="2400" b="1" i="0" u="none" strike="noStrike" cap="none">
                <a:solidFill>
                  <a:srgbClr val="FF9300"/>
                </a:solidFill>
                <a:latin typeface="Arial"/>
                <a:ea typeface="Arial"/>
                <a:cs typeface="Arial"/>
                <a:sym typeface="Arial"/>
              </a:rPr>
              <a:t>2</a:t>
            </a:r>
            <a:endParaRPr sz="1400" b="1" i="0" u="none" strike="noStrike" cap="none">
              <a:solidFill>
                <a:srgbClr val="FF9300"/>
              </a:solidFill>
              <a:latin typeface="Arial"/>
              <a:ea typeface="Arial"/>
              <a:cs typeface="Arial"/>
              <a:sym typeface="Arial"/>
            </a:endParaRPr>
          </a:p>
        </p:txBody>
      </p:sp>
      <p:pic>
        <p:nvPicPr>
          <p:cNvPr id="89" name="Google Shape;89;p2" descr="176,547 Boton Cerrar Imágenes y Fotos - 123RF"/>
          <p:cNvPicPr preferRelativeResize="0"/>
          <p:nvPr/>
        </p:nvPicPr>
        <p:blipFill rotWithShape="1">
          <a:blip r:embed="rId6">
            <a:alphaModFix/>
          </a:blip>
          <a:srcRect/>
          <a:stretch/>
        </p:blipFill>
        <p:spPr>
          <a:xfrm>
            <a:off x="7363432" y="222919"/>
            <a:ext cx="509944" cy="509944"/>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3"/>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5" name="Google Shape;95;p3"/>
          <p:cNvSpPr txBox="1"/>
          <p:nvPr/>
        </p:nvSpPr>
        <p:spPr>
          <a:xfrm>
            <a:off x="8329729" y="777204"/>
            <a:ext cx="3774605" cy="52687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s-CO" sz="1400" b="0" i="0" u="none" strike="noStrike" cap="none">
                <a:solidFill>
                  <a:schemeClr val="dk1"/>
                </a:solidFill>
                <a:latin typeface="Arial"/>
                <a:ea typeface="Arial"/>
                <a:cs typeface="Arial"/>
                <a:sym typeface="Arial"/>
              </a:rPr>
              <a:t>Incluir botón para regresar al home-portada del Slide 2 y botón de avance (dirige al slide 4).</a:t>
            </a:r>
            <a:endParaRPr sz="1400" b="0" i="0" u="none" strike="noStrike" cap="none">
              <a:solidFill>
                <a:srgbClr val="000000"/>
              </a:solidFill>
              <a:latin typeface="Arial"/>
              <a:ea typeface="Arial"/>
              <a:cs typeface="Arial"/>
              <a:sym typeface="Arial"/>
            </a:endParaRPr>
          </a:p>
        </p:txBody>
      </p:sp>
      <p:sp>
        <p:nvSpPr>
          <p:cNvPr id="96" name="Google Shape;96;p3"/>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CO" sz="1800" b="0" i="0" u="none" strike="noStrike" cap="none">
                <a:solidFill>
                  <a:schemeClr val="lt1"/>
                </a:solidFill>
                <a:latin typeface="Arial"/>
                <a:ea typeface="Arial"/>
                <a:cs typeface="Arial"/>
                <a:sym typeface="Arial"/>
              </a:rPr>
              <a:t>Indicaciones para la producción</a:t>
            </a:r>
            <a:endParaRPr sz="1400" b="0" i="0" u="none" strike="noStrike" cap="none">
              <a:solidFill>
                <a:srgbClr val="000000"/>
              </a:solidFill>
              <a:latin typeface="Arial"/>
              <a:ea typeface="Arial"/>
              <a:cs typeface="Arial"/>
              <a:sym typeface="Arial"/>
            </a:endParaRPr>
          </a:p>
        </p:txBody>
      </p:sp>
      <p:sp>
        <p:nvSpPr>
          <p:cNvPr id="97" name="Google Shape;97;p3"/>
          <p:cNvSpPr/>
          <p:nvPr/>
        </p:nvSpPr>
        <p:spPr>
          <a:xfrm>
            <a:off x="8267775" y="1496390"/>
            <a:ext cx="3948174" cy="5184487"/>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CO" sz="1200" b="0" i="0" u="none" strike="noStrike" cap="none">
                <a:solidFill>
                  <a:schemeClr val="dk1"/>
                </a:solidFill>
                <a:latin typeface="Arial"/>
                <a:ea typeface="Arial"/>
                <a:cs typeface="Arial"/>
                <a:sym typeface="Arial"/>
              </a:rPr>
              <a:t>Referencias de las imágenes:</a:t>
            </a:r>
            <a:endParaRPr/>
          </a:p>
          <a:p>
            <a:pPr marL="342900" marR="0" lvl="0" indent="-342900" algn="l" rtl="0">
              <a:lnSpc>
                <a:spcPct val="100000"/>
              </a:lnSpc>
              <a:spcBef>
                <a:spcPts val="0"/>
              </a:spcBef>
              <a:spcAft>
                <a:spcPts val="0"/>
              </a:spcAft>
              <a:buClr>
                <a:schemeClr val="dk1"/>
              </a:buClr>
              <a:buSzPts val="840"/>
              <a:buFont typeface="Arial"/>
              <a:buAutoNum type="arabicPeriod"/>
            </a:pPr>
            <a:r>
              <a:rPr lang="es-CO" sz="1400" b="0" i="0" u="sng" strike="noStrike" cap="none">
                <a:solidFill>
                  <a:srgbClr val="000000"/>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https://www.freepik.es/foto-gratis/bombilla-agua-interior_1007994.htm</a:t>
            </a:r>
            <a:endParaRPr sz="1400" b="0" i="0" u="none" strike="noStrike" cap="none">
              <a:solidFill>
                <a:srgbClr val="000000"/>
              </a:solidFill>
              <a:latin typeface="Arial"/>
              <a:ea typeface="Arial"/>
              <a:cs typeface="Arial"/>
              <a:sym typeface="Arial"/>
            </a:endParaRPr>
          </a:p>
          <a:p>
            <a:pPr marL="342900" marR="0" lvl="0" indent="-306451" algn="l" rtl="0">
              <a:lnSpc>
                <a:spcPct val="100000"/>
              </a:lnSpc>
              <a:spcBef>
                <a:spcPts val="0"/>
              </a:spcBef>
              <a:spcAft>
                <a:spcPts val="0"/>
              </a:spcAft>
              <a:buClr>
                <a:schemeClr val="dk1"/>
              </a:buClr>
              <a:buSzPts val="574"/>
              <a:buFont typeface="Arial"/>
              <a:buNone/>
            </a:pP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574"/>
              <a:buFont typeface="Arial"/>
              <a:buAutoNum type="arabicPeriod"/>
            </a:pPr>
            <a:r>
              <a:rPr lang="es-CO" sz="1400" b="0" i="0" u="sng" strike="noStrike" cap="none">
                <a:solidFill>
                  <a:srgbClr val="000000"/>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https://www.freepik.es/vector-gratis/cliente-plano-burbujas-discurso-da-retroalimentacion_22777079.htm</a:t>
            </a:r>
            <a:endParaRPr sz="1400" b="0" i="0" u="none" strike="noStrike" cap="none">
              <a:solidFill>
                <a:srgbClr val="000000"/>
              </a:solidFill>
              <a:latin typeface="Arial"/>
              <a:ea typeface="Arial"/>
              <a:cs typeface="Arial"/>
              <a:sym typeface="Arial"/>
            </a:endParaRPr>
          </a:p>
          <a:p>
            <a:pPr marL="342900" marR="0" lvl="0" indent="-306451" algn="l" rtl="0">
              <a:lnSpc>
                <a:spcPct val="100000"/>
              </a:lnSpc>
              <a:spcBef>
                <a:spcPts val="0"/>
              </a:spcBef>
              <a:spcAft>
                <a:spcPts val="0"/>
              </a:spcAft>
              <a:buClr>
                <a:schemeClr val="dk1"/>
              </a:buClr>
              <a:buSzPts val="574"/>
              <a:buFont typeface="Arial"/>
              <a:buNone/>
            </a:pP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574"/>
              <a:buFont typeface="Arial"/>
              <a:buAutoNum type="arabicPeriod"/>
            </a:pPr>
            <a:r>
              <a:rPr lang="es-CO" sz="1400" b="0" i="0" u="sng" strike="noStrike" cap="none">
                <a:solidFill>
                  <a:srgbClr val="000000"/>
                </a:solidFill>
                <a:latin typeface="Arial"/>
                <a:ea typeface="Arial"/>
                <a:cs typeface="Arial"/>
                <a:sym typeface="Aria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https://www.freepik.es/vector-premium/conjunto-iconos-envio-31-aislado_13421165.htm</a:t>
            </a:r>
            <a:endParaRPr sz="1400" b="0" i="0" u="none" strike="noStrike" cap="none">
              <a:solidFill>
                <a:srgbClr val="000000"/>
              </a:solidFill>
              <a:latin typeface="Arial"/>
              <a:ea typeface="Arial"/>
              <a:cs typeface="Arial"/>
              <a:sym typeface="Arial"/>
            </a:endParaRPr>
          </a:p>
          <a:p>
            <a:pPr marL="342900" marR="0" lvl="0" indent="-306451" algn="l" rtl="0">
              <a:lnSpc>
                <a:spcPct val="100000"/>
              </a:lnSpc>
              <a:spcBef>
                <a:spcPts val="0"/>
              </a:spcBef>
              <a:spcAft>
                <a:spcPts val="0"/>
              </a:spcAft>
              <a:buClr>
                <a:schemeClr val="dk1"/>
              </a:buClr>
              <a:buSzPts val="574"/>
              <a:buFont typeface="Arial"/>
              <a:buNone/>
            </a:pP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574"/>
              <a:buFont typeface="Arial"/>
              <a:buAutoNum type="arabicPeriod"/>
            </a:pPr>
            <a:r>
              <a:rPr lang="es-CO" sz="1400" b="0" i="0" u="none" strike="noStrike" cap="none">
                <a:solidFill>
                  <a:srgbClr val="000000"/>
                </a:solidFill>
                <a:latin typeface="Arial"/>
                <a:ea typeface="Arial"/>
                <a:cs typeface="Arial"/>
                <a:sym typeface="Arial"/>
              </a:rPr>
              <a:t>https://www.freepik.es/vector-premium/canje-dispositivo-movil-dispositivo-reacondicionado-concepto-alquiler-dispositivo-electronico-personas-pequenas-mantenimiento-gadgets-portatiles-servicio-reparacion-conjunto-ilustracion-vector-abstracto-intercambio-telefono-inteligente-antiguo_18449547.htm</a:t>
            </a:r>
            <a:endParaRPr/>
          </a:p>
          <a:p>
            <a:pPr marL="342900" marR="0" lvl="0" indent="-306451" algn="l" rtl="0">
              <a:lnSpc>
                <a:spcPct val="100000"/>
              </a:lnSpc>
              <a:spcBef>
                <a:spcPts val="0"/>
              </a:spcBef>
              <a:spcAft>
                <a:spcPts val="0"/>
              </a:spcAft>
              <a:buClr>
                <a:schemeClr val="dk1"/>
              </a:buClr>
              <a:buSzPts val="574"/>
              <a:buFont typeface="Arial"/>
              <a:buNone/>
            </a:pPr>
            <a:endParaRPr sz="1400" b="0" i="0" u="sng" strike="noStrike" cap="none">
              <a:solidFill>
                <a:srgbClr val="000000"/>
              </a:solidFill>
              <a:latin typeface="Arial"/>
              <a:ea typeface="Arial"/>
              <a:cs typeface="Arial"/>
              <a:sym typeface="Arial"/>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endParaRPr>
          </a:p>
          <a:p>
            <a:pPr marL="342900" marR="0" lvl="0" indent="-342900" algn="l" rtl="0">
              <a:lnSpc>
                <a:spcPct val="100000"/>
              </a:lnSpc>
              <a:spcBef>
                <a:spcPts val="0"/>
              </a:spcBef>
              <a:spcAft>
                <a:spcPts val="0"/>
              </a:spcAft>
              <a:buClr>
                <a:schemeClr val="dk1"/>
              </a:buClr>
              <a:buSzPts val="574"/>
              <a:buFont typeface="Arial"/>
              <a:buAutoNum type="arabicPeriod"/>
            </a:pPr>
            <a:r>
              <a:rPr lang="es-CO" sz="1400" b="0" i="0" u="sng" strike="noStrike" cap="none">
                <a:solidFill>
                  <a:srgbClr val="000000"/>
                </a:solidFill>
                <a:latin typeface="Arial"/>
                <a:ea typeface="Arial"/>
                <a:cs typeface="Arial"/>
                <a:sym typeface="Arial"/>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https://www.freepik.es/psd-gratis/maqueta-4-paquetes-yogur-flotante_15804077.htm</a:t>
            </a:r>
            <a:endParaRPr sz="1400" b="0" i="0" u="none" strike="noStrike" cap="none">
              <a:solidFill>
                <a:srgbClr val="000000"/>
              </a:solidFill>
              <a:latin typeface="Arial"/>
              <a:ea typeface="Arial"/>
              <a:cs typeface="Arial"/>
              <a:sym typeface="Arial"/>
            </a:endParaRPr>
          </a:p>
          <a:p>
            <a:pPr marL="342900" marR="0" lvl="0" indent="-306451" algn="l" rtl="0">
              <a:lnSpc>
                <a:spcPct val="100000"/>
              </a:lnSpc>
              <a:spcBef>
                <a:spcPts val="0"/>
              </a:spcBef>
              <a:spcAft>
                <a:spcPts val="0"/>
              </a:spcAft>
              <a:buClr>
                <a:schemeClr val="dk1"/>
              </a:buClr>
              <a:buSzPts val="574"/>
              <a:buFont typeface="Arial"/>
              <a:buNone/>
            </a:pPr>
            <a:endParaRPr sz="1400" b="0" i="0" u="none" strike="noStrike" cap="none">
              <a:solidFill>
                <a:srgbClr val="000000"/>
              </a:solidFill>
              <a:latin typeface="Arial"/>
              <a:ea typeface="Arial"/>
              <a:cs typeface="Arial"/>
              <a:sym typeface="Arial"/>
            </a:endParaRPr>
          </a:p>
        </p:txBody>
      </p:sp>
      <p:sp>
        <p:nvSpPr>
          <p:cNvPr id="98" name="Google Shape;98;p3"/>
          <p:cNvSpPr txBox="1"/>
          <p:nvPr/>
        </p:nvSpPr>
        <p:spPr>
          <a:xfrm>
            <a:off x="2150110" y="-21216"/>
            <a:ext cx="3576918" cy="410841"/>
          </a:xfrm>
          <a:prstGeom prst="rect">
            <a:avLst/>
          </a:prstGeom>
          <a:noFill/>
          <a:ln>
            <a:noFill/>
          </a:ln>
        </p:spPr>
        <p:txBody>
          <a:bodyPr spcFirstLastPara="1" wrap="square" lIns="91425" tIns="45700" rIns="91425" bIns="45700" anchor="t" anchorCtr="0">
            <a:spAutoFit/>
          </a:bodyPr>
          <a:lstStyle/>
          <a:p>
            <a:pPr marL="0" marR="0" lvl="0" indent="0" algn="ctr" rtl="0">
              <a:lnSpc>
                <a:spcPct val="115000"/>
              </a:lnSpc>
              <a:spcBef>
                <a:spcPts val="0"/>
              </a:spcBef>
              <a:spcAft>
                <a:spcPts val="0"/>
              </a:spcAft>
              <a:buClr>
                <a:srgbClr val="000000"/>
              </a:buClr>
              <a:buSzPts val="1800"/>
              <a:buFont typeface="Arial"/>
              <a:buNone/>
            </a:pPr>
            <a:r>
              <a:rPr lang="es-CO" sz="1800" b="1" i="0" u="none" strike="noStrike" cap="none">
                <a:solidFill>
                  <a:srgbClr val="000000"/>
                </a:solidFill>
                <a:latin typeface="Arial"/>
                <a:ea typeface="Arial"/>
                <a:cs typeface="Arial"/>
                <a:sym typeface="Arial"/>
              </a:rPr>
              <a:t>Devoluciones </a:t>
            </a:r>
            <a:r>
              <a:rPr lang="es-CO" sz="1800" b="1" i="0" u="sng" strike="noStrike" cap="none">
                <a:solidFill>
                  <a:srgbClr val="000000"/>
                </a:solidFill>
                <a:latin typeface="Arial"/>
                <a:ea typeface="Arial"/>
                <a:cs typeface="Arial"/>
                <a:sym typeface="Arial"/>
              </a:rPr>
              <a:t>de productos</a:t>
            </a:r>
            <a:endParaRPr sz="2400" b="0" i="0" u="sng" strike="noStrike" cap="none">
              <a:solidFill>
                <a:srgbClr val="002060"/>
              </a:solidFill>
              <a:latin typeface="Arial"/>
              <a:ea typeface="Arial"/>
              <a:cs typeface="Arial"/>
              <a:sym typeface="Arial"/>
            </a:endParaRPr>
          </a:p>
        </p:txBody>
      </p:sp>
      <p:pic>
        <p:nvPicPr>
          <p:cNvPr id="99" name="Google Shape;99;p3" descr="Home free icon"/>
          <p:cNvPicPr preferRelativeResize="0"/>
          <p:nvPr/>
        </p:nvPicPr>
        <p:blipFill rotWithShape="1">
          <a:blip r:embed="rId7">
            <a:alphaModFix/>
          </a:blip>
          <a:srcRect/>
          <a:stretch/>
        </p:blipFill>
        <p:spPr>
          <a:xfrm>
            <a:off x="3637712" y="6243550"/>
            <a:ext cx="757423" cy="757423"/>
          </a:xfrm>
          <a:prstGeom prst="rect">
            <a:avLst/>
          </a:prstGeom>
          <a:noFill/>
          <a:ln>
            <a:noFill/>
          </a:ln>
        </p:spPr>
      </p:pic>
      <p:sp>
        <p:nvSpPr>
          <p:cNvPr id="100" name="Google Shape;100;p3"/>
          <p:cNvSpPr txBox="1"/>
          <p:nvPr/>
        </p:nvSpPr>
        <p:spPr>
          <a:xfrm>
            <a:off x="301658" y="525050"/>
            <a:ext cx="7731193" cy="634533"/>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s-CO" sz="1600" b="0" i="0" u="none" strike="noStrike" cap="none">
                <a:solidFill>
                  <a:srgbClr val="000000"/>
                </a:solidFill>
                <a:latin typeface="Arial"/>
                <a:ea typeface="Arial"/>
                <a:cs typeface="Arial"/>
                <a:sym typeface="Arial"/>
              </a:rPr>
              <a:t>Se pueden presentar devoluciones de productos nuevos o usados. Las principales razones que origina la devolución de un producto nuevo son:</a:t>
            </a:r>
            <a:endParaRPr sz="1600" b="0" i="0" u="none" strike="noStrike" cap="none">
              <a:solidFill>
                <a:srgbClr val="000000"/>
              </a:solidFill>
              <a:latin typeface="Arial"/>
              <a:ea typeface="Arial"/>
              <a:cs typeface="Arial"/>
              <a:sym typeface="Arial"/>
            </a:endParaRPr>
          </a:p>
        </p:txBody>
      </p:sp>
      <p:grpSp>
        <p:nvGrpSpPr>
          <p:cNvPr id="101" name="Google Shape;101;p3"/>
          <p:cNvGrpSpPr/>
          <p:nvPr/>
        </p:nvGrpSpPr>
        <p:grpSpPr>
          <a:xfrm>
            <a:off x="552449" y="1224923"/>
            <a:ext cx="7319963" cy="4217670"/>
            <a:chOff x="0" y="0"/>
            <a:chExt cx="7319963" cy="4217670"/>
          </a:xfrm>
        </p:grpSpPr>
        <p:cxnSp>
          <p:nvCxnSpPr>
            <p:cNvPr id="102" name="Google Shape;102;p3"/>
            <p:cNvCxnSpPr/>
            <p:nvPr/>
          </p:nvCxnSpPr>
          <p:spPr>
            <a:xfrm>
              <a:off x="0" y="0"/>
              <a:ext cx="7319963" cy="0"/>
            </a:xfrm>
            <a:prstGeom prst="straightConnector1">
              <a:avLst/>
            </a:prstGeom>
            <a:gradFill>
              <a:gsLst>
                <a:gs pos="0">
                  <a:srgbClr val="FF7714"/>
                </a:gs>
                <a:gs pos="100000">
                  <a:srgbClr val="FFA773"/>
                </a:gs>
              </a:gsLst>
              <a:lin ang="16200000" scaled="0"/>
            </a:gradFill>
            <a:ln w="9525"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sp>
          <p:nvSpPr>
            <p:cNvPr id="103" name="Google Shape;103;p3"/>
            <p:cNvSpPr/>
            <p:nvPr/>
          </p:nvSpPr>
          <p:spPr>
            <a:xfrm>
              <a:off x="0" y="0"/>
              <a:ext cx="1418989" cy="421767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txBox="1"/>
            <p:nvPr/>
          </p:nvSpPr>
          <p:spPr>
            <a:xfrm>
              <a:off x="0" y="0"/>
              <a:ext cx="1418989" cy="4217670"/>
            </a:xfrm>
            <a:prstGeom prst="rect">
              <a:avLst/>
            </a:prstGeom>
            <a:noFill/>
            <a:ln>
              <a:noFill/>
            </a:ln>
          </p:spPr>
          <p:txBody>
            <a:bodyPr spcFirstLastPara="1" wrap="square" lIns="60950" tIns="60950" rIns="60950" bIns="60950" anchor="ctr" anchorCtr="0">
              <a:noAutofit/>
            </a:bodyPr>
            <a:lstStyle/>
            <a:p>
              <a:pPr marL="0" marR="0" lvl="0" indent="0" algn="l" rtl="0">
                <a:lnSpc>
                  <a:spcPct val="90000"/>
                </a:lnSpc>
                <a:spcBef>
                  <a:spcPts val="0"/>
                </a:spcBef>
                <a:spcAft>
                  <a:spcPts val="0"/>
                </a:spcAft>
                <a:buClr>
                  <a:srgbClr val="000000"/>
                </a:buClr>
                <a:buSzPts val="1600"/>
                <a:buFont typeface="Arial"/>
                <a:buNone/>
              </a:pPr>
              <a:r>
                <a:rPr lang="es-CO" sz="1600" b="0" i="0" u="none" strike="noStrike" cap="none" dirty="0">
                  <a:solidFill>
                    <a:srgbClr val="000000"/>
                  </a:solidFill>
                  <a:latin typeface="Arial"/>
                  <a:ea typeface="Arial"/>
                  <a:cs typeface="Arial"/>
                  <a:sym typeface="Arial"/>
                </a:rPr>
                <a:t>Razones de la devolución de productos </a:t>
              </a:r>
              <a:r>
                <a:rPr lang="es-CO" sz="1600" b="0" i="0" u="none" strike="noStrike" cap="none" dirty="0" smtClean="0">
                  <a:solidFill>
                    <a:srgbClr val="000000"/>
                  </a:solidFill>
                  <a:latin typeface="Arial"/>
                  <a:ea typeface="Arial"/>
                  <a:cs typeface="Arial"/>
                  <a:sym typeface="Arial"/>
                </a:rPr>
                <a:t>nuevos. </a:t>
              </a:r>
              <a:endParaRPr dirty="0"/>
            </a:p>
          </p:txBody>
        </p:sp>
        <p:sp>
          <p:nvSpPr>
            <p:cNvPr id="105" name="Google Shape;105;p3"/>
            <p:cNvSpPr/>
            <p:nvPr/>
          </p:nvSpPr>
          <p:spPr>
            <a:xfrm>
              <a:off x="1528788" y="39746"/>
              <a:ext cx="5746170" cy="79493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txBox="1"/>
            <p:nvPr/>
          </p:nvSpPr>
          <p:spPr>
            <a:xfrm>
              <a:off x="1528788" y="39746"/>
              <a:ext cx="5746170" cy="794931"/>
            </a:xfrm>
            <a:prstGeom prst="rect">
              <a:avLst/>
            </a:prstGeom>
            <a:noFill/>
            <a:ln>
              <a:noFill/>
            </a:ln>
          </p:spPr>
          <p:txBody>
            <a:bodyPr spcFirstLastPara="1" wrap="square" lIns="60950" tIns="60950" rIns="60950" bIns="60950" anchor="ctr" anchorCtr="0">
              <a:noAutofit/>
            </a:bodyPr>
            <a:lstStyle/>
            <a:p>
              <a:pPr marL="0" marR="0" lvl="0" indent="0" algn="r" rtl="0">
                <a:lnSpc>
                  <a:spcPct val="90000"/>
                </a:lnSpc>
                <a:spcBef>
                  <a:spcPts val="0"/>
                </a:spcBef>
                <a:spcAft>
                  <a:spcPts val="0"/>
                </a:spcAft>
                <a:buClr>
                  <a:srgbClr val="000000"/>
                </a:buClr>
                <a:buSzPts val="1600"/>
                <a:buFont typeface="Arial"/>
                <a:buNone/>
              </a:pPr>
              <a:r>
                <a:rPr lang="es-CO" sz="1600" b="0" i="0" u="none" strike="noStrike" cap="none" dirty="0">
                  <a:solidFill>
                    <a:srgbClr val="000000"/>
                  </a:solidFill>
                  <a:latin typeface="Arial"/>
                  <a:ea typeface="Arial"/>
                  <a:cs typeface="Arial"/>
                  <a:sym typeface="Arial"/>
                </a:rPr>
                <a:t>Producto </a:t>
              </a:r>
              <a:r>
                <a:rPr lang="es-CO" sz="1600" b="0" i="0" u="none" strike="noStrike" cap="none" dirty="0" smtClean="0">
                  <a:solidFill>
                    <a:srgbClr val="000000"/>
                  </a:solidFill>
                  <a:latin typeface="Arial"/>
                  <a:ea typeface="Arial"/>
                  <a:cs typeface="Arial"/>
                  <a:sym typeface="Arial"/>
                </a:rPr>
                <a:t>defectuoso. </a:t>
              </a:r>
              <a:endParaRPr dirty="0"/>
            </a:p>
          </p:txBody>
        </p:sp>
        <p:cxnSp>
          <p:nvCxnSpPr>
            <p:cNvPr id="107" name="Google Shape;107;p3"/>
            <p:cNvCxnSpPr/>
            <p:nvPr/>
          </p:nvCxnSpPr>
          <p:spPr>
            <a:xfrm>
              <a:off x="1418989" y="834678"/>
              <a:ext cx="5855970" cy="0"/>
            </a:xfrm>
            <a:prstGeom prst="straightConnector1">
              <a:avLst/>
            </a:prstGeom>
            <a:solidFill>
              <a:schemeClr val="accent2"/>
            </a:solidFill>
            <a:ln w="25400" cap="flat" cmpd="sng">
              <a:solidFill>
                <a:srgbClr val="F5CBBC"/>
              </a:solidFill>
              <a:prstDash val="solid"/>
              <a:round/>
              <a:headEnd type="none" w="sm" len="sm"/>
              <a:tailEnd type="none" w="sm" len="sm"/>
            </a:ln>
            <a:effectLst>
              <a:outerShdw blurRad="40000" dist="20000" dir="5400000" rotWithShape="0">
                <a:srgbClr val="000000">
                  <a:alpha val="37647"/>
                </a:srgbClr>
              </a:outerShdw>
            </a:effectLst>
          </p:spPr>
        </p:cxnSp>
        <p:sp>
          <p:nvSpPr>
            <p:cNvPr id="108" name="Google Shape;108;p3"/>
            <p:cNvSpPr/>
            <p:nvPr/>
          </p:nvSpPr>
          <p:spPr>
            <a:xfrm>
              <a:off x="1528788" y="874425"/>
              <a:ext cx="5746170" cy="79493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txBox="1"/>
            <p:nvPr/>
          </p:nvSpPr>
          <p:spPr>
            <a:xfrm>
              <a:off x="1528788" y="874425"/>
              <a:ext cx="5746170" cy="794931"/>
            </a:xfrm>
            <a:prstGeom prst="rect">
              <a:avLst/>
            </a:prstGeom>
            <a:noFill/>
            <a:ln>
              <a:noFill/>
            </a:ln>
          </p:spPr>
          <p:txBody>
            <a:bodyPr spcFirstLastPara="1" wrap="square" lIns="60950" tIns="60950" rIns="60950" bIns="60950" anchor="ctr" anchorCtr="0">
              <a:noAutofit/>
            </a:bodyPr>
            <a:lstStyle/>
            <a:p>
              <a:pPr marL="0" marR="0" lvl="0" indent="0" algn="l" rtl="0">
                <a:lnSpc>
                  <a:spcPct val="90000"/>
                </a:lnSpc>
                <a:spcBef>
                  <a:spcPts val="0"/>
                </a:spcBef>
                <a:spcAft>
                  <a:spcPts val="0"/>
                </a:spcAft>
                <a:buClr>
                  <a:srgbClr val="000000"/>
                </a:buClr>
                <a:buSzPts val="1600"/>
                <a:buFont typeface="Arial"/>
                <a:buNone/>
              </a:pPr>
              <a:r>
                <a:rPr lang="es-CO" sz="1600" b="0" i="0" u="none" strike="noStrike" cap="none" dirty="0">
                  <a:solidFill>
                    <a:srgbClr val="000000"/>
                  </a:solidFill>
                  <a:latin typeface="Arial"/>
                  <a:ea typeface="Arial"/>
                  <a:cs typeface="Arial"/>
                  <a:sym typeface="Arial"/>
                </a:rPr>
                <a:t>Cambio de opinión del </a:t>
              </a:r>
              <a:r>
                <a:rPr lang="es-CO" sz="1600" b="0" i="0" u="none" strike="noStrike" cap="none" dirty="0" smtClean="0">
                  <a:solidFill>
                    <a:srgbClr val="000000"/>
                  </a:solidFill>
                  <a:latin typeface="Arial"/>
                  <a:ea typeface="Arial"/>
                  <a:cs typeface="Arial"/>
                  <a:sym typeface="Arial"/>
                </a:rPr>
                <a:t>cliente. </a:t>
              </a:r>
              <a:endParaRPr dirty="0"/>
            </a:p>
          </p:txBody>
        </p:sp>
        <p:cxnSp>
          <p:nvCxnSpPr>
            <p:cNvPr id="110" name="Google Shape;110;p3"/>
            <p:cNvCxnSpPr/>
            <p:nvPr/>
          </p:nvCxnSpPr>
          <p:spPr>
            <a:xfrm>
              <a:off x="1418989" y="1669357"/>
              <a:ext cx="5855970" cy="0"/>
            </a:xfrm>
            <a:prstGeom prst="straightConnector1">
              <a:avLst/>
            </a:prstGeom>
            <a:solidFill>
              <a:schemeClr val="accent2"/>
            </a:solidFill>
            <a:ln w="25400" cap="flat" cmpd="sng">
              <a:solidFill>
                <a:srgbClr val="F5CBBC"/>
              </a:solidFill>
              <a:prstDash val="solid"/>
              <a:round/>
              <a:headEnd type="none" w="sm" len="sm"/>
              <a:tailEnd type="none" w="sm" len="sm"/>
            </a:ln>
            <a:effectLst>
              <a:outerShdw blurRad="40000" dist="20000" dir="5400000" rotWithShape="0">
                <a:srgbClr val="000000">
                  <a:alpha val="37647"/>
                </a:srgbClr>
              </a:outerShdw>
            </a:effectLst>
          </p:spPr>
        </p:cxnSp>
        <p:sp>
          <p:nvSpPr>
            <p:cNvPr id="111" name="Google Shape;111;p3"/>
            <p:cNvSpPr/>
            <p:nvPr/>
          </p:nvSpPr>
          <p:spPr>
            <a:xfrm>
              <a:off x="1528788" y="1709103"/>
              <a:ext cx="5746170" cy="79493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txBox="1"/>
            <p:nvPr/>
          </p:nvSpPr>
          <p:spPr>
            <a:xfrm>
              <a:off x="1528788" y="1709103"/>
              <a:ext cx="5746170" cy="794931"/>
            </a:xfrm>
            <a:prstGeom prst="rect">
              <a:avLst/>
            </a:prstGeom>
            <a:noFill/>
            <a:ln>
              <a:noFill/>
            </a:ln>
          </p:spPr>
          <p:txBody>
            <a:bodyPr spcFirstLastPara="1" wrap="square" lIns="60950" tIns="60950" rIns="60950" bIns="60950" anchor="ctr" anchorCtr="0">
              <a:noAutofit/>
            </a:bodyPr>
            <a:lstStyle/>
            <a:p>
              <a:pPr marL="0" marR="0" lvl="0" indent="0" algn="r" rtl="0">
                <a:lnSpc>
                  <a:spcPct val="90000"/>
                </a:lnSpc>
                <a:spcBef>
                  <a:spcPts val="0"/>
                </a:spcBef>
                <a:spcAft>
                  <a:spcPts val="0"/>
                </a:spcAft>
                <a:buClr>
                  <a:srgbClr val="000000"/>
                </a:buClr>
                <a:buSzPts val="1600"/>
                <a:buFont typeface="Arial"/>
                <a:buNone/>
              </a:pPr>
              <a:r>
                <a:rPr lang="es-CO" sz="1600" b="0" i="0" u="none" strike="noStrike" cap="none" dirty="0">
                  <a:solidFill>
                    <a:srgbClr val="000000"/>
                  </a:solidFill>
                  <a:latin typeface="Arial"/>
                  <a:ea typeface="Arial"/>
                  <a:cs typeface="Arial"/>
                  <a:sym typeface="Arial"/>
                </a:rPr>
                <a:t>Sufrió daños durante el </a:t>
              </a:r>
              <a:r>
                <a:rPr lang="es-CO" sz="1600" b="0" i="0" u="none" strike="noStrike" cap="none" dirty="0" smtClean="0">
                  <a:solidFill>
                    <a:srgbClr val="000000"/>
                  </a:solidFill>
                  <a:latin typeface="Arial"/>
                  <a:ea typeface="Arial"/>
                  <a:cs typeface="Arial"/>
                  <a:sym typeface="Arial"/>
                </a:rPr>
                <a:t>transporte. </a:t>
              </a:r>
              <a:endParaRPr dirty="0"/>
            </a:p>
          </p:txBody>
        </p:sp>
        <p:cxnSp>
          <p:nvCxnSpPr>
            <p:cNvPr id="113" name="Google Shape;113;p3"/>
            <p:cNvCxnSpPr/>
            <p:nvPr/>
          </p:nvCxnSpPr>
          <p:spPr>
            <a:xfrm>
              <a:off x="1418989" y="2504035"/>
              <a:ext cx="5855970" cy="0"/>
            </a:xfrm>
            <a:prstGeom prst="straightConnector1">
              <a:avLst/>
            </a:prstGeom>
            <a:solidFill>
              <a:schemeClr val="accent2"/>
            </a:solidFill>
            <a:ln w="25400" cap="flat" cmpd="sng">
              <a:solidFill>
                <a:srgbClr val="F5CBBC"/>
              </a:solidFill>
              <a:prstDash val="solid"/>
              <a:round/>
              <a:headEnd type="none" w="sm" len="sm"/>
              <a:tailEnd type="none" w="sm" len="sm"/>
            </a:ln>
            <a:effectLst>
              <a:outerShdw blurRad="40000" dist="20000" dir="5400000" rotWithShape="0">
                <a:srgbClr val="000000">
                  <a:alpha val="37647"/>
                </a:srgbClr>
              </a:outerShdw>
            </a:effectLst>
          </p:spPr>
        </p:cxnSp>
        <p:sp>
          <p:nvSpPr>
            <p:cNvPr id="114" name="Google Shape;114;p3"/>
            <p:cNvSpPr/>
            <p:nvPr/>
          </p:nvSpPr>
          <p:spPr>
            <a:xfrm>
              <a:off x="1528788" y="2543782"/>
              <a:ext cx="5746170" cy="79493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txBox="1"/>
            <p:nvPr/>
          </p:nvSpPr>
          <p:spPr>
            <a:xfrm>
              <a:off x="1528788" y="2543782"/>
              <a:ext cx="5746170" cy="794931"/>
            </a:xfrm>
            <a:prstGeom prst="rect">
              <a:avLst/>
            </a:prstGeom>
            <a:noFill/>
            <a:ln>
              <a:noFill/>
            </a:ln>
          </p:spPr>
          <p:txBody>
            <a:bodyPr spcFirstLastPara="1" wrap="square" lIns="60950" tIns="60950" rIns="60950" bIns="60950" anchor="ctr" anchorCtr="0">
              <a:noAutofit/>
            </a:bodyPr>
            <a:lstStyle/>
            <a:p>
              <a:pPr marL="0" marR="0" lvl="0" indent="0" algn="l" rtl="0">
                <a:lnSpc>
                  <a:spcPct val="90000"/>
                </a:lnSpc>
                <a:spcBef>
                  <a:spcPts val="0"/>
                </a:spcBef>
                <a:spcAft>
                  <a:spcPts val="0"/>
                </a:spcAft>
                <a:buClr>
                  <a:srgbClr val="000000"/>
                </a:buClr>
                <a:buSzPts val="1600"/>
                <a:buFont typeface="Arial"/>
                <a:buNone/>
              </a:pPr>
              <a:r>
                <a:rPr lang="es-CO" sz="1600" b="0" i="0" u="none" strike="noStrike" cap="none" dirty="0">
                  <a:solidFill>
                    <a:srgbClr val="000000"/>
                  </a:solidFill>
                  <a:latin typeface="Arial"/>
                  <a:ea typeface="Arial"/>
                  <a:cs typeface="Arial"/>
                  <a:sym typeface="Arial"/>
                </a:rPr>
                <a:t>Diferencia entre lo que el cliente recibe con lo que </a:t>
              </a:r>
              <a:r>
                <a:rPr lang="es-CO" sz="1600" b="0" i="0" u="none" strike="noStrike" cap="none" dirty="0" smtClean="0">
                  <a:solidFill>
                    <a:srgbClr val="000000"/>
                  </a:solidFill>
                  <a:latin typeface="Arial"/>
                  <a:ea typeface="Arial"/>
                  <a:cs typeface="Arial"/>
                  <a:sym typeface="Arial"/>
                </a:rPr>
                <a:t>solicitó.</a:t>
              </a:r>
              <a:endParaRPr dirty="0"/>
            </a:p>
          </p:txBody>
        </p:sp>
        <p:cxnSp>
          <p:nvCxnSpPr>
            <p:cNvPr id="116" name="Google Shape;116;p3"/>
            <p:cNvCxnSpPr/>
            <p:nvPr/>
          </p:nvCxnSpPr>
          <p:spPr>
            <a:xfrm>
              <a:off x="1418989" y="3338714"/>
              <a:ext cx="5855970" cy="0"/>
            </a:xfrm>
            <a:prstGeom prst="straightConnector1">
              <a:avLst/>
            </a:prstGeom>
            <a:solidFill>
              <a:schemeClr val="accent2"/>
            </a:solidFill>
            <a:ln w="25400" cap="flat" cmpd="sng">
              <a:solidFill>
                <a:srgbClr val="F5CBBC"/>
              </a:solidFill>
              <a:prstDash val="solid"/>
              <a:round/>
              <a:headEnd type="none" w="sm" len="sm"/>
              <a:tailEnd type="none" w="sm" len="sm"/>
            </a:ln>
            <a:effectLst>
              <a:outerShdw blurRad="40000" dist="20000" dir="5400000" rotWithShape="0">
                <a:srgbClr val="000000">
                  <a:alpha val="37647"/>
                </a:srgbClr>
              </a:outerShdw>
            </a:effectLst>
          </p:spPr>
        </p:cxnSp>
        <p:sp>
          <p:nvSpPr>
            <p:cNvPr id="117" name="Google Shape;117;p3"/>
            <p:cNvSpPr/>
            <p:nvPr/>
          </p:nvSpPr>
          <p:spPr>
            <a:xfrm>
              <a:off x="1528788" y="3378460"/>
              <a:ext cx="5746170" cy="79493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txBox="1"/>
            <p:nvPr/>
          </p:nvSpPr>
          <p:spPr>
            <a:xfrm>
              <a:off x="1528788" y="3378460"/>
              <a:ext cx="5746170" cy="794931"/>
            </a:xfrm>
            <a:prstGeom prst="rect">
              <a:avLst/>
            </a:prstGeom>
            <a:noFill/>
            <a:ln>
              <a:noFill/>
            </a:ln>
          </p:spPr>
          <p:txBody>
            <a:bodyPr spcFirstLastPara="1" wrap="square" lIns="60950" tIns="60950" rIns="60950" bIns="60950" anchor="ctr" anchorCtr="0">
              <a:noAutofit/>
            </a:bodyPr>
            <a:lstStyle/>
            <a:p>
              <a:pPr marL="0" marR="0" lvl="0" indent="0" algn="r" rtl="0">
                <a:lnSpc>
                  <a:spcPct val="90000"/>
                </a:lnSpc>
                <a:spcBef>
                  <a:spcPts val="0"/>
                </a:spcBef>
                <a:spcAft>
                  <a:spcPts val="0"/>
                </a:spcAft>
                <a:buClr>
                  <a:srgbClr val="000000"/>
                </a:buClr>
                <a:buSzPts val="1600"/>
                <a:buFont typeface="Arial"/>
                <a:buNone/>
              </a:pPr>
              <a:r>
                <a:rPr lang="es-CO" sz="1600" b="0" i="0" u="none" strike="noStrike" cap="none" dirty="0">
                  <a:solidFill>
                    <a:srgbClr val="000000"/>
                  </a:solidFill>
                  <a:latin typeface="Arial"/>
                  <a:ea typeface="Arial"/>
                  <a:cs typeface="Arial"/>
                  <a:sym typeface="Arial"/>
                </a:rPr>
                <a:t>Acuerdos entre el cliente y el proveedor para evitar los excesos de inventario o la obsolescencia del producto</a:t>
              </a:r>
              <a:r>
                <a:rPr lang="es-CO" sz="1600" b="0" i="0" u="none" strike="noStrike" cap="none" dirty="0" smtClean="0">
                  <a:solidFill>
                    <a:srgbClr val="000000"/>
                  </a:solidFill>
                  <a:latin typeface="Arial"/>
                  <a:ea typeface="Arial"/>
                  <a:cs typeface="Arial"/>
                  <a:sym typeface="Arial"/>
                </a:rPr>
                <a:t>*. </a:t>
              </a:r>
              <a:endParaRPr dirty="0"/>
            </a:p>
          </p:txBody>
        </p:sp>
        <p:cxnSp>
          <p:nvCxnSpPr>
            <p:cNvPr id="119" name="Google Shape;119;p3"/>
            <p:cNvCxnSpPr/>
            <p:nvPr/>
          </p:nvCxnSpPr>
          <p:spPr>
            <a:xfrm>
              <a:off x="1418989" y="4173392"/>
              <a:ext cx="5855970" cy="0"/>
            </a:xfrm>
            <a:prstGeom prst="straightConnector1">
              <a:avLst/>
            </a:prstGeom>
            <a:solidFill>
              <a:schemeClr val="accent2"/>
            </a:solidFill>
            <a:ln w="25400" cap="flat" cmpd="sng">
              <a:solidFill>
                <a:srgbClr val="F5CBBC"/>
              </a:solidFill>
              <a:prstDash val="solid"/>
              <a:round/>
              <a:headEnd type="none" w="sm" len="sm"/>
              <a:tailEnd type="none" w="sm" len="sm"/>
            </a:ln>
            <a:effectLst>
              <a:outerShdw blurRad="40000" dist="20000" dir="5400000" rotWithShape="0">
                <a:srgbClr val="000000">
                  <a:alpha val="37647"/>
                </a:srgbClr>
              </a:outerShdw>
            </a:effectLst>
          </p:spPr>
        </p:cxnSp>
      </p:grpSp>
      <p:pic>
        <p:nvPicPr>
          <p:cNvPr id="120" name="Google Shape;120;p3" descr="Bombilla con agua en el interior Foto gratis"/>
          <p:cNvPicPr preferRelativeResize="0"/>
          <p:nvPr/>
        </p:nvPicPr>
        <p:blipFill rotWithShape="1">
          <a:blip r:embed="rId8">
            <a:alphaModFix/>
          </a:blip>
          <a:srcRect/>
          <a:stretch/>
        </p:blipFill>
        <p:spPr>
          <a:xfrm>
            <a:off x="3963572" y="821275"/>
            <a:ext cx="2132428" cy="1495425"/>
          </a:xfrm>
          <a:prstGeom prst="rect">
            <a:avLst/>
          </a:prstGeom>
          <a:noFill/>
          <a:ln>
            <a:noFill/>
          </a:ln>
        </p:spPr>
      </p:pic>
      <p:pic>
        <p:nvPicPr>
          <p:cNvPr id="121" name="Google Shape;121;p3" descr="Cliente plano en burbujas de discurso da retroalimentación vector gratuito"/>
          <p:cNvPicPr preferRelativeResize="0"/>
          <p:nvPr/>
        </p:nvPicPr>
        <p:blipFill rotWithShape="1">
          <a:blip r:embed="rId9">
            <a:alphaModFix/>
          </a:blip>
          <a:srcRect b="66659"/>
          <a:stretch/>
        </p:blipFill>
        <p:spPr>
          <a:xfrm>
            <a:off x="4636411" y="2021082"/>
            <a:ext cx="3250426" cy="721915"/>
          </a:xfrm>
          <a:prstGeom prst="rect">
            <a:avLst/>
          </a:prstGeom>
          <a:noFill/>
          <a:ln>
            <a:noFill/>
          </a:ln>
        </p:spPr>
      </p:pic>
      <p:pic>
        <p:nvPicPr>
          <p:cNvPr id="122" name="Google Shape;122;p3" descr="Conjunto de iconos de envío 31 aislado Vector Premium "/>
          <p:cNvPicPr preferRelativeResize="0"/>
          <p:nvPr/>
        </p:nvPicPr>
        <p:blipFill rotWithShape="1">
          <a:blip r:embed="rId10">
            <a:alphaModFix/>
          </a:blip>
          <a:srcRect r="52489" b="54059"/>
          <a:stretch/>
        </p:blipFill>
        <p:spPr>
          <a:xfrm>
            <a:off x="3158935" y="2612089"/>
            <a:ext cx="1321010" cy="1277353"/>
          </a:xfrm>
          <a:prstGeom prst="rect">
            <a:avLst/>
          </a:prstGeom>
          <a:noFill/>
          <a:ln>
            <a:noFill/>
          </a:ln>
        </p:spPr>
      </p:pic>
      <p:pic>
        <p:nvPicPr>
          <p:cNvPr id="123" name="Google Shape;123;p3" descr="Canje de dispositivo móvil, dispositivo reacondicionado, concepto de alquiler de dispositivo electrónico con personas pequeñas. mantenimiento de gadgets portátiles, servicio de reparación, conjunto de ilustración de vector abstracto de intercambio de teléfono inteligente antiguo. Vector Premium "/>
          <p:cNvPicPr preferRelativeResize="0"/>
          <p:nvPr/>
        </p:nvPicPr>
        <p:blipFill rotWithShape="1">
          <a:blip r:embed="rId11">
            <a:alphaModFix/>
          </a:blip>
          <a:srcRect r="64841" b="17600"/>
          <a:stretch/>
        </p:blipFill>
        <p:spPr>
          <a:xfrm>
            <a:off x="7350608" y="3640273"/>
            <a:ext cx="1014413" cy="949461"/>
          </a:xfrm>
          <a:prstGeom prst="rect">
            <a:avLst/>
          </a:prstGeom>
          <a:noFill/>
          <a:ln>
            <a:noFill/>
          </a:ln>
        </p:spPr>
      </p:pic>
      <p:pic>
        <p:nvPicPr>
          <p:cNvPr id="124" name="Google Shape;124;p3" descr="Maqueta de 4 paquetes de yogur, flotante PSD gratuito"/>
          <p:cNvPicPr preferRelativeResize="0"/>
          <p:nvPr/>
        </p:nvPicPr>
        <p:blipFill rotWithShape="1">
          <a:blip r:embed="rId12">
            <a:alphaModFix/>
          </a:blip>
          <a:srcRect/>
          <a:stretch/>
        </p:blipFill>
        <p:spPr>
          <a:xfrm>
            <a:off x="988554" y="4318344"/>
            <a:ext cx="2170381" cy="1445765"/>
          </a:xfrm>
          <a:prstGeom prst="rect">
            <a:avLst/>
          </a:prstGeom>
          <a:noFill/>
          <a:ln>
            <a:noFill/>
          </a:ln>
        </p:spPr>
      </p:pic>
      <p:sp>
        <p:nvSpPr>
          <p:cNvPr id="125" name="Google Shape;125;p3"/>
          <p:cNvSpPr txBox="1"/>
          <p:nvPr/>
        </p:nvSpPr>
        <p:spPr>
          <a:xfrm>
            <a:off x="-1" y="5764109"/>
            <a:ext cx="8032851" cy="587813"/>
          </a:xfrm>
          <a:prstGeom prst="rect">
            <a:avLst/>
          </a:prstGeom>
          <a:noFill/>
          <a:ln>
            <a:noFill/>
          </a:ln>
        </p:spPr>
        <p:txBody>
          <a:bodyPr spcFirstLastPara="1" wrap="square" lIns="91425" tIns="45700" rIns="91425" bIns="45700" anchor="t" anchorCtr="0">
            <a:spAutoFit/>
          </a:bodyPr>
          <a:lstStyle/>
          <a:p>
            <a:pPr marL="0" marR="0" lvl="0" indent="0" algn="ctr" rtl="0">
              <a:lnSpc>
                <a:spcPct val="115000"/>
              </a:lnSpc>
              <a:spcBef>
                <a:spcPts val="0"/>
              </a:spcBef>
              <a:spcAft>
                <a:spcPts val="0"/>
              </a:spcAft>
              <a:buNone/>
            </a:pPr>
            <a:r>
              <a:rPr lang="es-CO" sz="1400" b="0" i="1" u="none" strike="noStrike" cap="none" dirty="0" smtClean="0">
                <a:solidFill>
                  <a:srgbClr val="000000"/>
                </a:solidFill>
                <a:latin typeface="Arial"/>
                <a:ea typeface="Arial"/>
                <a:cs typeface="Arial"/>
                <a:sym typeface="Arial"/>
              </a:rPr>
              <a:t>* En </a:t>
            </a:r>
            <a:r>
              <a:rPr lang="es-CO" sz="1400" b="0" i="1" u="none" strike="noStrike" cap="none" dirty="0">
                <a:solidFill>
                  <a:srgbClr val="000000"/>
                </a:solidFill>
                <a:latin typeface="Arial"/>
                <a:ea typeface="Arial"/>
                <a:cs typeface="Arial"/>
                <a:sym typeface="Arial"/>
              </a:rPr>
              <a:t>este caso el proceso debe involucrar la recepción del producto nuevo devuelto y el posterior envío del nuevo producto.</a:t>
            </a:r>
            <a:endParaRPr sz="1800" b="0" i="1" u="none" strike="noStrike" cap="none" dirty="0">
              <a:solidFill>
                <a:srgbClr val="000000"/>
              </a:solidFill>
              <a:latin typeface="Arial"/>
              <a:ea typeface="Arial"/>
              <a:cs typeface="Arial"/>
              <a:sym typeface="Arial"/>
            </a:endParaRPr>
          </a:p>
        </p:txBody>
      </p:sp>
      <p:pic>
        <p:nvPicPr>
          <p:cNvPr id="126" name="Google Shape;126;p3" descr="botón circular"/>
          <p:cNvPicPr preferRelativeResize="0"/>
          <p:nvPr/>
        </p:nvPicPr>
        <p:blipFill rotWithShape="1">
          <a:blip r:embed="rId13">
            <a:alphaModFix/>
          </a:blip>
          <a:srcRect/>
          <a:stretch/>
        </p:blipFill>
        <p:spPr>
          <a:xfrm rot="-5400000">
            <a:off x="4701897" y="6316792"/>
            <a:ext cx="610940" cy="61094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2" name="Google Shape;132;p5"/>
          <p:cNvSpPr txBox="1"/>
          <p:nvPr/>
        </p:nvSpPr>
        <p:spPr>
          <a:xfrm>
            <a:off x="8329729" y="777204"/>
            <a:ext cx="3774605" cy="3678064"/>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s-CO" sz="1400" b="0" i="0" u="none" strike="noStrike" cap="none">
                <a:solidFill>
                  <a:schemeClr val="dk1"/>
                </a:solidFill>
                <a:latin typeface="Arial"/>
                <a:ea typeface="Arial"/>
                <a:cs typeface="Arial"/>
                <a:sym typeface="Arial"/>
              </a:rPr>
              <a:t>Incluir botón para regresar al home-portada del Slide 2 y un botón de volver </a:t>
            </a:r>
            <a:r>
              <a:rPr lang="es-CO">
                <a:solidFill>
                  <a:schemeClr val="dk1"/>
                </a:solidFill>
              </a:rPr>
              <a:t>que dirige</a:t>
            </a:r>
            <a:r>
              <a:rPr lang="es-CO" sz="1400" b="0" i="0" u="none" strike="noStrike" cap="none">
                <a:solidFill>
                  <a:schemeClr val="dk1"/>
                </a:solidFill>
                <a:latin typeface="Arial"/>
                <a:ea typeface="Arial"/>
                <a:cs typeface="Arial"/>
                <a:sym typeface="Arial"/>
              </a:rPr>
              <a:t> a la información del slide 3..</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r>
              <a:rPr lang="es-CO" sz="1400" b="0" i="0" u="none" strike="noStrike" cap="none">
                <a:solidFill>
                  <a:schemeClr val="dk1"/>
                </a:solidFill>
                <a:latin typeface="Arial"/>
                <a:ea typeface="Arial"/>
                <a:cs typeface="Arial"/>
                <a:sym typeface="Arial"/>
              </a:rPr>
              <a:t>Incluir el número del diseño de la portada. 1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350"/>
              <a:buFont typeface="Arial"/>
              <a:buNone/>
            </a:pPr>
            <a:endParaRPr sz="1400" b="0" i="0" u="none" strike="noStrike" cap="none">
              <a:solidFill>
                <a:schemeClr val="dk1"/>
              </a:solidFill>
              <a:latin typeface="Arial"/>
              <a:ea typeface="Arial"/>
              <a:cs typeface="Arial"/>
              <a:sym typeface="Arial"/>
            </a:endParaRPr>
          </a:p>
        </p:txBody>
      </p:sp>
      <p:sp>
        <p:nvSpPr>
          <p:cNvPr id="133" name="Google Shape;133;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CO" sz="1800" b="0" i="0" u="none" strike="noStrike" cap="none">
                <a:solidFill>
                  <a:schemeClr val="lt1"/>
                </a:solidFill>
                <a:latin typeface="Arial"/>
                <a:ea typeface="Arial"/>
                <a:cs typeface="Arial"/>
                <a:sym typeface="Arial"/>
              </a:rPr>
              <a:t>Indicaciones para la producción</a:t>
            </a:r>
            <a:endParaRPr sz="1400" b="0" i="0" u="none" strike="noStrike" cap="none">
              <a:solidFill>
                <a:srgbClr val="000000"/>
              </a:solidFill>
              <a:latin typeface="Arial"/>
              <a:ea typeface="Arial"/>
              <a:cs typeface="Arial"/>
              <a:sym typeface="Arial"/>
            </a:endParaRPr>
          </a:p>
        </p:txBody>
      </p:sp>
      <p:sp>
        <p:nvSpPr>
          <p:cNvPr id="134" name="Google Shape;134;p5"/>
          <p:cNvSpPr/>
          <p:nvPr/>
        </p:nvSpPr>
        <p:spPr>
          <a:xfrm>
            <a:off x="8242944" y="3416063"/>
            <a:ext cx="3948174" cy="3131495"/>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CO" sz="1200" b="0" i="0" u="none" strike="noStrike" cap="none">
                <a:solidFill>
                  <a:schemeClr val="dk1"/>
                </a:solidFill>
                <a:latin typeface="Arial"/>
                <a:ea typeface="Arial"/>
                <a:cs typeface="Arial"/>
                <a:sym typeface="Arial"/>
              </a:rPr>
              <a:t>Referencias de las imágenes:</a:t>
            </a:r>
            <a:endParaRPr/>
          </a:p>
          <a:p>
            <a:pPr marL="228600" marR="0" lvl="0" indent="-228600" algn="l" rtl="0">
              <a:lnSpc>
                <a:spcPct val="100000"/>
              </a:lnSpc>
              <a:spcBef>
                <a:spcPts val="0"/>
              </a:spcBef>
              <a:spcAft>
                <a:spcPts val="0"/>
              </a:spcAft>
              <a:buClr>
                <a:schemeClr val="dk1"/>
              </a:buClr>
              <a:buSzPts val="1800"/>
              <a:buFont typeface="Arial"/>
              <a:buAutoNum type="arabicPeriod"/>
            </a:pPr>
            <a:r>
              <a:rPr lang="es-CO" sz="1200" b="0" i="0" u="sng" strike="noStrike" cap="none">
                <a:solidFill>
                  <a:schemeClr val="dk1"/>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https://www.freepik.es/vector-gratis/primer-premio-premio-vector-cinta_3594096.htm</a:t>
            </a:r>
            <a:endParaRPr sz="1200" b="0" i="0" u="none" strike="noStrike" cap="none">
              <a:solidFill>
                <a:schemeClr val="dk1"/>
              </a:solidFill>
              <a:latin typeface="Arial"/>
              <a:ea typeface="Arial"/>
              <a:cs typeface="Arial"/>
              <a:sym typeface="Arial"/>
            </a:endParaRPr>
          </a:p>
          <a:p>
            <a:pPr marL="228600" marR="0" lvl="0" indent="-228600" algn="l" rtl="0">
              <a:lnSpc>
                <a:spcPct val="100000"/>
              </a:lnSpc>
              <a:spcBef>
                <a:spcPts val="0"/>
              </a:spcBef>
              <a:spcAft>
                <a:spcPts val="0"/>
              </a:spcAft>
              <a:buClr>
                <a:schemeClr val="dk1"/>
              </a:buClr>
              <a:buSzPts val="1800"/>
              <a:buFont typeface="Arial"/>
              <a:buAutoNum type="arabicPeriod"/>
            </a:pPr>
            <a:r>
              <a:rPr lang="es-CO" sz="1200" b="0" i="0" u="sng" strike="noStrike" cap="none">
                <a:solidFill>
                  <a:schemeClr val="dk1"/>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https://www.freepik.es/iconos-gratis/caja-devolucion_14970296.htm</a:t>
            </a:r>
            <a:endParaRPr sz="1200" b="0" i="0" u="none" strike="noStrike" cap="none">
              <a:solidFill>
                <a:schemeClr val="dk1"/>
              </a:solidFill>
              <a:latin typeface="Arial"/>
              <a:ea typeface="Arial"/>
              <a:cs typeface="Arial"/>
              <a:sym typeface="Arial"/>
            </a:endParaRPr>
          </a:p>
          <a:p>
            <a:pPr marL="228600" marR="0" lvl="0" indent="-228600" algn="l" rtl="0">
              <a:lnSpc>
                <a:spcPct val="100000"/>
              </a:lnSpc>
              <a:spcBef>
                <a:spcPts val="0"/>
              </a:spcBef>
              <a:spcAft>
                <a:spcPts val="0"/>
              </a:spcAft>
              <a:buClr>
                <a:schemeClr val="dk1"/>
              </a:buClr>
              <a:buSzPts val="1800"/>
              <a:buFont typeface="Arial"/>
              <a:buAutoNum type="arabicPeriod"/>
            </a:pPr>
            <a:r>
              <a:rPr lang="es-CO" sz="1200" b="0" i="0" u="sng" strike="noStrike" cap="none">
                <a:solidFill>
                  <a:schemeClr val="dk1"/>
                </a:solidFill>
                <a:latin typeface="Arial"/>
                <a:ea typeface="Arial"/>
                <a:cs typeface="Arial"/>
                <a:sym typeface="Aria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https://www.freepik.es/vector-gratis/antonimos-opuestos-viejo-nuevo-ilustracion-personajes-dibujos-animados-tarjeta-docencia-aprendizaje-lenguas-extranjeras_11026075.htm</a:t>
            </a:r>
            <a:endParaRPr sz="1200" b="0" i="0" u="none" strike="noStrike" cap="none">
              <a:solidFill>
                <a:schemeClr val="dk1"/>
              </a:solidFill>
              <a:latin typeface="Arial"/>
              <a:ea typeface="Arial"/>
              <a:cs typeface="Arial"/>
              <a:sym typeface="Arial"/>
            </a:endParaRPr>
          </a:p>
          <a:p>
            <a:pPr marL="228600" marR="0" lvl="0" indent="-228600" algn="l" rtl="0">
              <a:lnSpc>
                <a:spcPct val="100000"/>
              </a:lnSpc>
              <a:spcBef>
                <a:spcPts val="0"/>
              </a:spcBef>
              <a:spcAft>
                <a:spcPts val="0"/>
              </a:spcAft>
              <a:buClr>
                <a:schemeClr val="dk1"/>
              </a:buClr>
              <a:buSzPts val="1800"/>
              <a:buFont typeface="Arial"/>
              <a:buAutoNum type="arabicPeriod"/>
            </a:pPr>
            <a:r>
              <a:rPr lang="es-CO" sz="1200" b="0" i="0" u="sng" strike="noStrike" cap="none">
                <a:solidFill>
                  <a:schemeClr val="dk1"/>
                </a:solidFill>
                <a:latin typeface="Arial"/>
                <a:ea typeface="Arial"/>
                <a:cs typeface="Arial"/>
                <a:sym typeface="Arial"/>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https://www.freepik.es/psd-gratis/calendario-3d-organizacion_13677902.htm</a:t>
            </a:r>
            <a:endParaRPr sz="1200" b="0" i="0" u="none" strike="noStrike" cap="none">
              <a:solidFill>
                <a:schemeClr val="dk1"/>
              </a:solidFill>
              <a:latin typeface="Arial"/>
              <a:ea typeface="Arial"/>
              <a:cs typeface="Arial"/>
              <a:sym typeface="Arial"/>
            </a:endParaRPr>
          </a:p>
          <a:p>
            <a:pPr marL="228600" marR="0" lvl="0" indent="-228600" algn="l" rtl="0">
              <a:lnSpc>
                <a:spcPct val="100000"/>
              </a:lnSpc>
              <a:spcBef>
                <a:spcPts val="0"/>
              </a:spcBef>
              <a:spcAft>
                <a:spcPts val="0"/>
              </a:spcAft>
              <a:buClr>
                <a:schemeClr val="dk1"/>
              </a:buClr>
              <a:buSzPts val="1800"/>
              <a:buFont typeface="Arial"/>
              <a:buAutoNum type="arabicPeriod"/>
            </a:pPr>
            <a:r>
              <a:rPr lang="es-CO" sz="1200" b="0" i="0" u="sng" strike="noStrike" cap="none">
                <a:solidFill>
                  <a:schemeClr val="dk1"/>
                </a:solidFill>
                <a:latin typeface="Arial"/>
                <a:ea typeface="Arial"/>
                <a:cs typeface="Arial"/>
                <a:sym typeface="Arial"/>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https://www.freepik.es/vector-gratis/oficina-cocina-sala-tecnica-interior-interior-set_12919057.htm</a:t>
            </a:r>
            <a:endParaRPr sz="1200" b="0" i="0" u="none" strike="noStrike" cap="none">
              <a:solidFill>
                <a:schemeClr val="dk1"/>
              </a:solidFill>
              <a:latin typeface="Arial"/>
              <a:ea typeface="Arial"/>
              <a:cs typeface="Arial"/>
              <a:sym typeface="Arial"/>
            </a:endParaRPr>
          </a:p>
        </p:txBody>
      </p:sp>
      <p:sp>
        <p:nvSpPr>
          <p:cNvPr id="135" name="Google Shape;135;p5"/>
          <p:cNvSpPr txBox="1"/>
          <p:nvPr/>
        </p:nvSpPr>
        <p:spPr>
          <a:xfrm>
            <a:off x="2150192" y="385671"/>
            <a:ext cx="3576918" cy="410841"/>
          </a:xfrm>
          <a:prstGeom prst="rect">
            <a:avLst/>
          </a:prstGeom>
          <a:noFill/>
          <a:ln>
            <a:noFill/>
          </a:ln>
        </p:spPr>
        <p:txBody>
          <a:bodyPr spcFirstLastPara="1" wrap="square" lIns="91425" tIns="45700" rIns="91425" bIns="45700" anchor="t" anchorCtr="0">
            <a:spAutoFit/>
          </a:bodyPr>
          <a:lstStyle/>
          <a:p>
            <a:pPr marL="0" marR="0" lvl="0" indent="0" algn="ctr" rtl="0">
              <a:lnSpc>
                <a:spcPct val="115000"/>
              </a:lnSpc>
              <a:spcBef>
                <a:spcPts val="0"/>
              </a:spcBef>
              <a:spcAft>
                <a:spcPts val="0"/>
              </a:spcAft>
              <a:buClr>
                <a:srgbClr val="000000"/>
              </a:buClr>
              <a:buSzPts val="1800"/>
              <a:buFont typeface="Arial"/>
              <a:buNone/>
            </a:pPr>
            <a:r>
              <a:rPr lang="es-CO" sz="1800" b="1" i="0" u="none" strike="noStrike" cap="none">
                <a:solidFill>
                  <a:srgbClr val="000000"/>
                </a:solidFill>
                <a:latin typeface="Arial"/>
                <a:ea typeface="Arial"/>
                <a:cs typeface="Arial"/>
                <a:sym typeface="Arial"/>
              </a:rPr>
              <a:t>Devoluciones </a:t>
            </a:r>
            <a:r>
              <a:rPr lang="es-CO" sz="1800" b="1" i="0" u="sng" strike="noStrike" cap="none">
                <a:solidFill>
                  <a:srgbClr val="000000"/>
                </a:solidFill>
                <a:latin typeface="Arial"/>
                <a:ea typeface="Arial"/>
                <a:cs typeface="Arial"/>
                <a:sym typeface="Arial"/>
              </a:rPr>
              <a:t>de productos</a:t>
            </a:r>
            <a:endParaRPr sz="2400" b="0" i="0" u="sng" strike="noStrike" cap="none">
              <a:solidFill>
                <a:srgbClr val="002060"/>
              </a:solidFill>
              <a:latin typeface="Arial"/>
              <a:ea typeface="Arial"/>
              <a:cs typeface="Arial"/>
              <a:sym typeface="Arial"/>
            </a:endParaRPr>
          </a:p>
        </p:txBody>
      </p:sp>
      <p:pic>
        <p:nvPicPr>
          <p:cNvPr id="136" name="Google Shape;136;p5" descr="Home free icon"/>
          <p:cNvPicPr preferRelativeResize="0"/>
          <p:nvPr/>
        </p:nvPicPr>
        <p:blipFill rotWithShape="1">
          <a:blip r:embed="rId8">
            <a:alphaModFix/>
          </a:blip>
          <a:srcRect/>
          <a:stretch/>
        </p:blipFill>
        <p:spPr>
          <a:xfrm>
            <a:off x="4188589" y="6182805"/>
            <a:ext cx="757423" cy="757423"/>
          </a:xfrm>
          <a:prstGeom prst="rect">
            <a:avLst/>
          </a:prstGeom>
          <a:noFill/>
          <a:ln>
            <a:noFill/>
          </a:ln>
        </p:spPr>
      </p:pic>
      <p:sp>
        <p:nvSpPr>
          <p:cNvPr id="137" name="Google Shape;137;p5"/>
          <p:cNvSpPr txBox="1"/>
          <p:nvPr/>
        </p:nvSpPr>
        <p:spPr>
          <a:xfrm>
            <a:off x="301658" y="811730"/>
            <a:ext cx="7731193" cy="702372"/>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s-CO" sz="1800" b="0" i="0" u="none" strike="noStrike" cap="none">
                <a:solidFill>
                  <a:srgbClr val="000000"/>
                </a:solidFill>
                <a:latin typeface="Arial"/>
                <a:ea typeface="Arial"/>
                <a:cs typeface="Arial"/>
                <a:sym typeface="Arial"/>
              </a:rPr>
              <a:t>Para el caso de los productos usados, las razones principales de su devolución son las siguientes:</a:t>
            </a:r>
            <a:endParaRPr sz="1800" b="0" i="0" u="none" strike="noStrike" cap="none">
              <a:solidFill>
                <a:srgbClr val="000000"/>
              </a:solidFill>
              <a:latin typeface="Arial"/>
              <a:ea typeface="Arial"/>
              <a:cs typeface="Arial"/>
              <a:sym typeface="Arial"/>
            </a:endParaRPr>
          </a:p>
        </p:txBody>
      </p:sp>
      <p:grpSp>
        <p:nvGrpSpPr>
          <p:cNvPr id="138" name="Google Shape;138;p5"/>
          <p:cNvGrpSpPr/>
          <p:nvPr/>
        </p:nvGrpSpPr>
        <p:grpSpPr>
          <a:xfrm>
            <a:off x="301658" y="1886514"/>
            <a:ext cx="7731193" cy="3342705"/>
            <a:chOff x="0" y="0"/>
            <a:chExt cx="7731193" cy="3342705"/>
          </a:xfrm>
        </p:grpSpPr>
        <p:cxnSp>
          <p:nvCxnSpPr>
            <p:cNvPr id="139" name="Google Shape;139;p5"/>
            <p:cNvCxnSpPr/>
            <p:nvPr/>
          </p:nvCxnSpPr>
          <p:spPr>
            <a:xfrm>
              <a:off x="0" y="0"/>
              <a:ext cx="7731193" cy="0"/>
            </a:xfrm>
            <a:prstGeom prst="straightConnector1">
              <a:avLst/>
            </a:prstGeom>
            <a:gradFill>
              <a:gsLst>
                <a:gs pos="0">
                  <a:srgbClr val="FF7714">
                    <a:alpha val="89803"/>
                  </a:srgbClr>
                </a:gs>
                <a:gs pos="100000">
                  <a:srgbClr val="FFA773">
                    <a:alpha val="89803"/>
                  </a:srgbClr>
                </a:gs>
              </a:gsLst>
              <a:lin ang="16200000" scaled="0"/>
            </a:gradFill>
            <a:ln w="9525" cap="flat" cmpd="sng">
              <a:solidFill>
                <a:schemeClr val="accent2">
                  <a:alpha val="89803"/>
                </a:schemeClr>
              </a:solidFill>
              <a:prstDash val="solid"/>
              <a:round/>
              <a:headEnd type="none" w="sm" len="sm"/>
              <a:tailEnd type="none" w="sm" len="sm"/>
            </a:ln>
            <a:effectLst>
              <a:outerShdw blurRad="40000" dist="23000" dir="5400000" rotWithShape="0">
                <a:srgbClr val="000000">
                  <a:alpha val="34901"/>
                </a:srgbClr>
              </a:outerShdw>
            </a:effectLst>
          </p:spPr>
        </p:cxnSp>
        <p:sp>
          <p:nvSpPr>
            <p:cNvPr id="140" name="Google Shape;140;p5"/>
            <p:cNvSpPr/>
            <p:nvPr/>
          </p:nvSpPr>
          <p:spPr>
            <a:xfrm>
              <a:off x="0" y="0"/>
              <a:ext cx="2412181" cy="334270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txBox="1"/>
            <p:nvPr/>
          </p:nvSpPr>
          <p:spPr>
            <a:xfrm>
              <a:off x="0" y="0"/>
              <a:ext cx="2412181" cy="3342705"/>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s-CO" sz="1800" b="0" i="0" u="none" strike="noStrike" cap="none" dirty="0">
                  <a:solidFill>
                    <a:srgbClr val="000000"/>
                  </a:solidFill>
                  <a:latin typeface="Arial"/>
                  <a:ea typeface="Arial"/>
                  <a:cs typeface="Arial"/>
                  <a:sym typeface="Arial"/>
                </a:rPr>
                <a:t>Razones de la devolución de productos </a:t>
              </a:r>
              <a:r>
                <a:rPr lang="es-CO" sz="1800" b="0" i="0" u="none" strike="noStrike" cap="none" dirty="0" smtClean="0">
                  <a:solidFill>
                    <a:srgbClr val="000000"/>
                  </a:solidFill>
                  <a:latin typeface="Arial"/>
                  <a:ea typeface="Arial"/>
                  <a:cs typeface="Arial"/>
                  <a:sym typeface="Arial"/>
                </a:rPr>
                <a:t>usados. </a:t>
              </a:r>
              <a:endParaRPr dirty="0"/>
            </a:p>
          </p:txBody>
        </p:sp>
        <p:sp>
          <p:nvSpPr>
            <p:cNvPr id="142" name="Google Shape;142;p5"/>
            <p:cNvSpPr/>
            <p:nvPr/>
          </p:nvSpPr>
          <p:spPr>
            <a:xfrm>
              <a:off x="2511841" y="31501"/>
              <a:ext cx="5215535" cy="63002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txBox="1"/>
            <p:nvPr/>
          </p:nvSpPr>
          <p:spPr>
            <a:xfrm>
              <a:off x="2511841" y="31501"/>
              <a:ext cx="5215535" cy="630021"/>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s-CO" sz="1800" b="0" i="0" u="none" strike="noStrike" cap="none" dirty="0" smtClean="0">
                  <a:solidFill>
                    <a:srgbClr val="000000"/>
                  </a:solidFill>
                  <a:latin typeface="Arial"/>
                  <a:ea typeface="Arial"/>
                  <a:cs typeface="Arial"/>
                  <a:sym typeface="Arial"/>
                </a:rPr>
                <a:t>Garantía.</a:t>
              </a:r>
              <a:endParaRPr dirty="0"/>
            </a:p>
          </p:txBody>
        </p:sp>
        <p:cxnSp>
          <p:nvCxnSpPr>
            <p:cNvPr id="144" name="Google Shape;144;p5"/>
            <p:cNvCxnSpPr/>
            <p:nvPr/>
          </p:nvCxnSpPr>
          <p:spPr>
            <a:xfrm>
              <a:off x="2412181" y="661522"/>
              <a:ext cx="5315195" cy="0"/>
            </a:xfrm>
            <a:prstGeom prst="straightConnector1">
              <a:avLst/>
            </a:prstGeom>
            <a:noFill/>
            <a:ln w="9525" cap="flat" cmpd="sng">
              <a:solidFill>
                <a:schemeClr val="accent2"/>
              </a:solidFill>
              <a:prstDash val="solid"/>
              <a:round/>
              <a:headEnd type="none" w="sm" len="sm"/>
              <a:tailEnd type="none" w="sm" len="sm"/>
            </a:ln>
            <a:effectLst>
              <a:outerShdw blurRad="40000" dist="20000" dir="5400000" rotWithShape="0">
                <a:srgbClr val="000000">
                  <a:alpha val="37647"/>
                </a:srgbClr>
              </a:outerShdw>
            </a:effectLst>
          </p:spPr>
        </p:cxnSp>
        <p:sp>
          <p:nvSpPr>
            <p:cNvPr id="145" name="Google Shape;145;p5"/>
            <p:cNvSpPr/>
            <p:nvPr/>
          </p:nvSpPr>
          <p:spPr>
            <a:xfrm>
              <a:off x="2511841" y="693023"/>
              <a:ext cx="5215535" cy="63002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txBox="1"/>
            <p:nvPr/>
          </p:nvSpPr>
          <p:spPr>
            <a:xfrm>
              <a:off x="2511841" y="693023"/>
              <a:ext cx="5215535" cy="630021"/>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s-CO" sz="1800" b="0" i="0" u="none" strike="noStrike" cap="none" dirty="0">
                  <a:solidFill>
                    <a:srgbClr val="000000"/>
                  </a:solidFill>
                  <a:latin typeface="Arial"/>
                  <a:ea typeface="Arial"/>
                  <a:cs typeface="Arial"/>
                  <a:sym typeface="Arial"/>
                </a:rPr>
                <a:t>Retorno de embalajes </a:t>
              </a:r>
              <a:r>
                <a:rPr lang="es-CO" sz="1800" b="0" i="0" u="none" strike="noStrike" cap="none" dirty="0" smtClean="0">
                  <a:solidFill>
                    <a:srgbClr val="000000"/>
                  </a:solidFill>
                  <a:latin typeface="Arial"/>
                  <a:ea typeface="Arial"/>
                  <a:cs typeface="Arial"/>
                  <a:sym typeface="Arial"/>
                </a:rPr>
                <a:t>reutilizables. </a:t>
              </a:r>
              <a:endParaRPr dirty="0"/>
            </a:p>
          </p:txBody>
        </p:sp>
        <p:cxnSp>
          <p:nvCxnSpPr>
            <p:cNvPr id="147" name="Google Shape;147;p5"/>
            <p:cNvCxnSpPr/>
            <p:nvPr/>
          </p:nvCxnSpPr>
          <p:spPr>
            <a:xfrm>
              <a:off x="2412181" y="1323045"/>
              <a:ext cx="5315195" cy="0"/>
            </a:xfrm>
            <a:prstGeom prst="straightConnector1">
              <a:avLst/>
            </a:prstGeom>
            <a:noFill/>
            <a:ln w="9525" cap="flat" cmpd="sng">
              <a:solidFill>
                <a:schemeClr val="accent2"/>
              </a:solidFill>
              <a:prstDash val="solid"/>
              <a:round/>
              <a:headEnd type="none" w="sm" len="sm"/>
              <a:tailEnd type="none" w="sm" len="sm"/>
            </a:ln>
            <a:effectLst>
              <a:outerShdw blurRad="40000" dist="20000" dir="5400000" rotWithShape="0">
                <a:srgbClr val="000000">
                  <a:alpha val="37647"/>
                </a:srgbClr>
              </a:outerShdw>
            </a:effectLst>
          </p:spPr>
        </p:cxnSp>
        <p:sp>
          <p:nvSpPr>
            <p:cNvPr id="148" name="Google Shape;148;p5"/>
            <p:cNvSpPr/>
            <p:nvPr/>
          </p:nvSpPr>
          <p:spPr>
            <a:xfrm>
              <a:off x="2511841" y="1354546"/>
              <a:ext cx="5215535" cy="63002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txBox="1"/>
            <p:nvPr/>
          </p:nvSpPr>
          <p:spPr>
            <a:xfrm>
              <a:off x="2511841" y="1354546"/>
              <a:ext cx="5215535" cy="630021"/>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s-CO" sz="1800" b="0" i="0" u="none" strike="noStrike" cap="none" dirty="0">
                  <a:solidFill>
                    <a:srgbClr val="000000"/>
                  </a:solidFill>
                  <a:latin typeface="Arial"/>
                  <a:ea typeface="Arial"/>
                  <a:cs typeface="Arial"/>
                  <a:sym typeface="Arial"/>
                </a:rPr>
                <a:t>Programas de cambio de un producto usado por uno </a:t>
              </a:r>
              <a:r>
                <a:rPr lang="es-CO" sz="1800" b="0" i="0" u="none" strike="noStrike" cap="none" dirty="0" smtClean="0">
                  <a:solidFill>
                    <a:srgbClr val="000000"/>
                  </a:solidFill>
                  <a:latin typeface="Arial"/>
                  <a:ea typeface="Arial"/>
                  <a:cs typeface="Arial"/>
                  <a:sym typeface="Arial"/>
                </a:rPr>
                <a:t>nuevo. </a:t>
              </a:r>
              <a:endParaRPr dirty="0"/>
            </a:p>
          </p:txBody>
        </p:sp>
        <p:cxnSp>
          <p:nvCxnSpPr>
            <p:cNvPr id="150" name="Google Shape;150;p5"/>
            <p:cNvCxnSpPr/>
            <p:nvPr/>
          </p:nvCxnSpPr>
          <p:spPr>
            <a:xfrm>
              <a:off x="2412181" y="1984567"/>
              <a:ext cx="5315195" cy="0"/>
            </a:xfrm>
            <a:prstGeom prst="straightConnector1">
              <a:avLst/>
            </a:prstGeom>
            <a:noFill/>
            <a:ln w="9525" cap="flat" cmpd="sng">
              <a:solidFill>
                <a:schemeClr val="accent2"/>
              </a:solidFill>
              <a:prstDash val="solid"/>
              <a:round/>
              <a:headEnd type="none" w="sm" len="sm"/>
              <a:tailEnd type="none" w="sm" len="sm"/>
            </a:ln>
            <a:effectLst>
              <a:outerShdw blurRad="40000" dist="20000" dir="5400000" rotWithShape="0">
                <a:srgbClr val="000000">
                  <a:alpha val="37647"/>
                </a:srgbClr>
              </a:outerShdw>
            </a:effectLst>
          </p:spPr>
        </p:cxnSp>
        <p:sp>
          <p:nvSpPr>
            <p:cNvPr id="151" name="Google Shape;151;p5"/>
            <p:cNvSpPr/>
            <p:nvPr/>
          </p:nvSpPr>
          <p:spPr>
            <a:xfrm>
              <a:off x="2511841" y="2016068"/>
              <a:ext cx="5215535" cy="63002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txBox="1"/>
            <p:nvPr/>
          </p:nvSpPr>
          <p:spPr>
            <a:xfrm>
              <a:off x="2511841" y="2016068"/>
              <a:ext cx="5215535" cy="630021"/>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s-CO" sz="1800" b="0" i="0" u="none" strike="noStrike" cap="none" dirty="0">
                  <a:solidFill>
                    <a:srgbClr val="000000"/>
                  </a:solidFill>
                  <a:latin typeface="Arial"/>
                  <a:ea typeface="Arial"/>
                  <a:cs typeface="Arial"/>
                  <a:sym typeface="Arial"/>
                </a:rPr>
                <a:t>Recogida del producto al finalizar su vida </a:t>
              </a:r>
              <a:r>
                <a:rPr lang="es-CO" sz="1800" b="0" i="0" u="none" strike="noStrike" cap="none" dirty="0" smtClean="0">
                  <a:solidFill>
                    <a:srgbClr val="000000"/>
                  </a:solidFill>
                  <a:latin typeface="Arial"/>
                  <a:ea typeface="Arial"/>
                  <a:cs typeface="Arial"/>
                  <a:sym typeface="Arial"/>
                </a:rPr>
                <a:t>útil.</a:t>
              </a:r>
              <a:endParaRPr dirty="0"/>
            </a:p>
          </p:txBody>
        </p:sp>
        <p:cxnSp>
          <p:nvCxnSpPr>
            <p:cNvPr id="153" name="Google Shape;153;p5"/>
            <p:cNvCxnSpPr/>
            <p:nvPr/>
          </p:nvCxnSpPr>
          <p:spPr>
            <a:xfrm>
              <a:off x="2412181" y="2646090"/>
              <a:ext cx="5315195" cy="0"/>
            </a:xfrm>
            <a:prstGeom prst="straightConnector1">
              <a:avLst/>
            </a:prstGeom>
            <a:noFill/>
            <a:ln w="9525" cap="flat" cmpd="sng">
              <a:solidFill>
                <a:schemeClr val="accent2"/>
              </a:solidFill>
              <a:prstDash val="solid"/>
              <a:round/>
              <a:headEnd type="none" w="sm" len="sm"/>
              <a:tailEnd type="none" w="sm" len="sm"/>
            </a:ln>
            <a:effectLst>
              <a:outerShdw blurRad="40000" dist="20000" dir="5400000" rotWithShape="0">
                <a:srgbClr val="000000">
                  <a:alpha val="37647"/>
                </a:srgbClr>
              </a:outerShdw>
            </a:effectLst>
          </p:spPr>
        </p:cxnSp>
        <p:sp>
          <p:nvSpPr>
            <p:cNvPr id="154" name="Google Shape;154;p5"/>
            <p:cNvSpPr/>
            <p:nvPr/>
          </p:nvSpPr>
          <p:spPr>
            <a:xfrm>
              <a:off x="2511841" y="2677591"/>
              <a:ext cx="5215535" cy="63002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txBox="1"/>
            <p:nvPr/>
          </p:nvSpPr>
          <p:spPr>
            <a:xfrm>
              <a:off x="2511841" y="2677591"/>
              <a:ext cx="5215535" cy="630021"/>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s-CO" sz="1800" b="0" i="0" u="none" strike="noStrike" cap="none" dirty="0">
                  <a:solidFill>
                    <a:srgbClr val="000000"/>
                  </a:solidFill>
                  <a:latin typeface="Arial"/>
                  <a:ea typeface="Arial"/>
                  <a:cs typeface="Arial"/>
                  <a:sym typeface="Arial"/>
                </a:rPr>
                <a:t>Finalización de obras o </a:t>
              </a:r>
              <a:r>
                <a:rPr lang="es-CO" sz="1800" b="0" i="0" u="none" strike="noStrike" cap="none" dirty="0" smtClean="0">
                  <a:solidFill>
                    <a:srgbClr val="000000"/>
                  </a:solidFill>
                  <a:latin typeface="Arial"/>
                  <a:ea typeface="Arial"/>
                  <a:cs typeface="Arial"/>
                  <a:sym typeface="Arial"/>
                </a:rPr>
                <a:t>servicio.</a:t>
              </a:r>
              <a:endParaRPr dirty="0"/>
            </a:p>
          </p:txBody>
        </p:sp>
        <p:cxnSp>
          <p:nvCxnSpPr>
            <p:cNvPr id="156" name="Google Shape;156;p5"/>
            <p:cNvCxnSpPr/>
            <p:nvPr/>
          </p:nvCxnSpPr>
          <p:spPr>
            <a:xfrm>
              <a:off x="2412181" y="3307613"/>
              <a:ext cx="5315195" cy="0"/>
            </a:xfrm>
            <a:prstGeom prst="straightConnector1">
              <a:avLst/>
            </a:prstGeom>
            <a:noFill/>
            <a:ln w="9525" cap="flat" cmpd="sng">
              <a:solidFill>
                <a:schemeClr val="accent2"/>
              </a:solidFill>
              <a:prstDash val="solid"/>
              <a:round/>
              <a:headEnd type="none" w="sm" len="sm"/>
              <a:tailEnd type="none" w="sm" len="sm"/>
            </a:ln>
            <a:effectLst>
              <a:outerShdw blurRad="40000" dist="20000" dir="5400000" rotWithShape="0">
                <a:srgbClr val="000000">
                  <a:alpha val="37647"/>
                </a:srgbClr>
              </a:outerShdw>
            </a:effectLst>
          </p:spPr>
        </p:cxnSp>
      </p:grpSp>
      <p:sp>
        <p:nvSpPr>
          <p:cNvPr id="157" name="Google Shape;157;p5"/>
          <p:cNvSpPr txBox="1"/>
          <p:nvPr/>
        </p:nvSpPr>
        <p:spPr>
          <a:xfrm>
            <a:off x="301657" y="5560485"/>
            <a:ext cx="7731193" cy="835573"/>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s-CO" sz="1400" b="0" i="0" u="none" strike="noStrike" cap="none" dirty="0">
                <a:solidFill>
                  <a:srgbClr val="000000"/>
                </a:solidFill>
                <a:latin typeface="Arial"/>
                <a:ea typeface="Arial"/>
                <a:cs typeface="Arial"/>
                <a:sym typeface="Arial"/>
              </a:rPr>
              <a:t>En este caso, el tratamiento del producto </a:t>
            </a:r>
            <a:r>
              <a:rPr lang="es-CO" sz="1400" b="0" i="0" u="none" strike="noStrike" cap="none" dirty="0" smtClean="0">
                <a:solidFill>
                  <a:srgbClr val="000000"/>
                </a:solidFill>
                <a:latin typeface="Arial"/>
                <a:ea typeface="Arial"/>
                <a:cs typeface="Arial"/>
                <a:sym typeface="Arial"/>
              </a:rPr>
              <a:t>inicia </a:t>
            </a:r>
            <a:r>
              <a:rPr lang="es-CO" sz="1400" b="0" i="0" u="none" strike="noStrike" cap="none" dirty="0">
                <a:solidFill>
                  <a:srgbClr val="000000"/>
                </a:solidFill>
                <a:latin typeface="Arial"/>
                <a:ea typeface="Arial"/>
                <a:cs typeface="Arial"/>
                <a:sym typeface="Arial"/>
              </a:rPr>
              <a:t>con la recepción del producto usado, posteriormente se realiza un proceso de reutilización, reciclaje o renovación para obtener un producto nuevo, materiales o componentes o un producto renovado.</a:t>
            </a:r>
            <a:endParaRPr sz="1800" b="0" i="0" u="none" strike="noStrike" cap="none" dirty="0">
              <a:solidFill>
                <a:srgbClr val="000000"/>
              </a:solidFill>
              <a:latin typeface="Arial"/>
              <a:ea typeface="Arial"/>
              <a:cs typeface="Arial"/>
              <a:sym typeface="Arial"/>
            </a:endParaRPr>
          </a:p>
        </p:txBody>
      </p:sp>
      <p:pic>
        <p:nvPicPr>
          <p:cNvPr id="158" name="Google Shape;158;p5" descr="Primer premio premio vector de cinta vector gratuito"/>
          <p:cNvPicPr preferRelativeResize="0"/>
          <p:nvPr/>
        </p:nvPicPr>
        <p:blipFill rotWithShape="1">
          <a:blip r:embed="rId9">
            <a:alphaModFix/>
          </a:blip>
          <a:srcRect/>
          <a:stretch/>
        </p:blipFill>
        <p:spPr>
          <a:xfrm>
            <a:off x="3613708" y="1748833"/>
            <a:ext cx="1057275" cy="1057275"/>
          </a:xfrm>
          <a:prstGeom prst="rect">
            <a:avLst/>
          </a:prstGeom>
          <a:noFill/>
          <a:ln>
            <a:noFill/>
          </a:ln>
        </p:spPr>
      </p:pic>
      <p:pic>
        <p:nvPicPr>
          <p:cNvPr id="159" name="Google Shape;159;p5" descr="Caja de devolución"/>
          <p:cNvPicPr preferRelativeResize="0"/>
          <p:nvPr/>
        </p:nvPicPr>
        <p:blipFill rotWithShape="1">
          <a:blip r:embed="rId10">
            <a:alphaModFix/>
          </a:blip>
          <a:srcRect/>
          <a:stretch/>
        </p:blipFill>
        <p:spPr>
          <a:xfrm>
            <a:off x="6462740" y="2056576"/>
            <a:ext cx="1219200" cy="1219200"/>
          </a:xfrm>
          <a:prstGeom prst="rect">
            <a:avLst/>
          </a:prstGeom>
          <a:noFill/>
          <a:ln>
            <a:noFill/>
          </a:ln>
        </p:spPr>
      </p:pic>
      <p:pic>
        <p:nvPicPr>
          <p:cNvPr id="160" name="Google Shape;160;p5" descr="Antónimos y opuestos. viejo y nuevo. ilustración de personajes de dibujos animados. tarjeta para docencia, aprendizaje de lenguas extranjeras. vector gratuito"/>
          <p:cNvPicPr preferRelativeResize="0"/>
          <p:nvPr/>
        </p:nvPicPr>
        <p:blipFill rotWithShape="1">
          <a:blip r:embed="rId11">
            <a:alphaModFix/>
          </a:blip>
          <a:srcRect b="39474"/>
          <a:stretch/>
        </p:blipFill>
        <p:spPr>
          <a:xfrm>
            <a:off x="3938651" y="3367473"/>
            <a:ext cx="1257300" cy="539743"/>
          </a:xfrm>
          <a:prstGeom prst="rect">
            <a:avLst/>
          </a:prstGeom>
          <a:noFill/>
          <a:ln>
            <a:noFill/>
          </a:ln>
        </p:spPr>
      </p:pic>
      <p:pic>
        <p:nvPicPr>
          <p:cNvPr id="161" name="Google Shape;161;p5" descr="Calendario 3d para la organización PSD gratuito"/>
          <p:cNvPicPr preferRelativeResize="0"/>
          <p:nvPr/>
        </p:nvPicPr>
        <p:blipFill rotWithShape="1">
          <a:blip r:embed="rId12">
            <a:alphaModFix/>
          </a:blip>
          <a:srcRect/>
          <a:stretch/>
        </p:blipFill>
        <p:spPr>
          <a:xfrm>
            <a:off x="1828800" y="3813431"/>
            <a:ext cx="1042988" cy="1042988"/>
          </a:xfrm>
          <a:prstGeom prst="rect">
            <a:avLst/>
          </a:prstGeom>
          <a:noFill/>
          <a:ln>
            <a:noFill/>
          </a:ln>
        </p:spPr>
      </p:pic>
      <p:pic>
        <p:nvPicPr>
          <p:cNvPr id="162" name="Google Shape;162;p5" descr="Oficina cocina sala técnica interior interior set vector gratuito"/>
          <p:cNvPicPr preferRelativeResize="0"/>
          <p:nvPr/>
        </p:nvPicPr>
        <p:blipFill rotWithShape="1">
          <a:blip r:embed="rId13">
            <a:alphaModFix/>
          </a:blip>
          <a:srcRect/>
          <a:stretch/>
        </p:blipFill>
        <p:spPr>
          <a:xfrm>
            <a:off x="6427319" y="4334925"/>
            <a:ext cx="1219201" cy="1219201"/>
          </a:xfrm>
          <a:prstGeom prst="rect">
            <a:avLst/>
          </a:prstGeom>
          <a:noFill/>
          <a:ln>
            <a:noFill/>
          </a:ln>
        </p:spPr>
      </p:pic>
      <p:pic>
        <p:nvPicPr>
          <p:cNvPr id="163" name="Google Shape;163;p5" descr="botón circular"/>
          <p:cNvPicPr preferRelativeResize="0"/>
          <p:nvPr/>
        </p:nvPicPr>
        <p:blipFill rotWithShape="1">
          <a:blip r:embed="rId14">
            <a:alphaModFix/>
          </a:blip>
          <a:srcRect/>
          <a:stretch/>
        </p:blipFill>
        <p:spPr>
          <a:xfrm rot="5400000" flipH="1">
            <a:off x="3505293" y="6329286"/>
            <a:ext cx="610942" cy="610942"/>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6"/>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9" name="Google Shape;169;p6"/>
          <p:cNvSpPr txBox="1"/>
          <p:nvPr/>
        </p:nvSpPr>
        <p:spPr>
          <a:xfrm>
            <a:off x="8329729" y="777204"/>
            <a:ext cx="3774605" cy="3678064"/>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s-CO" sz="1400" b="0" i="0" u="none" strike="noStrike" cap="none">
                <a:solidFill>
                  <a:schemeClr val="dk1"/>
                </a:solidFill>
                <a:latin typeface="Arial"/>
                <a:ea typeface="Arial"/>
                <a:cs typeface="Arial"/>
                <a:sym typeface="Arial"/>
              </a:rPr>
              <a:t>Incluir botón para regresar al home-portada que dirige al Slide 2.</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350"/>
              <a:buFont typeface="Arial"/>
              <a:buNone/>
            </a:pPr>
            <a:endParaRPr sz="1400" b="0" i="0" u="none" strike="noStrike" cap="none">
              <a:solidFill>
                <a:schemeClr val="dk1"/>
              </a:solidFill>
              <a:latin typeface="Arial"/>
              <a:ea typeface="Arial"/>
              <a:cs typeface="Arial"/>
              <a:sym typeface="Arial"/>
            </a:endParaRPr>
          </a:p>
        </p:txBody>
      </p:sp>
      <p:sp>
        <p:nvSpPr>
          <p:cNvPr id="170" name="Google Shape;170;p6"/>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CO" sz="1800" b="0" i="0" u="none" strike="noStrike" cap="none">
                <a:solidFill>
                  <a:schemeClr val="lt1"/>
                </a:solidFill>
                <a:latin typeface="Arial"/>
                <a:ea typeface="Arial"/>
                <a:cs typeface="Arial"/>
                <a:sym typeface="Arial"/>
              </a:rPr>
              <a:t>Indicaciones para la producción</a:t>
            </a:r>
            <a:endParaRPr sz="1400" b="0" i="0" u="none" strike="noStrike" cap="none">
              <a:solidFill>
                <a:srgbClr val="000000"/>
              </a:solidFill>
              <a:latin typeface="Arial"/>
              <a:ea typeface="Arial"/>
              <a:cs typeface="Arial"/>
              <a:sym typeface="Arial"/>
            </a:endParaRPr>
          </a:p>
        </p:txBody>
      </p:sp>
      <p:sp>
        <p:nvSpPr>
          <p:cNvPr id="171" name="Google Shape;171;p6"/>
          <p:cNvSpPr txBox="1"/>
          <p:nvPr/>
        </p:nvSpPr>
        <p:spPr>
          <a:xfrm>
            <a:off x="2150192" y="385671"/>
            <a:ext cx="3576918" cy="729390"/>
          </a:xfrm>
          <a:prstGeom prst="rect">
            <a:avLst/>
          </a:prstGeom>
          <a:noFill/>
          <a:ln>
            <a:noFill/>
          </a:ln>
        </p:spPr>
        <p:txBody>
          <a:bodyPr spcFirstLastPara="1" wrap="square" lIns="91425" tIns="45700" rIns="91425" bIns="45700" anchor="t" anchorCtr="0">
            <a:spAutoFit/>
          </a:bodyPr>
          <a:lstStyle/>
          <a:p>
            <a:pPr marL="0" marR="0" lvl="0" indent="0" algn="ctr" rtl="0">
              <a:lnSpc>
                <a:spcPct val="115000"/>
              </a:lnSpc>
              <a:spcBef>
                <a:spcPts val="0"/>
              </a:spcBef>
              <a:spcAft>
                <a:spcPts val="0"/>
              </a:spcAft>
              <a:buClr>
                <a:srgbClr val="000000"/>
              </a:buClr>
              <a:buSzPts val="1800"/>
              <a:buFont typeface="Arial"/>
              <a:buNone/>
            </a:pPr>
            <a:r>
              <a:rPr lang="es-CO" sz="1800" b="1" i="0" u="none" strike="noStrike" cap="none">
                <a:solidFill>
                  <a:srgbClr val="000000"/>
                </a:solidFill>
                <a:latin typeface="Arial"/>
                <a:ea typeface="Arial"/>
                <a:cs typeface="Arial"/>
                <a:sym typeface="Arial"/>
              </a:rPr>
              <a:t>Devoluciones </a:t>
            </a:r>
            <a:r>
              <a:rPr lang="es-CO" sz="1800" b="1" i="0" u="sng" strike="noStrike" cap="none">
                <a:solidFill>
                  <a:srgbClr val="000000"/>
                </a:solidFill>
                <a:latin typeface="Arial"/>
                <a:ea typeface="Arial"/>
                <a:cs typeface="Arial"/>
                <a:sym typeface="Arial"/>
              </a:rPr>
              <a:t>de envases y</a:t>
            </a:r>
            <a:r>
              <a:rPr lang="es-CO" sz="1800" b="1" i="0" u="none" strike="noStrike" cap="none">
                <a:solidFill>
                  <a:srgbClr val="000000"/>
                </a:solidFill>
                <a:latin typeface="Arial"/>
                <a:ea typeface="Arial"/>
                <a:cs typeface="Arial"/>
                <a:sym typeface="Arial"/>
              </a:rPr>
              <a:t> </a:t>
            </a:r>
            <a:r>
              <a:rPr lang="es-CO" sz="1800" b="1" i="0" u="sng" strike="noStrike" cap="none">
                <a:solidFill>
                  <a:srgbClr val="000000"/>
                </a:solidFill>
                <a:latin typeface="Arial"/>
                <a:ea typeface="Arial"/>
                <a:cs typeface="Arial"/>
                <a:sym typeface="Arial"/>
              </a:rPr>
              <a:t>embalajes</a:t>
            </a:r>
            <a:r>
              <a:rPr lang="es-CO" sz="1800" b="1" i="0" u="none" strike="noStrike" cap="none">
                <a:solidFill>
                  <a:srgbClr val="000000"/>
                </a:solidFill>
                <a:latin typeface="Arial"/>
                <a:ea typeface="Arial"/>
                <a:cs typeface="Arial"/>
                <a:sym typeface="Arial"/>
              </a:rPr>
              <a:t> de productos</a:t>
            </a:r>
            <a:endParaRPr sz="2400" b="0" i="0" u="none" strike="noStrike" cap="none">
              <a:solidFill>
                <a:srgbClr val="002060"/>
              </a:solidFill>
              <a:latin typeface="Arial"/>
              <a:ea typeface="Arial"/>
              <a:cs typeface="Arial"/>
              <a:sym typeface="Arial"/>
            </a:endParaRPr>
          </a:p>
        </p:txBody>
      </p:sp>
      <p:pic>
        <p:nvPicPr>
          <p:cNvPr id="172" name="Google Shape;172;p6" descr="Home free icon"/>
          <p:cNvPicPr preferRelativeResize="0"/>
          <p:nvPr/>
        </p:nvPicPr>
        <p:blipFill rotWithShape="1">
          <a:blip r:embed="rId3">
            <a:alphaModFix/>
          </a:blip>
          <a:srcRect/>
          <a:stretch/>
        </p:blipFill>
        <p:spPr>
          <a:xfrm>
            <a:off x="3938651" y="5970937"/>
            <a:ext cx="757423" cy="757423"/>
          </a:xfrm>
          <a:prstGeom prst="rect">
            <a:avLst/>
          </a:prstGeom>
          <a:noFill/>
          <a:ln>
            <a:noFill/>
          </a:ln>
        </p:spPr>
      </p:pic>
      <p:sp>
        <p:nvSpPr>
          <p:cNvPr id="173" name="Google Shape;173;p6"/>
          <p:cNvSpPr txBox="1"/>
          <p:nvPr/>
        </p:nvSpPr>
        <p:spPr>
          <a:xfrm>
            <a:off x="301658" y="1168924"/>
            <a:ext cx="7731193" cy="1658018"/>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s-CO" sz="1800" b="0" i="0" u="none" strike="noStrike" cap="none">
                <a:solidFill>
                  <a:srgbClr val="000000"/>
                </a:solidFill>
                <a:latin typeface="Arial"/>
                <a:ea typeface="Arial"/>
                <a:cs typeface="Arial"/>
                <a:sym typeface="Arial"/>
              </a:rPr>
              <a:t>La empresa no solo gestiona la devolución de sus productos, también pueden gestionar la devolución de los envases y los embalajes de estos. </a:t>
            </a:r>
            <a:endParaRPr/>
          </a:p>
          <a:p>
            <a:pPr marL="0" marR="0" lvl="0" indent="0" algn="just" rtl="0">
              <a:lnSpc>
                <a:spcPct val="115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15000"/>
              </a:lnSpc>
              <a:spcBef>
                <a:spcPts val="0"/>
              </a:spcBef>
              <a:spcAft>
                <a:spcPts val="0"/>
              </a:spcAft>
              <a:buNone/>
            </a:pPr>
            <a:r>
              <a:rPr lang="es-CO" sz="1800" b="0" i="0" u="none" strike="noStrike" cap="none">
                <a:solidFill>
                  <a:srgbClr val="000000"/>
                </a:solidFill>
                <a:latin typeface="Arial"/>
                <a:ea typeface="Arial"/>
                <a:cs typeface="Arial"/>
                <a:sym typeface="Arial"/>
              </a:rPr>
              <a:t>Los procesos que se pueden llevar a cabo con estos materiales son los siguientes:</a:t>
            </a:r>
            <a:endParaRPr sz="1800" b="0" i="0" u="none" strike="noStrike" cap="none">
              <a:solidFill>
                <a:srgbClr val="000000"/>
              </a:solidFill>
              <a:latin typeface="Arial"/>
              <a:ea typeface="Arial"/>
              <a:cs typeface="Arial"/>
              <a:sym typeface="Arial"/>
            </a:endParaRPr>
          </a:p>
        </p:txBody>
      </p:sp>
      <p:grpSp>
        <p:nvGrpSpPr>
          <p:cNvPr id="174" name="Google Shape;174;p6"/>
          <p:cNvGrpSpPr/>
          <p:nvPr/>
        </p:nvGrpSpPr>
        <p:grpSpPr>
          <a:xfrm>
            <a:off x="172303" y="2854848"/>
            <a:ext cx="8063262" cy="2688703"/>
            <a:chOff x="2175" y="1500186"/>
            <a:chExt cx="8063262" cy="2688703"/>
          </a:xfrm>
        </p:grpSpPr>
        <p:sp>
          <p:nvSpPr>
            <p:cNvPr id="175" name="Google Shape;175;p6"/>
            <p:cNvSpPr/>
            <p:nvPr/>
          </p:nvSpPr>
          <p:spPr>
            <a:xfrm>
              <a:off x="2175" y="1500186"/>
              <a:ext cx="1223141" cy="611570"/>
            </a:xfrm>
            <a:prstGeom prst="roundRect">
              <a:avLst>
                <a:gd name="adj" fmla="val 10000"/>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6"/>
            <p:cNvSpPr txBox="1"/>
            <p:nvPr/>
          </p:nvSpPr>
          <p:spPr>
            <a:xfrm>
              <a:off x="20087" y="1518098"/>
              <a:ext cx="1187317" cy="575746"/>
            </a:xfrm>
            <a:prstGeom prst="rect">
              <a:avLst/>
            </a:prstGeom>
            <a:noFill/>
            <a:ln>
              <a:noFill/>
            </a:ln>
          </p:spPr>
          <p:txBody>
            <a:bodyPr spcFirstLastPara="1" wrap="square" lIns="19050" tIns="12700" rIns="19050" bIns="1270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es-CO" sz="1000" b="1" i="0" u="none" strike="noStrike" cap="none">
                  <a:solidFill>
                    <a:schemeClr val="lt1"/>
                  </a:solidFill>
                  <a:latin typeface="Arial"/>
                  <a:ea typeface="Arial"/>
                  <a:cs typeface="Arial"/>
                  <a:sym typeface="Arial"/>
                </a:rPr>
                <a:t>Reutilización</a:t>
              </a:r>
              <a:r>
                <a:rPr lang="es-CO" sz="1000" b="0" i="0" u="none" strike="noStrike" cap="none">
                  <a:solidFill>
                    <a:schemeClr val="lt1"/>
                  </a:solidFill>
                  <a:latin typeface="Arial"/>
                  <a:ea typeface="Arial"/>
                  <a:cs typeface="Arial"/>
                  <a:sym typeface="Arial"/>
                </a:rPr>
                <a:t> </a:t>
              </a:r>
              <a:endParaRPr/>
            </a:p>
          </p:txBody>
        </p:sp>
        <p:sp>
          <p:nvSpPr>
            <p:cNvPr id="177" name="Google Shape;177;p6"/>
            <p:cNvSpPr/>
            <p:nvPr/>
          </p:nvSpPr>
          <p:spPr>
            <a:xfrm>
              <a:off x="124489" y="2111756"/>
              <a:ext cx="122314" cy="1115012"/>
            </a:xfrm>
            <a:custGeom>
              <a:avLst/>
              <a:gdLst/>
              <a:ahLst/>
              <a:cxnLst/>
              <a:rect l="l" t="t" r="r" b="b"/>
              <a:pathLst>
                <a:path w="120000" h="120000" extrusionOk="0">
                  <a:moveTo>
                    <a:pt x="0" y="0"/>
                  </a:moveTo>
                  <a:lnTo>
                    <a:pt x="0" y="120000"/>
                  </a:lnTo>
                  <a:lnTo>
                    <a:pt x="120000" y="120000"/>
                  </a:lnTo>
                </a:path>
              </a:pathLst>
            </a:custGeom>
            <a:noFill/>
            <a:ln w="25400" cap="flat" cmpd="sng">
              <a:solidFill>
                <a:schemeClr val="accent4"/>
              </a:solidFill>
              <a:prstDash val="solid"/>
              <a:round/>
              <a:headEnd type="none" w="sm" len="sm"/>
              <a:tailEnd type="none" w="sm" len="sm"/>
            </a:ln>
          </p:spPr>
        </p:sp>
        <p:sp>
          <p:nvSpPr>
            <p:cNvPr id="178" name="Google Shape;178;p6"/>
            <p:cNvSpPr/>
            <p:nvPr/>
          </p:nvSpPr>
          <p:spPr>
            <a:xfrm>
              <a:off x="246803" y="2264649"/>
              <a:ext cx="1201496" cy="1924240"/>
            </a:xfrm>
            <a:prstGeom prst="roundRect">
              <a:avLst>
                <a:gd name="adj" fmla="val 10000"/>
              </a:avLst>
            </a:prstGeom>
            <a:solidFill>
              <a:schemeClr val="lt1">
                <a:alpha val="89803"/>
              </a:schemeClr>
            </a:solidFill>
            <a:ln w="254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txBox="1"/>
            <p:nvPr/>
          </p:nvSpPr>
          <p:spPr>
            <a:xfrm>
              <a:off x="281994" y="2299840"/>
              <a:ext cx="1131114" cy="1853858"/>
            </a:xfrm>
            <a:prstGeom prst="rect">
              <a:avLst/>
            </a:prstGeom>
            <a:noFill/>
            <a:ln>
              <a:noFill/>
            </a:ln>
          </p:spPr>
          <p:txBody>
            <a:bodyPr spcFirstLastPara="1" wrap="square" lIns="19050" tIns="12700" rIns="19050" bIns="1270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es-CO" sz="1000" dirty="0"/>
                <a:t>P</a:t>
              </a:r>
              <a:r>
                <a:rPr lang="es-CO" sz="1000" b="0" i="0" u="none" strike="noStrike" cap="none" dirty="0" smtClean="0">
                  <a:solidFill>
                    <a:srgbClr val="000000"/>
                  </a:solidFill>
                  <a:latin typeface="Arial"/>
                  <a:ea typeface="Arial"/>
                  <a:cs typeface="Arial"/>
                  <a:sym typeface="Arial"/>
                </a:rPr>
                <a:t>roceso </a:t>
              </a:r>
              <a:r>
                <a:rPr lang="es-CO" sz="1000" b="0" i="0" u="none" strike="noStrike" cap="none" dirty="0">
                  <a:solidFill>
                    <a:srgbClr val="000000"/>
                  </a:solidFill>
                  <a:latin typeface="Arial"/>
                  <a:ea typeface="Arial"/>
                  <a:cs typeface="Arial"/>
                  <a:sym typeface="Arial"/>
                </a:rPr>
                <a:t>que permite volver a utilizar los empaques o embalajes, una vez se ha realizado el proceso de limpieza </a:t>
              </a:r>
              <a:r>
                <a:rPr lang="es-CO" sz="1000" b="0" i="0" u="none" strike="noStrike" cap="none" dirty="0" smtClean="0">
                  <a:solidFill>
                    <a:srgbClr val="000000"/>
                  </a:solidFill>
                  <a:latin typeface="Arial"/>
                  <a:ea typeface="Arial"/>
                  <a:cs typeface="Arial"/>
                  <a:sym typeface="Arial"/>
                </a:rPr>
                <a:t>correspondiente.</a:t>
              </a:r>
              <a:endParaRPr dirty="0"/>
            </a:p>
          </p:txBody>
        </p:sp>
        <p:sp>
          <p:nvSpPr>
            <p:cNvPr id="180" name="Google Shape;180;p6"/>
            <p:cNvSpPr/>
            <p:nvPr/>
          </p:nvSpPr>
          <p:spPr>
            <a:xfrm>
              <a:off x="1531102" y="1500186"/>
              <a:ext cx="1223141" cy="611570"/>
            </a:xfrm>
            <a:prstGeom prst="roundRect">
              <a:avLst>
                <a:gd name="adj" fmla="val 10000"/>
              </a:avLst>
            </a:prstGeom>
            <a:solidFill>
              <a:srgbClr val="B3828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6"/>
            <p:cNvSpPr txBox="1"/>
            <p:nvPr/>
          </p:nvSpPr>
          <p:spPr>
            <a:xfrm>
              <a:off x="1549014" y="1518098"/>
              <a:ext cx="1187317" cy="575746"/>
            </a:xfrm>
            <a:prstGeom prst="rect">
              <a:avLst/>
            </a:prstGeom>
            <a:noFill/>
            <a:ln>
              <a:noFill/>
            </a:ln>
          </p:spPr>
          <p:txBody>
            <a:bodyPr spcFirstLastPara="1" wrap="square" lIns="19050" tIns="12700" rIns="19050" bIns="1270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es-CO" sz="1000" b="1" i="0" u="none" strike="noStrike" cap="none">
                  <a:solidFill>
                    <a:schemeClr val="lt1"/>
                  </a:solidFill>
                  <a:latin typeface="Arial"/>
                  <a:ea typeface="Arial"/>
                  <a:cs typeface="Arial"/>
                  <a:sym typeface="Arial"/>
                </a:rPr>
                <a:t>Renovación</a:t>
              </a:r>
              <a:endParaRPr/>
            </a:p>
          </p:txBody>
        </p:sp>
        <p:sp>
          <p:nvSpPr>
            <p:cNvPr id="182" name="Google Shape;182;p6"/>
            <p:cNvSpPr/>
            <p:nvPr/>
          </p:nvSpPr>
          <p:spPr>
            <a:xfrm>
              <a:off x="1653416" y="2111756"/>
              <a:ext cx="122314" cy="1115012"/>
            </a:xfrm>
            <a:custGeom>
              <a:avLst/>
              <a:gdLst/>
              <a:ahLst/>
              <a:cxnLst/>
              <a:rect l="l" t="t" r="r" b="b"/>
              <a:pathLst>
                <a:path w="120000" h="120000" extrusionOk="0">
                  <a:moveTo>
                    <a:pt x="0" y="0"/>
                  </a:moveTo>
                  <a:lnTo>
                    <a:pt x="0" y="120000"/>
                  </a:lnTo>
                  <a:lnTo>
                    <a:pt x="120000" y="120000"/>
                  </a:lnTo>
                </a:path>
              </a:pathLst>
            </a:custGeom>
            <a:noFill/>
            <a:ln w="25400" cap="flat" cmpd="sng">
              <a:solidFill>
                <a:schemeClr val="accent4"/>
              </a:solidFill>
              <a:prstDash val="solid"/>
              <a:round/>
              <a:headEnd type="none" w="sm" len="sm"/>
              <a:tailEnd type="none" w="sm" len="sm"/>
            </a:ln>
          </p:spPr>
        </p:sp>
        <p:sp>
          <p:nvSpPr>
            <p:cNvPr id="183" name="Google Shape;183;p6"/>
            <p:cNvSpPr/>
            <p:nvPr/>
          </p:nvSpPr>
          <p:spPr>
            <a:xfrm>
              <a:off x="1775730" y="2264649"/>
              <a:ext cx="1500119" cy="1924240"/>
            </a:xfrm>
            <a:prstGeom prst="roundRect">
              <a:avLst>
                <a:gd name="adj" fmla="val 10000"/>
              </a:avLst>
            </a:prstGeom>
            <a:solidFill>
              <a:schemeClr val="lt1">
                <a:alpha val="89803"/>
              </a:schemeClr>
            </a:solidFill>
            <a:ln w="25400" cap="flat" cmpd="sng">
              <a:solidFill>
                <a:srgbClr val="B382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
            <p:cNvSpPr txBox="1"/>
            <p:nvPr/>
          </p:nvSpPr>
          <p:spPr>
            <a:xfrm>
              <a:off x="1819667" y="2308586"/>
              <a:ext cx="1412245" cy="1836366"/>
            </a:xfrm>
            <a:prstGeom prst="rect">
              <a:avLst/>
            </a:prstGeom>
            <a:noFill/>
            <a:ln>
              <a:noFill/>
            </a:ln>
          </p:spPr>
          <p:txBody>
            <a:bodyPr spcFirstLastPara="1" wrap="square" lIns="19050" tIns="12700" rIns="19050" bIns="1270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es-CO" sz="1000" b="0" i="0" u="none" strike="noStrike" cap="none" dirty="0">
                  <a:solidFill>
                    <a:srgbClr val="000000"/>
                  </a:solidFill>
                  <a:latin typeface="Arial"/>
                  <a:ea typeface="Arial"/>
                  <a:cs typeface="Arial"/>
                  <a:sym typeface="Arial"/>
                </a:rPr>
                <a:t>Proceso a través del cual se </a:t>
              </a:r>
              <a:r>
                <a:rPr lang="es-CO" sz="1000" b="0" i="0" u="none" strike="noStrike" cap="none" dirty="0" smtClean="0">
                  <a:solidFill>
                    <a:srgbClr val="000000"/>
                  </a:solidFill>
                  <a:latin typeface="Arial"/>
                  <a:ea typeface="Arial"/>
                  <a:cs typeface="Arial"/>
                  <a:sym typeface="Arial"/>
                </a:rPr>
                <a:t>vuelven </a:t>
              </a:r>
              <a:r>
                <a:rPr lang="es-CO" sz="1000" b="0" i="0" u="none" strike="noStrike" cap="none" dirty="0">
                  <a:solidFill>
                    <a:srgbClr val="000000"/>
                  </a:solidFill>
                  <a:latin typeface="Arial"/>
                  <a:ea typeface="Arial"/>
                  <a:cs typeface="Arial"/>
                  <a:sym typeface="Arial"/>
                </a:rPr>
                <a:t>a utilizar los productos usados </a:t>
              </a:r>
              <a:r>
                <a:rPr lang="es-CO" sz="1000" b="0" i="0" u="none" strike="noStrike" cap="none" dirty="0" smtClean="0">
                  <a:solidFill>
                    <a:srgbClr val="000000"/>
                  </a:solidFill>
                  <a:latin typeface="Arial"/>
                  <a:ea typeface="Arial"/>
                  <a:cs typeface="Arial"/>
                  <a:sym typeface="Arial"/>
                </a:rPr>
                <a:t>mediante </a:t>
              </a:r>
              <a:r>
                <a:rPr lang="es-CO" sz="1000" b="0" i="0" u="none" strike="noStrike" cap="none" dirty="0">
                  <a:solidFill>
                    <a:srgbClr val="000000"/>
                  </a:solidFill>
                  <a:latin typeface="Arial"/>
                  <a:ea typeface="Arial"/>
                  <a:cs typeface="Arial"/>
                  <a:sym typeface="Arial"/>
                </a:rPr>
                <a:t>la reparación o reemplazo de las partes </a:t>
              </a:r>
              <a:r>
                <a:rPr lang="es-CO" sz="1000" b="0" i="0" u="none" strike="noStrike" cap="none" dirty="0" smtClean="0">
                  <a:solidFill>
                    <a:srgbClr val="000000"/>
                  </a:solidFill>
                  <a:latin typeface="Arial"/>
                  <a:ea typeface="Arial"/>
                  <a:cs typeface="Arial"/>
                  <a:sym typeface="Arial"/>
                </a:rPr>
                <a:t>dañadas.</a:t>
              </a:r>
              <a:endParaRPr dirty="0"/>
            </a:p>
          </p:txBody>
        </p:sp>
        <p:sp>
          <p:nvSpPr>
            <p:cNvPr id="185" name="Google Shape;185;p6"/>
            <p:cNvSpPr/>
            <p:nvPr/>
          </p:nvSpPr>
          <p:spPr>
            <a:xfrm>
              <a:off x="3337007" y="1500186"/>
              <a:ext cx="1223141" cy="611570"/>
            </a:xfrm>
            <a:prstGeom prst="roundRect">
              <a:avLst>
                <a:gd name="adj" fmla="val 10000"/>
              </a:avLst>
            </a:prstGeom>
            <a:solidFill>
              <a:srgbClr val="C85B5B"/>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txBox="1"/>
            <p:nvPr/>
          </p:nvSpPr>
          <p:spPr>
            <a:xfrm>
              <a:off x="3354919" y="1518098"/>
              <a:ext cx="1187317" cy="575746"/>
            </a:xfrm>
            <a:prstGeom prst="rect">
              <a:avLst/>
            </a:prstGeom>
            <a:noFill/>
            <a:ln>
              <a:noFill/>
            </a:ln>
          </p:spPr>
          <p:txBody>
            <a:bodyPr spcFirstLastPara="1" wrap="square" lIns="19050" tIns="12700" rIns="19050" bIns="1270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es-CO" sz="1000" b="1" i="0" u="none" strike="noStrike" cap="none">
                  <a:solidFill>
                    <a:schemeClr val="lt1"/>
                  </a:solidFill>
                  <a:latin typeface="Arial"/>
                  <a:ea typeface="Arial"/>
                  <a:cs typeface="Arial"/>
                  <a:sym typeface="Arial"/>
                </a:rPr>
                <a:t>Recuperación de materiales </a:t>
              </a:r>
              <a:endParaRPr/>
            </a:p>
          </p:txBody>
        </p:sp>
        <p:sp>
          <p:nvSpPr>
            <p:cNvPr id="187" name="Google Shape;187;p6"/>
            <p:cNvSpPr/>
            <p:nvPr/>
          </p:nvSpPr>
          <p:spPr>
            <a:xfrm>
              <a:off x="3459321" y="2111756"/>
              <a:ext cx="122314" cy="1115012"/>
            </a:xfrm>
            <a:custGeom>
              <a:avLst/>
              <a:gdLst/>
              <a:ahLst/>
              <a:cxnLst/>
              <a:rect l="l" t="t" r="r" b="b"/>
              <a:pathLst>
                <a:path w="120000" h="120000" extrusionOk="0">
                  <a:moveTo>
                    <a:pt x="0" y="0"/>
                  </a:moveTo>
                  <a:lnTo>
                    <a:pt x="0" y="120000"/>
                  </a:lnTo>
                  <a:lnTo>
                    <a:pt x="120000" y="120000"/>
                  </a:lnTo>
                </a:path>
              </a:pathLst>
            </a:custGeom>
            <a:noFill/>
            <a:ln w="25400" cap="flat" cmpd="sng">
              <a:solidFill>
                <a:schemeClr val="accent4"/>
              </a:solidFill>
              <a:prstDash val="solid"/>
              <a:round/>
              <a:headEnd type="none" w="sm" len="sm"/>
              <a:tailEnd type="none" w="sm" len="sm"/>
            </a:ln>
          </p:spPr>
        </p:sp>
        <p:sp>
          <p:nvSpPr>
            <p:cNvPr id="188" name="Google Shape;188;p6"/>
            <p:cNvSpPr/>
            <p:nvPr/>
          </p:nvSpPr>
          <p:spPr>
            <a:xfrm>
              <a:off x="3581635" y="2264649"/>
              <a:ext cx="1383441" cy="1924240"/>
            </a:xfrm>
            <a:prstGeom prst="roundRect">
              <a:avLst>
                <a:gd name="adj" fmla="val 10000"/>
              </a:avLst>
            </a:prstGeom>
            <a:solidFill>
              <a:schemeClr val="lt1">
                <a:alpha val="89803"/>
              </a:schemeClr>
            </a:solidFill>
            <a:ln w="25400" cap="flat" cmpd="sng">
              <a:solidFill>
                <a:srgbClr val="C85B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txBox="1"/>
            <p:nvPr/>
          </p:nvSpPr>
          <p:spPr>
            <a:xfrm>
              <a:off x="3622155" y="2305169"/>
              <a:ext cx="1302401" cy="1843200"/>
            </a:xfrm>
            <a:prstGeom prst="rect">
              <a:avLst/>
            </a:prstGeom>
            <a:noFill/>
            <a:ln>
              <a:noFill/>
            </a:ln>
          </p:spPr>
          <p:txBody>
            <a:bodyPr spcFirstLastPara="1" wrap="square" lIns="19050" tIns="12700" rIns="19050" bIns="1270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es-CO" sz="1000" b="0" i="0" u="none" strike="noStrike" cap="none" dirty="0">
                  <a:solidFill>
                    <a:srgbClr val="000000"/>
                  </a:solidFill>
                  <a:latin typeface="Arial"/>
                  <a:ea typeface="Arial"/>
                  <a:cs typeface="Arial"/>
                  <a:sym typeface="Arial"/>
                </a:rPr>
                <a:t>Corresponde a la recuperación de partes específicas para su posterior </a:t>
              </a:r>
              <a:r>
                <a:rPr lang="es-CO" sz="1000" b="0" i="0" u="none" strike="noStrike" cap="none" dirty="0" smtClean="0">
                  <a:solidFill>
                    <a:srgbClr val="000000"/>
                  </a:solidFill>
                  <a:latin typeface="Arial"/>
                  <a:ea typeface="Arial"/>
                  <a:cs typeface="Arial"/>
                  <a:sym typeface="Arial"/>
                </a:rPr>
                <a:t>utilización.</a:t>
              </a:r>
              <a:endParaRPr dirty="0"/>
            </a:p>
          </p:txBody>
        </p:sp>
        <p:sp>
          <p:nvSpPr>
            <p:cNvPr id="190" name="Google Shape;190;p6"/>
            <p:cNvSpPr/>
            <p:nvPr/>
          </p:nvSpPr>
          <p:spPr>
            <a:xfrm>
              <a:off x="5026234" y="1500186"/>
              <a:ext cx="1223141" cy="611570"/>
            </a:xfrm>
            <a:prstGeom prst="roundRect">
              <a:avLst>
                <a:gd name="adj" fmla="val 10000"/>
              </a:avLst>
            </a:prstGeom>
            <a:solidFill>
              <a:srgbClr val="E02F2F"/>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txBox="1"/>
            <p:nvPr/>
          </p:nvSpPr>
          <p:spPr>
            <a:xfrm>
              <a:off x="5044146" y="1518098"/>
              <a:ext cx="1187317" cy="575746"/>
            </a:xfrm>
            <a:prstGeom prst="rect">
              <a:avLst/>
            </a:prstGeom>
            <a:noFill/>
            <a:ln>
              <a:noFill/>
            </a:ln>
          </p:spPr>
          <p:txBody>
            <a:bodyPr spcFirstLastPara="1" wrap="square" lIns="19050" tIns="12700" rIns="19050" bIns="1270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es-CO" sz="1000" b="1" i="0" u="none" strike="noStrike" cap="none">
                  <a:solidFill>
                    <a:schemeClr val="lt1"/>
                  </a:solidFill>
                  <a:latin typeface="Arial"/>
                  <a:ea typeface="Arial"/>
                  <a:cs typeface="Arial"/>
                  <a:sym typeface="Arial"/>
                </a:rPr>
                <a:t>Reciclaje</a:t>
              </a:r>
              <a:endParaRPr/>
            </a:p>
          </p:txBody>
        </p:sp>
        <p:sp>
          <p:nvSpPr>
            <p:cNvPr id="192" name="Google Shape;192;p6"/>
            <p:cNvSpPr/>
            <p:nvPr/>
          </p:nvSpPr>
          <p:spPr>
            <a:xfrm>
              <a:off x="5148548" y="2111756"/>
              <a:ext cx="122314" cy="1115012"/>
            </a:xfrm>
            <a:custGeom>
              <a:avLst/>
              <a:gdLst/>
              <a:ahLst/>
              <a:cxnLst/>
              <a:rect l="l" t="t" r="r" b="b"/>
              <a:pathLst>
                <a:path w="120000" h="120000" extrusionOk="0">
                  <a:moveTo>
                    <a:pt x="0" y="0"/>
                  </a:moveTo>
                  <a:lnTo>
                    <a:pt x="0" y="120000"/>
                  </a:lnTo>
                  <a:lnTo>
                    <a:pt x="120000" y="120000"/>
                  </a:lnTo>
                </a:path>
              </a:pathLst>
            </a:custGeom>
            <a:noFill/>
            <a:ln w="25400" cap="flat" cmpd="sng">
              <a:solidFill>
                <a:schemeClr val="accent4"/>
              </a:solidFill>
              <a:prstDash val="solid"/>
              <a:round/>
              <a:headEnd type="none" w="sm" len="sm"/>
              <a:tailEnd type="none" w="sm" len="sm"/>
            </a:ln>
          </p:spPr>
        </p:sp>
        <p:sp>
          <p:nvSpPr>
            <p:cNvPr id="193" name="Google Shape;193;p6"/>
            <p:cNvSpPr/>
            <p:nvPr/>
          </p:nvSpPr>
          <p:spPr>
            <a:xfrm>
              <a:off x="5270862" y="2264649"/>
              <a:ext cx="1510276" cy="1924240"/>
            </a:xfrm>
            <a:prstGeom prst="roundRect">
              <a:avLst>
                <a:gd name="adj" fmla="val 10000"/>
              </a:avLst>
            </a:prstGeom>
            <a:solidFill>
              <a:schemeClr val="lt1">
                <a:alpha val="89803"/>
              </a:schemeClr>
            </a:solidFill>
            <a:ln w="25400" cap="flat" cmpd="sng">
              <a:solidFill>
                <a:srgbClr val="E02F2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txBox="1"/>
            <p:nvPr/>
          </p:nvSpPr>
          <p:spPr>
            <a:xfrm>
              <a:off x="5315096" y="2308883"/>
              <a:ext cx="1421808" cy="1835772"/>
            </a:xfrm>
            <a:prstGeom prst="rect">
              <a:avLst/>
            </a:prstGeom>
            <a:noFill/>
            <a:ln>
              <a:noFill/>
            </a:ln>
          </p:spPr>
          <p:txBody>
            <a:bodyPr spcFirstLastPara="1" wrap="square" lIns="19050" tIns="12700" rIns="19050" bIns="1270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es-CO" sz="1000" b="0" i="0" u="none" strike="noStrike" cap="none" dirty="0" smtClean="0">
                  <a:solidFill>
                    <a:srgbClr val="000000"/>
                  </a:solidFill>
                  <a:latin typeface="Arial"/>
                  <a:ea typeface="Arial"/>
                  <a:cs typeface="Arial"/>
                  <a:sym typeface="Arial"/>
                </a:rPr>
                <a:t>Se </a:t>
              </a:r>
              <a:r>
                <a:rPr lang="es-CO" sz="1000" b="0" i="0" u="none" strike="noStrike" cap="none" dirty="0">
                  <a:solidFill>
                    <a:srgbClr val="000000"/>
                  </a:solidFill>
                  <a:latin typeface="Arial"/>
                  <a:ea typeface="Arial"/>
                  <a:cs typeface="Arial"/>
                  <a:sym typeface="Arial"/>
                </a:rPr>
                <a:t>trata de la recuperación de las materias primas que se encuentran en el envase o </a:t>
              </a:r>
              <a:r>
                <a:rPr lang="es-CO" sz="1000" b="0" i="0" u="none" strike="noStrike" cap="none" dirty="0" smtClean="0">
                  <a:solidFill>
                    <a:srgbClr val="000000"/>
                  </a:solidFill>
                  <a:latin typeface="Arial"/>
                  <a:ea typeface="Arial"/>
                  <a:cs typeface="Arial"/>
                  <a:sym typeface="Arial"/>
                </a:rPr>
                <a:t>embalaje. </a:t>
              </a:r>
              <a:endParaRPr dirty="0"/>
            </a:p>
          </p:txBody>
        </p:sp>
        <p:sp>
          <p:nvSpPr>
            <p:cNvPr id="195" name="Google Shape;195;p6"/>
            <p:cNvSpPr/>
            <p:nvPr/>
          </p:nvSpPr>
          <p:spPr>
            <a:xfrm>
              <a:off x="6842295" y="1500186"/>
              <a:ext cx="1223141" cy="611570"/>
            </a:xfrm>
            <a:prstGeom prst="roundRect">
              <a:avLst>
                <a:gd name="adj" fmla="val 10000"/>
              </a:avLst>
            </a:prstGeom>
            <a:solidFill>
              <a:srgbClr val="FE00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txBox="1"/>
            <p:nvPr/>
          </p:nvSpPr>
          <p:spPr>
            <a:xfrm>
              <a:off x="6860207" y="1518098"/>
              <a:ext cx="1187317" cy="575746"/>
            </a:xfrm>
            <a:prstGeom prst="rect">
              <a:avLst/>
            </a:prstGeom>
            <a:noFill/>
            <a:ln>
              <a:noFill/>
            </a:ln>
          </p:spPr>
          <p:txBody>
            <a:bodyPr spcFirstLastPara="1" wrap="square" lIns="19050" tIns="12700" rIns="19050" bIns="1270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es-CO" sz="1000" b="1" i="0" u="none" strike="noStrike" cap="none">
                  <a:solidFill>
                    <a:schemeClr val="lt1"/>
                  </a:solidFill>
                  <a:latin typeface="Arial"/>
                  <a:ea typeface="Arial"/>
                  <a:cs typeface="Arial"/>
                  <a:sym typeface="Arial"/>
                </a:rPr>
                <a:t>Eliminación </a:t>
              </a:r>
              <a:endParaRPr/>
            </a:p>
          </p:txBody>
        </p:sp>
        <p:sp>
          <p:nvSpPr>
            <p:cNvPr id="197" name="Google Shape;197;p6"/>
            <p:cNvSpPr/>
            <p:nvPr/>
          </p:nvSpPr>
          <p:spPr>
            <a:xfrm>
              <a:off x="6964610" y="2111756"/>
              <a:ext cx="122314" cy="1115012"/>
            </a:xfrm>
            <a:custGeom>
              <a:avLst/>
              <a:gdLst/>
              <a:ahLst/>
              <a:cxnLst/>
              <a:rect l="l" t="t" r="r" b="b"/>
              <a:pathLst>
                <a:path w="120000" h="120000" extrusionOk="0">
                  <a:moveTo>
                    <a:pt x="0" y="0"/>
                  </a:moveTo>
                  <a:lnTo>
                    <a:pt x="0" y="120000"/>
                  </a:lnTo>
                  <a:lnTo>
                    <a:pt x="120000" y="120000"/>
                  </a:lnTo>
                </a:path>
              </a:pathLst>
            </a:custGeom>
            <a:noFill/>
            <a:ln w="25400" cap="flat" cmpd="sng">
              <a:solidFill>
                <a:schemeClr val="accent4"/>
              </a:solidFill>
              <a:prstDash val="solid"/>
              <a:round/>
              <a:headEnd type="none" w="sm" len="sm"/>
              <a:tailEnd type="none" w="sm" len="sm"/>
            </a:ln>
          </p:spPr>
        </p:sp>
        <p:sp>
          <p:nvSpPr>
            <p:cNvPr id="198" name="Google Shape;198;p6"/>
            <p:cNvSpPr/>
            <p:nvPr/>
          </p:nvSpPr>
          <p:spPr>
            <a:xfrm>
              <a:off x="7086924" y="2264649"/>
              <a:ext cx="978513" cy="1924240"/>
            </a:xfrm>
            <a:prstGeom prst="roundRect">
              <a:avLst>
                <a:gd name="adj" fmla="val 10000"/>
              </a:avLst>
            </a:prstGeom>
            <a:solidFill>
              <a:schemeClr val="lt1">
                <a:alpha val="89803"/>
              </a:schemeClr>
            </a:solidFill>
            <a:ln w="25400" cap="flat" cmpd="sng">
              <a:solidFill>
                <a:srgbClr val="F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txBox="1"/>
            <p:nvPr/>
          </p:nvSpPr>
          <p:spPr>
            <a:xfrm>
              <a:off x="7115584" y="2293309"/>
              <a:ext cx="921193" cy="1866920"/>
            </a:xfrm>
            <a:prstGeom prst="rect">
              <a:avLst/>
            </a:prstGeom>
            <a:noFill/>
            <a:ln>
              <a:noFill/>
            </a:ln>
          </p:spPr>
          <p:txBody>
            <a:bodyPr spcFirstLastPara="1" wrap="square" lIns="19050" tIns="12700" rIns="19050" bIns="1270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es-CO" sz="1000" b="0" i="0" u="none" strike="noStrike" cap="none" dirty="0" smtClean="0">
                  <a:solidFill>
                    <a:srgbClr val="000000"/>
                  </a:solidFill>
                  <a:latin typeface="Arial"/>
                  <a:ea typeface="Arial"/>
                  <a:cs typeface="Arial"/>
                  <a:sym typeface="Arial"/>
                </a:rPr>
                <a:t>El </a:t>
              </a:r>
              <a:r>
                <a:rPr lang="es-CO" sz="1000" b="0" i="0" u="none" strike="noStrike" cap="none" dirty="0">
                  <a:solidFill>
                    <a:srgbClr val="000000"/>
                  </a:solidFill>
                  <a:latin typeface="Arial"/>
                  <a:ea typeface="Arial"/>
                  <a:cs typeface="Arial"/>
                  <a:sym typeface="Arial"/>
                </a:rPr>
                <a:t>envase o embalaje o alguno de sus </a:t>
              </a:r>
              <a:r>
                <a:rPr lang="es-CO" sz="1000" b="0" i="0" u="none" strike="noStrike" cap="none">
                  <a:solidFill>
                    <a:srgbClr val="000000"/>
                  </a:solidFill>
                  <a:latin typeface="Arial"/>
                  <a:ea typeface="Arial"/>
                  <a:cs typeface="Arial"/>
                  <a:sym typeface="Arial"/>
                </a:rPr>
                <a:t>componentes </a:t>
              </a:r>
              <a:r>
                <a:rPr lang="es-CO" sz="1000" b="0" i="0" u="none" strike="noStrike" cap="none" smtClean="0">
                  <a:solidFill>
                    <a:srgbClr val="000000"/>
                  </a:solidFill>
                  <a:latin typeface="Arial"/>
                  <a:ea typeface="Arial"/>
                  <a:cs typeface="Arial"/>
                  <a:sym typeface="Arial"/>
                </a:rPr>
                <a:t>se </a:t>
              </a:r>
              <a:r>
                <a:rPr lang="es-CO" sz="1000" b="0" i="0" u="none" strike="noStrike" cap="none" dirty="0">
                  <a:solidFill>
                    <a:srgbClr val="000000"/>
                  </a:solidFill>
                  <a:latin typeface="Arial"/>
                  <a:ea typeface="Arial"/>
                  <a:cs typeface="Arial"/>
                  <a:sym typeface="Arial"/>
                </a:rPr>
                <a:t>tira directamente o dado caso </a:t>
              </a:r>
              <a:r>
                <a:rPr lang="es-CO" sz="1000" b="0" i="0" u="none" strike="noStrike" cap="none">
                  <a:solidFill>
                    <a:srgbClr val="000000"/>
                  </a:solidFill>
                  <a:latin typeface="Arial"/>
                  <a:ea typeface="Arial"/>
                  <a:cs typeface="Arial"/>
                  <a:sym typeface="Arial"/>
                </a:rPr>
                <a:t>se </a:t>
              </a:r>
              <a:r>
                <a:rPr lang="es-CO" sz="1000" b="0" i="0" u="none" strike="noStrike" cap="none" smtClean="0">
                  <a:solidFill>
                    <a:srgbClr val="000000"/>
                  </a:solidFill>
                  <a:latin typeface="Arial"/>
                  <a:ea typeface="Arial"/>
                  <a:cs typeface="Arial"/>
                  <a:sym typeface="Arial"/>
                </a:rPr>
                <a:t>regala.</a:t>
              </a:r>
              <a:endParaRPr dirty="0"/>
            </a:p>
          </p:txBody>
        </p:sp>
      </p:grpSp>
    </p:spTree>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574</Words>
  <Application>Microsoft Office PowerPoint</Application>
  <PresentationFormat>Panorámica</PresentationFormat>
  <Paragraphs>73</Paragraphs>
  <Slides>5</Slides>
  <Notes>5</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vt:i4>
      </vt:variant>
    </vt:vector>
  </HeadingPairs>
  <TitlesOfParts>
    <vt:vector size="8"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VASQUEZ</dc:creator>
  <cp:lastModifiedBy>Natalia Ortiz</cp:lastModifiedBy>
  <cp:revision>2</cp:revision>
  <dcterms:modified xsi:type="dcterms:W3CDTF">2022-03-28T17:11:19Z</dcterms:modified>
</cp:coreProperties>
</file>