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maritza.paz.c@gmail.com" initials="m" lastIdx="1" clrIdx="1">
    <p:extLst>
      <p:ext uri="{19B8F6BF-5375-455C-9EA6-DF929625EA0E}">
        <p15:presenceInfo xmlns:p15="http://schemas.microsoft.com/office/powerpoint/2012/main" userId="416ab8e8365af8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D"/>
    <a:srgbClr val="FF4A69"/>
    <a:srgbClr val="7DD3E9"/>
    <a:srgbClr val="522981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89662"/>
  </p:normalViewPr>
  <p:slideViewPr>
    <p:cSldViewPr snapToGrid="0">
      <p:cViewPr varScale="1">
        <p:scale>
          <a:sx n="70" d="100"/>
          <a:sy n="70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28/03/2022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www.freepik.es/vector-gratis/icono-aislado-industrial-negocios-logistica-fondo_2799452.htm" TargetMode="External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hyperlink" Target="https://www.freepik.es/vector-gratis/composicion-isometrica-envio-logistica-entrega-vista-exterior-paquetes-edificios-oficinas-empresa-logistica-e-ilustracion-automoviles_6869958.htm" TargetMode="External"/><Relationship Id="rId4" Type="http://schemas.openxmlformats.org/officeDocument/2006/relationships/hyperlink" Target="https://www.freepik.es/vector-gratis/icono-aislado-industrial-negocios-logistica-fondo_2799449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725166" y="2472927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CO" sz="1800" dirty="0" err="1">
                <a:solidFill>
                  <a:schemeClr val="lt1"/>
                </a:solidFill>
                <a:latin typeface="+mn-lt"/>
                <a:cs typeface="Calibri"/>
              </a:rPr>
              <a:t>Adordeón</a:t>
            </a:r>
            <a:r>
              <a:rPr lang="es-CO" sz="1800" dirty="0">
                <a:solidFill>
                  <a:schemeClr val="lt1"/>
                </a:solidFill>
                <a:latin typeface="+mn-lt"/>
                <a:cs typeface="Calibri"/>
              </a:rPr>
              <a:t> A Tipo A</a:t>
            </a:r>
          </a:p>
          <a:p>
            <a:pPr algn="ctr">
              <a:buSzPct val="25000"/>
            </a:pPr>
            <a:r>
              <a:rPr lang="es-ES" sz="1800" dirty="0" err="1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DI_CF12_1_Ventajasferro</a:t>
            </a:r>
            <a:endParaRPr lang="es-ES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 presenta a manera de referencia el tipo de </a:t>
            </a:r>
            <a:r>
              <a:rPr lang="es-CO" dirty="0">
                <a:solidFill>
                  <a:schemeClr val="tx1"/>
                </a:solidFill>
                <a:cs typeface="Calibri"/>
              </a:rPr>
              <a:t>pestañas</a:t>
            </a: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a utilizar. </a:t>
            </a: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requieren 3 pestañas en cada una incluir el texto e el tipo de imagen referenciadas en las siguientes diapositivas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as imágenes pueden ser cambiadas.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R="0" rtl="0" font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b="1" i="0" u="none" strike="noStrike" baseline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Transporte combinado: </a:t>
            </a:r>
            <a:r>
              <a:rPr lang="es-ES" sz="1100" b="1" i="0" u="none" strike="noStrike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https://www.freepik.es/vector-gratis/icono-aislado-industrial-negocios-logistica-fondo_2799452.htm</a:t>
            </a:r>
            <a:endParaRPr lang="es-ES" sz="1100" b="1" i="0" u="none" strike="noStrike" baseline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0" rtl="0" font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s-CO" sz="1100" b="0" i="0" u="none" strike="noStrike" dirty="0">
              <a:effectLst/>
              <a:latin typeface="Arial" panose="020B0604020202020204" pitchFamily="34" charset="0"/>
            </a:endParaRPr>
          </a:p>
          <a:p>
            <a:pPr marR="0" rtl="0" font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b="1" i="0" u="none" strike="noStrike" baseline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Cargas completas: </a:t>
            </a:r>
            <a:r>
              <a:rPr lang="es-ES" sz="1100" b="1" i="0" u="none" strike="noStrike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https://www.freepik.es/vector-gratis/icono-aislado-industrial-negocios-logistica-fondo_2799449.htm</a:t>
            </a:r>
            <a:endParaRPr lang="es-ES" sz="1100" b="1" i="0" u="none" strike="noStrike" baseline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0" rtl="0" font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s-CO" sz="1100" b="0" i="0" u="none" strike="noStrike" dirty="0">
              <a:effectLst/>
              <a:latin typeface="Arial" panose="020B0604020202020204" pitchFamily="34" charset="0"/>
            </a:endParaRPr>
          </a:p>
          <a:p>
            <a:pPr marR="0" rtl="0" font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b="1" i="0" u="none" strike="noStrike" baseline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Cargas fraccionadas: </a:t>
            </a:r>
            <a:r>
              <a:rPr lang="es-ES" sz="1100" b="1" i="0" u="none" strike="noStrike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  <a:t>https://www.freepik.es/vector-gratis/composicion-isometrica-envio-logistica-entrega-vista-exterior-paquetes-edificios-oficinas-empresa-logistica-e-ilustracion-automoviles_6869958.htm</a:t>
            </a:r>
            <a:endParaRPr lang="es-ES" sz="1100" b="1" i="0" u="none" strike="noStrike" baseline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0" rtl="0" font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s-CO" sz="11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F7F7E1E-C2DE-437E-9B09-CC4FD7202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38663"/>
              </p:ext>
            </p:extLst>
          </p:nvPr>
        </p:nvGraphicFramePr>
        <p:xfrm>
          <a:off x="1645920" y="1375726"/>
          <a:ext cx="6294119" cy="4288585"/>
        </p:xfrm>
        <a:graphic>
          <a:graphicData uri="http://schemas.openxmlformats.org/drawingml/2006/table">
            <a:tbl>
              <a:tblPr firstRow="1" firstCol="1" bandRow="1">
                <a:tableStyleId>{BB3C8625-F1AC-4C01-BAC9-3CD3015F1BBD}</a:tableStyleId>
              </a:tblPr>
              <a:tblGrid>
                <a:gridCol w="2594223">
                  <a:extLst>
                    <a:ext uri="{9D8B030D-6E8A-4147-A177-3AD203B41FA5}">
                      <a16:colId xmlns:a16="http://schemas.microsoft.com/office/drawing/2014/main" val="923800830"/>
                    </a:ext>
                  </a:extLst>
                </a:gridCol>
                <a:gridCol w="3699896">
                  <a:extLst>
                    <a:ext uri="{9D8B030D-6E8A-4147-A177-3AD203B41FA5}">
                      <a16:colId xmlns:a16="http://schemas.microsoft.com/office/drawing/2014/main" val="3425361544"/>
                    </a:ext>
                  </a:extLst>
                </a:gridCol>
              </a:tblGrid>
              <a:tr h="1314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1" dirty="0">
                          <a:effectLst/>
                        </a:rPr>
                        <a:t>Transporte combinado</a:t>
                      </a:r>
                      <a:endParaRPr lang="es-CO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600" dirty="0">
                          <a:effectLst/>
                        </a:rPr>
                        <a:t>Se realiza mediante contenedores, cajas móviles, semirremolques u otras unidades de transporte intermodal entre terminales especializadas desde las que se acarrean desde el lugar de origen o al destino en transporte por carretera.</a:t>
                      </a:r>
                      <a:endParaRPr lang="es-CO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658625"/>
                  </a:ext>
                </a:extLst>
              </a:tr>
              <a:tr h="979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1" dirty="0">
                          <a:effectLst/>
                        </a:rPr>
                        <a:t>Cargas completas</a:t>
                      </a:r>
                      <a:endParaRPr lang="es-CO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600" dirty="0">
                          <a:effectLst/>
                        </a:rPr>
                        <a:t>Transporte de mercancía en vagones completos, es adecuado para el acarreo de mercancías de gran volumen o peso a largas distancias, por ejemplo, productos en hierro o acero.</a:t>
                      </a:r>
                      <a:endParaRPr lang="es-CO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795052"/>
                  </a:ext>
                </a:extLst>
              </a:tr>
              <a:tr h="643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1" dirty="0">
                          <a:effectLst/>
                        </a:rPr>
                        <a:t>Cargas fraccionadas</a:t>
                      </a:r>
                      <a:endParaRPr lang="es-CO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600" dirty="0">
                          <a:effectLst/>
                        </a:rPr>
                        <a:t>Corresponde a la carga que no alcanza a llenar un vagón o un </a:t>
                      </a:r>
                      <a:r>
                        <a:rPr lang="es-ES" sz="1600">
                          <a:effectLst/>
                        </a:rPr>
                        <a:t>contenedor</a:t>
                      </a:r>
                      <a:r>
                        <a:rPr lang="es-ES" sz="1600" smtClean="0">
                          <a:effectLst/>
                        </a:rPr>
                        <a:t>. </a:t>
                      </a:r>
                      <a:endParaRPr lang="es-CO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1330459"/>
                  </a:ext>
                </a:extLst>
              </a:tr>
            </a:tbl>
          </a:graphicData>
        </a:graphic>
      </p:graphicFrame>
      <p:pic>
        <p:nvPicPr>
          <p:cNvPr id="5" name="Imagen 4" descr="Imagen que contiene lego, juguete, foto, diferente&#10;&#10;Descripción generada automáticamente">
            <a:extLst>
              <a:ext uri="{FF2B5EF4-FFF2-40B4-BE49-F238E27FC236}">
                <a16:creationId xmlns:a16="http://schemas.microsoft.com/office/drawing/2014/main" id="{28693D95-D759-4D35-85F8-656BF468F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8120" y="1241441"/>
            <a:ext cx="1844040" cy="18440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Imagen 9" descr="Imagen que contiene lego, juguete&#10;&#10;Descripción generada automáticamente">
            <a:extLst>
              <a:ext uri="{FF2B5EF4-FFF2-40B4-BE49-F238E27FC236}">
                <a16:creationId xmlns:a16="http://schemas.microsoft.com/office/drawing/2014/main" id="{0A019A96-8F40-48AA-9BC5-AA6B4BF27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98120" y="3210709"/>
            <a:ext cx="1844040" cy="18440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Imagen 11" descr="Dibujo de ingeniería&#10;&#10;Descripción generada automáticamente">
            <a:extLst>
              <a:ext uri="{FF2B5EF4-FFF2-40B4-BE49-F238E27FC236}">
                <a16:creationId xmlns:a16="http://schemas.microsoft.com/office/drawing/2014/main" id="{76144D3B-2A08-4438-96D3-402F09318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58355" y="5179977"/>
            <a:ext cx="2402446" cy="18440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9678</TotalTime>
  <Words>161</Words>
  <Application>Microsoft Office PowerPoint</Application>
  <PresentationFormat>Panorámica</PresentationFormat>
  <Paragraphs>21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Natalia Ortiz</cp:lastModifiedBy>
  <cp:revision>161</cp:revision>
  <dcterms:modified xsi:type="dcterms:W3CDTF">2022-03-28T15:25:39Z</dcterms:modified>
</cp:coreProperties>
</file>