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handoutMasterIdLst>
    <p:handoutMasterId r:id="rId7"/>
  </p:handoutMasterIdLst>
  <p:sldIdLst>
    <p:sldId id="258" r:id="rId2"/>
    <p:sldId id="286" r:id="rId3"/>
    <p:sldId id="287" r:id="rId4"/>
    <p:sldId id="288" r:id="rId5"/>
  </p:sldIdLst>
  <p:sldSz cx="12192000" cy="6858000"/>
  <p:notesSz cx="6858000" cy="9144000"/>
  <p:custDataLst>
    <p:tags r:id="rId8"/>
  </p:custData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ana Morales" initials="LM" lastIdx="5" clrIdx="0">
    <p:extLst>
      <p:ext uri="{19B8F6BF-5375-455C-9EA6-DF929625EA0E}">
        <p15:presenceInfo xmlns:p15="http://schemas.microsoft.com/office/powerpoint/2012/main" userId="Liliana Morales" providerId="None"/>
      </p:ext>
    </p:extLst>
  </p:cmAuthor>
  <p:cmAuthor id="2" name="maritza.paz.c@gmail.com" initials="m" lastIdx="1" clrIdx="1">
    <p:extLst>
      <p:ext uri="{19B8F6BF-5375-455C-9EA6-DF929625EA0E}">
        <p15:presenceInfo xmlns:p15="http://schemas.microsoft.com/office/powerpoint/2012/main" userId="416ab8e8365af8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0D"/>
    <a:srgbClr val="FF4A69"/>
    <a:srgbClr val="7DD3E9"/>
    <a:srgbClr val="522981"/>
    <a:srgbClr val="4A8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3C8625-F1AC-4C01-BAC9-3CD3015F1BBD}">
  <a:tblStyle styleId="{BB3C8625-F1AC-4C01-BAC9-3CD3015F1BBD}" styleName="Table_0"/>
  <a:tblStyle styleId="{BF564A1C-97B1-4D8F-8997-F2116A1512E2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63B9DBF-B480-47DA-A6E1-43C5474EF4B7}" styleName="Table_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A56D29A-3347-4097-BB56-BC4704688742}" styleName="Table_3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25CA6D2-C51F-4EB5-8F98-FF5386C87FD4}" styleName="Table_4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94674" autoAdjust="0"/>
  </p:normalViewPr>
  <p:slideViewPr>
    <p:cSldViewPr snapToGrid="0">
      <p:cViewPr varScale="1">
        <p:scale>
          <a:sx n="78" d="100"/>
          <a:sy n="78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4DD1-0BA0-41EA-B685-F252DA25B945}" type="datetimeFigureOut">
              <a:rPr lang="es-CO" smtClean="0"/>
              <a:t>28/03/2022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36486-01DA-4660-80C3-34274CB1AA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8587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29778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1647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06379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41223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3675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hyperlink" Target="https://www.freepik.es/vector-gratis/banner-logistica-inteligente-infraestructura-logistica-almacenamiento-distribucion-entrega-carga-pagina-inicio-vector-industria-naviera-aviones-camiones-montacargas-drones-cajas-isometricos_21614292.htm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www.freepik.es/vector-gratis/operadores-que-controlan-ilustracion-plana-aviones-personajes-dibujos-animados-sentados-sala-mando-aeropuerto_12291213.htm" TargetMode="External"/><Relationship Id="rId9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hyperlink" Target="https://www.freepik.es/vector-gratis/infografia-isometrica-naves_6171323.htm" TargetMode="External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www.freepik.es/vector-gratis/conjunto-barcos-mar-transporte-maritimo-transporte-maritimo-entrega-envio-boya-barco-crucero-remolque_10700945.htm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hyperlink" Target="https://www.freepik.es/vector-gratis/ilustracion-concepto-puerto_18352163.htm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6.png"/><Relationship Id="rId4" Type="http://schemas.openxmlformats.org/officeDocument/2006/relationships/hyperlink" Target="https://www.freepik.es/vector-gratis/composicion-isometrica-coloreada-puerto-gran-buque-carga-maritima-ilustracion-puerto_7252438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2725166" y="2472927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s-CO" sz="1800" dirty="0">
                <a:solidFill>
                  <a:schemeClr val="lt1"/>
                </a:solidFill>
                <a:latin typeface="+mn-lt"/>
                <a:cs typeface="Calibri"/>
              </a:rPr>
              <a:t>Tarjetas </a:t>
            </a:r>
            <a:r>
              <a:rPr lang="es-CO" sz="1800" dirty="0" err="1">
                <a:solidFill>
                  <a:schemeClr val="lt1"/>
                </a:solidFill>
                <a:latin typeface="+mn-lt"/>
                <a:cs typeface="Calibri"/>
              </a:rPr>
              <a:t>Flip</a:t>
            </a:r>
            <a:endParaRPr lang="es-CO" sz="1800" dirty="0">
              <a:solidFill>
                <a:schemeClr val="lt1"/>
              </a:solidFill>
              <a:latin typeface="+mn-lt"/>
              <a:cs typeface="Calibri"/>
            </a:endParaRPr>
          </a:p>
          <a:p>
            <a:pPr algn="ctr">
              <a:buSzPct val="25000"/>
            </a:pPr>
            <a:r>
              <a:rPr lang="es-ES" sz="1800" dirty="0" err="1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DI_CF12_1_VentajasMar</a:t>
            </a:r>
            <a:endParaRPr lang="es-ES" sz="1800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844983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s-ES" b="0" i="0" u="none" strike="noStrike" cap="none" baseline="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Se presenta a manera de referencia el tipo de </a:t>
            </a:r>
            <a:r>
              <a:rPr lang="es-CO" dirty="0">
                <a:solidFill>
                  <a:schemeClr val="tx1"/>
                </a:solidFill>
                <a:cs typeface="Calibri"/>
              </a:rPr>
              <a:t>tarjetas</a:t>
            </a:r>
            <a:r>
              <a:rPr lang="es-ES" b="0" i="0" u="none" strike="noStrike" cap="none" baseline="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 a utilizar. </a:t>
            </a:r>
            <a:endParaRPr lang="es-ES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ES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Se requieren 5 tarjetas en cada una incluir el texto e el tipo de imagen referenciadas en las siguientes diapositivas</a:t>
            </a:r>
            <a:r>
              <a:rPr lang="es-ES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ES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L</a:t>
            </a:r>
            <a:r>
              <a:rPr lang="es-ES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as imágenes pueden ser cambiadas.</a:t>
            </a: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3350" y="3556001"/>
            <a:ext cx="3948174" cy="330199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_tradnl" sz="1200" b="1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Referencias </a:t>
            </a:r>
            <a:r>
              <a:rPr lang="es-ES_tradnl" sz="12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 las imágenes</a:t>
            </a:r>
            <a:r>
              <a:rPr lang="es-ES_tradnl" sz="1200" b="1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_tradnl" sz="1200" b="1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>
              <a:buSzPts val="1800"/>
            </a:pPr>
            <a:r>
              <a:rPr lang="es-ES_tradnl" sz="12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Rapidez: </a:t>
            </a:r>
            <a:r>
              <a:rPr lang="es-ES" sz="1200" dirty="0">
                <a:solidFill>
                  <a:schemeClr val="dk1"/>
                </a:solidFill>
                <a:hlinkClick r:id="rId3"/>
              </a:rPr>
              <a:t>https://www.freepik.es/vector-gratis/banner-logistica-inteligente-infraestructura-logistica-almacenamiento-distribucion-entrega-carga-pagina-inicio-vector-industria-naviera-aviones-camiones-montacargas-drones-cajas-isometricos_21614292.htm</a:t>
            </a:r>
            <a:endParaRPr lang="es-ES" sz="1200" dirty="0">
              <a:solidFill>
                <a:schemeClr val="dk1"/>
              </a:solidFill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2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s-ES" sz="1200" b="1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Seguridad: </a:t>
            </a:r>
            <a:r>
              <a:rPr lang="es-ES" sz="120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  <a:hlinkClick r:id="rId4"/>
              </a:rPr>
              <a:t>https://www.freepik.es/vector-gratis/operadores-que-controlan-ilustracion-plana-aviones-personajes-dibujos-animados-sentados-sala-mando-aeropuerto_12291213.htm</a:t>
            </a:r>
            <a:endParaRPr lang="es-ES" sz="180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5E8D4F-3653-493F-A3A0-52734097B2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01799"/>
            <a:ext cx="2782029" cy="31102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56333A-69B6-49BC-B6B3-5AED279163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8119" y="480452"/>
            <a:ext cx="2741063" cy="313154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F755FC3-21DA-460F-BA5A-C67C8E938C84}"/>
              </a:ext>
            </a:extLst>
          </p:cNvPr>
          <p:cNvSpPr/>
          <p:nvPr/>
        </p:nvSpPr>
        <p:spPr>
          <a:xfrm>
            <a:off x="433806" y="716543"/>
            <a:ext cx="2056177" cy="2727600"/>
          </a:xfrm>
          <a:prstGeom prst="rect">
            <a:avLst/>
          </a:prstGeom>
          <a:solidFill>
            <a:srgbClr val="522981"/>
          </a:solidFill>
          <a:ln>
            <a:solidFill>
              <a:srgbClr val="5229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21C087-BDB8-4941-9116-24379F033B6C}"/>
              </a:ext>
            </a:extLst>
          </p:cNvPr>
          <p:cNvSpPr txBox="1"/>
          <p:nvPr/>
        </p:nvSpPr>
        <p:spPr>
          <a:xfrm>
            <a:off x="163397" y="813203"/>
            <a:ext cx="2361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>
                <a:solidFill>
                  <a:schemeClr val="bg1"/>
                </a:solidFill>
              </a:rPr>
              <a:t>Rapidez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B141-78BE-4BFB-A7E2-60EA06300F2C}"/>
              </a:ext>
            </a:extLst>
          </p:cNvPr>
          <p:cNvSpPr/>
          <p:nvPr/>
        </p:nvSpPr>
        <p:spPr>
          <a:xfrm>
            <a:off x="2912422" y="838598"/>
            <a:ext cx="1989443" cy="2099514"/>
          </a:xfrm>
          <a:prstGeom prst="rect">
            <a:avLst/>
          </a:prstGeom>
          <a:solidFill>
            <a:srgbClr val="522981"/>
          </a:solidFill>
          <a:ln>
            <a:solidFill>
              <a:srgbClr val="5229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A51A5E-16FD-4168-B412-7879068AF961}"/>
              </a:ext>
            </a:extLst>
          </p:cNvPr>
          <p:cNvSpPr txBox="1"/>
          <p:nvPr/>
        </p:nvSpPr>
        <p:spPr>
          <a:xfrm>
            <a:off x="2757653" y="1030222"/>
            <a:ext cx="23619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Este transporte es adecuado para mercancías urgentes, productos perecederos y aquellos de valor unitario elevado.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F6ABC2F-B13B-4DBF-8F6E-063C14DCE8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32" y="3567138"/>
            <a:ext cx="2689882" cy="299760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B12C350-B2A0-4201-9FBD-CCD99F10535A}"/>
              </a:ext>
            </a:extLst>
          </p:cNvPr>
          <p:cNvSpPr/>
          <p:nvPr/>
        </p:nvSpPr>
        <p:spPr>
          <a:xfrm>
            <a:off x="317820" y="3851924"/>
            <a:ext cx="2172164" cy="2657557"/>
          </a:xfrm>
          <a:prstGeom prst="rect">
            <a:avLst/>
          </a:prstGeom>
          <a:solidFill>
            <a:srgbClr val="7DD3E9"/>
          </a:solidFill>
          <a:ln>
            <a:solidFill>
              <a:srgbClr val="7DD3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85F594A-61C5-43B2-93F4-F12703262E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7527" y="3545328"/>
            <a:ext cx="2741063" cy="300874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914C423-51AF-41DE-901A-D391462A49C8}"/>
              </a:ext>
            </a:extLst>
          </p:cNvPr>
          <p:cNvSpPr/>
          <p:nvPr/>
        </p:nvSpPr>
        <p:spPr>
          <a:xfrm>
            <a:off x="2912422" y="3739450"/>
            <a:ext cx="2089977" cy="2759357"/>
          </a:xfrm>
          <a:prstGeom prst="rect">
            <a:avLst/>
          </a:prstGeom>
          <a:solidFill>
            <a:srgbClr val="7DD3E9"/>
          </a:solidFill>
          <a:ln>
            <a:solidFill>
              <a:srgbClr val="7DD3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5F05B5-4F7A-4E3C-BDCD-EF885E6F57D8}"/>
              </a:ext>
            </a:extLst>
          </p:cNvPr>
          <p:cNvSpPr txBox="1"/>
          <p:nvPr/>
        </p:nvSpPr>
        <p:spPr>
          <a:xfrm>
            <a:off x="465442" y="3942776"/>
            <a:ext cx="1784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0" b="1" dirty="0">
                <a:solidFill>
                  <a:schemeClr val="tx1"/>
                </a:solidFill>
              </a:rPr>
              <a:t>Seguridad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BB9ED3-1B9F-4D64-9C87-5B88BBD5FFC3}"/>
              </a:ext>
            </a:extLst>
          </p:cNvPr>
          <p:cNvSpPr txBox="1"/>
          <p:nvPr/>
        </p:nvSpPr>
        <p:spPr>
          <a:xfrm>
            <a:off x="2992301" y="4116769"/>
            <a:ext cx="20100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CO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transporte aéreo tiene los índices de seguridad más altos de todos los medios de transporte.</a:t>
            </a:r>
            <a:endParaRPr lang="es-CO" dirty="0"/>
          </a:p>
        </p:txBody>
      </p:sp>
      <p:pic>
        <p:nvPicPr>
          <p:cNvPr id="21" name="Imagen 20" descr="Diagrama&#10;&#10;Descripción generada automáticamente">
            <a:extLst>
              <a:ext uri="{FF2B5EF4-FFF2-40B4-BE49-F238E27FC236}">
                <a16:creationId xmlns:a16="http://schemas.microsoft.com/office/drawing/2014/main" id="{0186FB48-935F-4861-B065-D21864DEE08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9488" r="19414"/>
          <a:stretch/>
        </p:blipFill>
        <p:spPr>
          <a:xfrm>
            <a:off x="456986" y="1226969"/>
            <a:ext cx="1922516" cy="2028509"/>
          </a:xfrm>
          <a:prstGeom prst="rect">
            <a:avLst/>
          </a:prstGeom>
        </p:spPr>
      </p:pic>
      <p:pic>
        <p:nvPicPr>
          <p:cNvPr id="22" name="Imagen 21" descr="Diagrama&#10;&#10;Descripción generada automáticamente">
            <a:extLst>
              <a:ext uri="{FF2B5EF4-FFF2-40B4-BE49-F238E27FC236}">
                <a16:creationId xmlns:a16="http://schemas.microsoft.com/office/drawing/2014/main" id="{B70BCC14-DEAB-4D99-B2D0-86633AE4E7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3806" y="4489916"/>
            <a:ext cx="1784781" cy="142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41691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844983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s-ES" b="0" i="0" u="none" strike="noStrike" cap="none" baseline="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Se presenta a manera de referencia el tipo de </a:t>
            </a:r>
            <a:r>
              <a:rPr lang="es-CO" dirty="0">
                <a:solidFill>
                  <a:schemeClr val="tx1"/>
                </a:solidFill>
                <a:cs typeface="Calibri"/>
              </a:rPr>
              <a:t>tarjetas</a:t>
            </a:r>
            <a:r>
              <a:rPr lang="es-ES" b="0" i="0" u="none" strike="noStrike" cap="none" baseline="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 a utilizar. </a:t>
            </a:r>
            <a:endParaRPr lang="es-ES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ES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Se requieren 5 tarjetas en cada una incluir el texto e imagen referenciadas en las siguientes diapositivas, las imágenes pueden ser cambiadas.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ES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3350" y="3556001"/>
            <a:ext cx="3948174" cy="330199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_tradnl" sz="1200" b="1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Referencias </a:t>
            </a:r>
            <a:r>
              <a:rPr lang="es-ES_tradnl" sz="12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 las imágenes</a:t>
            </a:r>
            <a:r>
              <a:rPr lang="es-ES_tradnl" sz="1200" b="1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_tradnl" sz="1200" b="1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350"/>
            </a:pPr>
            <a:r>
              <a:rPr lang="es-ES_tradnl" sz="12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Internacionalidad: </a:t>
            </a:r>
            <a:r>
              <a:rPr lang="es-ES" sz="1200" dirty="0">
                <a:solidFill>
                  <a:schemeClr val="dk1"/>
                </a:solidFill>
                <a:hlinkClick r:id="rId3"/>
              </a:rPr>
              <a:t>https://www.freepik.es/vector-gratis/infografia-isometrica-naves_6171323.htm</a:t>
            </a:r>
            <a:endParaRPr lang="es-ES" sz="12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ts val="350"/>
            </a:pPr>
            <a:endParaRPr lang="es-ES" sz="12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>
              <a:buSzPct val="25000"/>
            </a:pPr>
            <a:r>
              <a:rPr lang="es-CO" sz="1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Versatilidad</a:t>
            </a:r>
            <a:r>
              <a:rPr lang="es-ES" sz="12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 </a:t>
            </a:r>
            <a:r>
              <a:rPr lang="es-ES" sz="1200" b="1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  <a:hlinkClick r:id="rId4"/>
              </a:rPr>
              <a:t>https://www.freepik.es/vector-gratis/conjunto-barcos-mar-transporte-maritimo-transporte-maritimo-entrega-envio-boya-barco-crucero-remolque_10700945.htm</a:t>
            </a:r>
            <a:endParaRPr lang="es-ES" sz="1200" b="1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0AEBD6B-24FA-4E6A-8EE6-0C25235676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834" y="371474"/>
            <a:ext cx="2822218" cy="342014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10B37FB-839A-4A90-8550-B2DD389C1A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6758" y="320714"/>
            <a:ext cx="2822218" cy="3420145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5A58544B-D0D9-49C2-A9E5-FC82F4832C30}"/>
              </a:ext>
            </a:extLst>
          </p:cNvPr>
          <p:cNvSpPr/>
          <p:nvPr/>
        </p:nvSpPr>
        <p:spPr>
          <a:xfrm>
            <a:off x="1271821" y="742949"/>
            <a:ext cx="2192243" cy="2946182"/>
          </a:xfrm>
          <a:prstGeom prst="rect">
            <a:avLst/>
          </a:prstGeom>
          <a:solidFill>
            <a:srgbClr val="FF4A69"/>
          </a:solidFill>
          <a:ln>
            <a:solidFill>
              <a:srgbClr val="FF4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53B1F91-C104-468C-8B00-E7991C3950A2}"/>
              </a:ext>
            </a:extLst>
          </p:cNvPr>
          <p:cNvSpPr/>
          <p:nvPr/>
        </p:nvSpPr>
        <p:spPr>
          <a:xfrm>
            <a:off x="4737743" y="742949"/>
            <a:ext cx="2220248" cy="2903859"/>
          </a:xfrm>
          <a:prstGeom prst="rect">
            <a:avLst/>
          </a:prstGeom>
          <a:solidFill>
            <a:srgbClr val="FF4A69"/>
          </a:solidFill>
          <a:ln>
            <a:solidFill>
              <a:srgbClr val="FF4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BD577C-D261-47B0-8BF8-1BAB61A62A2C}"/>
              </a:ext>
            </a:extLst>
          </p:cNvPr>
          <p:cNvSpPr txBox="1"/>
          <p:nvPr/>
        </p:nvSpPr>
        <p:spPr>
          <a:xfrm>
            <a:off x="1093203" y="897657"/>
            <a:ext cx="2549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8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Internacionalidad</a:t>
            </a:r>
            <a:endParaRPr lang="es-ES" sz="18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BE3AE4-76C3-4C59-BC2D-AEEDCCEC9207}"/>
              </a:ext>
            </a:extLst>
          </p:cNvPr>
          <p:cNvSpPr txBox="1"/>
          <p:nvPr/>
        </p:nvSpPr>
        <p:spPr>
          <a:xfrm>
            <a:off x="4526721" y="673710"/>
            <a:ext cx="26596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CO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Transporta mercancía entre puntos geográficos distantes al más bajo costo y es el que menos impacto tiene </a:t>
            </a:r>
            <a:r>
              <a:rPr lang="es-CO" sz="160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el </a:t>
            </a:r>
            <a:r>
              <a:rPr lang="es-CO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medio </a:t>
            </a:r>
            <a:r>
              <a:rPr lang="es-CO" sz="160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ambiente.  </a:t>
            </a:r>
            <a:endParaRPr lang="es-CO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97C920-DE37-417C-8596-A43E206DBA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2074" y="3793989"/>
            <a:ext cx="2569713" cy="296281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0AA634A-1BA1-4FDE-84B5-E6AEA6B086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6627" y="3791620"/>
            <a:ext cx="2569713" cy="296281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B229BB90-ACF6-454D-A90B-1D110F3DEB13}"/>
              </a:ext>
            </a:extLst>
          </p:cNvPr>
          <p:cNvSpPr/>
          <p:nvPr/>
        </p:nvSpPr>
        <p:spPr>
          <a:xfrm>
            <a:off x="1250140" y="3996967"/>
            <a:ext cx="2010221" cy="2685187"/>
          </a:xfrm>
          <a:prstGeom prst="rect">
            <a:avLst/>
          </a:prstGeom>
          <a:solidFill>
            <a:srgbClr val="FFCD0D"/>
          </a:solidFill>
          <a:ln>
            <a:solidFill>
              <a:srgbClr val="FFC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B8F925-0821-402C-A3C9-F54817D97604}"/>
              </a:ext>
            </a:extLst>
          </p:cNvPr>
          <p:cNvSpPr/>
          <p:nvPr/>
        </p:nvSpPr>
        <p:spPr>
          <a:xfrm>
            <a:off x="4886587" y="3996966"/>
            <a:ext cx="2029795" cy="2685188"/>
          </a:xfrm>
          <a:prstGeom prst="rect">
            <a:avLst/>
          </a:prstGeom>
          <a:solidFill>
            <a:srgbClr val="FFCD0D"/>
          </a:solidFill>
          <a:ln>
            <a:solidFill>
              <a:srgbClr val="FFC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3766A1-12F2-40EE-9862-86584E40D1B1}"/>
              </a:ext>
            </a:extLst>
          </p:cNvPr>
          <p:cNvSpPr txBox="1"/>
          <p:nvPr/>
        </p:nvSpPr>
        <p:spPr>
          <a:xfrm>
            <a:off x="892906" y="4163095"/>
            <a:ext cx="2549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8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Versatilidad</a:t>
            </a:r>
            <a:endParaRPr lang="es-CO" sz="2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62CB85-9115-4DB8-8FD8-BA25A43066A7}"/>
              </a:ext>
            </a:extLst>
          </p:cNvPr>
          <p:cNvSpPr txBox="1"/>
          <p:nvPr/>
        </p:nvSpPr>
        <p:spPr>
          <a:xfrm>
            <a:off x="4786217" y="4093855"/>
            <a:ext cx="22427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CO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CO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el fin de adaptarse a la mercancía a transportar, el diseño de los buques se </a:t>
            </a:r>
            <a:r>
              <a:rPr lang="es-CO" sz="140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 </a:t>
            </a:r>
            <a:r>
              <a:rPr lang="es-CO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especializado cada vez </a:t>
            </a:r>
            <a:r>
              <a:rPr lang="es-CO" sz="140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más.</a:t>
            </a:r>
            <a:endParaRPr lang="es-CO" dirty="0"/>
          </a:p>
        </p:txBody>
      </p:sp>
      <p:pic>
        <p:nvPicPr>
          <p:cNvPr id="5" name="Imagen 4" descr="Mapa&#10;&#10;Descripción generada automáticamente">
            <a:extLst>
              <a:ext uri="{FF2B5EF4-FFF2-40B4-BE49-F238E27FC236}">
                <a16:creationId xmlns:a16="http://schemas.microsoft.com/office/drawing/2014/main" id="{DA603A51-AA5F-4986-8FF9-754A71AB8D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3343" y="1291206"/>
            <a:ext cx="2212593" cy="2212593"/>
          </a:xfrm>
          <a:prstGeom prst="rect">
            <a:avLst/>
          </a:prstGeom>
        </p:spPr>
      </p:pic>
      <p:pic>
        <p:nvPicPr>
          <p:cNvPr id="7" name="Imagen 6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4EA330AB-9DB1-4AD9-9833-165ACF191F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1252" y="4547807"/>
            <a:ext cx="1938719" cy="193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87116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844983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s-ES" b="0" i="0" u="none" strike="noStrike" cap="none" baseline="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Se presenta a manera de referencia el tipo de </a:t>
            </a:r>
            <a:r>
              <a:rPr lang="es-CO" dirty="0">
                <a:solidFill>
                  <a:schemeClr val="tx1"/>
                </a:solidFill>
                <a:cs typeface="Calibri"/>
              </a:rPr>
              <a:t>tarjetas</a:t>
            </a:r>
            <a:r>
              <a:rPr lang="es-ES" b="0" i="0" u="none" strike="noStrike" cap="none" baseline="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 a utilizar. </a:t>
            </a:r>
            <a:endParaRPr lang="es-ES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ES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Se requieren 4 tarjetas en cada una incluir el texto e imagen referenciadas en las siguientes diapositivas, las imágenes pueden ser cambiadas.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ES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3350" y="3556001"/>
            <a:ext cx="3948174" cy="330199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_tradnl" sz="1200" b="1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Referencias </a:t>
            </a:r>
            <a:r>
              <a:rPr lang="es-ES_tradnl" sz="12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 las imágenes</a:t>
            </a:r>
            <a:r>
              <a:rPr lang="es-ES_tradnl" sz="1200" b="1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_tradnl" sz="1200" b="1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350"/>
            </a:pPr>
            <a:r>
              <a:rPr lang="es-ES_tradnl" sz="12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Gran capacidad: </a:t>
            </a:r>
            <a:r>
              <a:rPr lang="es-ES_tradnl" sz="12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  <a:hlinkClick r:id="rId3"/>
              </a:rPr>
              <a:t>https://www.freepik.es/vector-gratis/ilustracion-concepto-puerto_18352163.htm</a:t>
            </a:r>
            <a:endParaRPr lang="es-ES_tradnl" sz="1200"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350"/>
            </a:pPr>
            <a:endParaRPr lang="es-ES_tradnl" sz="1200" b="1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350"/>
            </a:pPr>
            <a:r>
              <a:rPr lang="es-ES" sz="12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Infraestructura: </a:t>
            </a:r>
            <a:r>
              <a:rPr lang="es-ES" sz="12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  <a:hlinkClick r:id="rId4"/>
              </a:rPr>
              <a:t>https://www.freepik.es/vector-gratis/composicion-isometrica-coloreada-puerto-gran-buque-carga-maritima-ilustracion-puerto_7252438.htm</a:t>
            </a:r>
            <a:endParaRPr lang="es-ES" sz="1200"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350"/>
            </a:pPr>
            <a:endParaRPr lang="es-ES" sz="1200"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  <a:buSzPts val="350"/>
            </a:pPr>
            <a:r>
              <a:rPr lang="es-CO" sz="1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Escasa penetrabilidad</a:t>
            </a:r>
            <a:r>
              <a:rPr lang="es-CO" sz="1600" dirty="0"/>
              <a:t>: </a:t>
            </a:r>
            <a:endParaRPr lang="es-ES" sz="1200"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350"/>
            </a:pPr>
            <a:endParaRPr lang="es-ES" sz="1200" b="1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350"/>
            </a:pPr>
            <a:endParaRPr lang="es-ES" sz="1200" b="1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0AEBD6B-24FA-4E6A-8EE6-0C25235676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28" y="186616"/>
            <a:ext cx="2822218" cy="342014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10B37FB-839A-4A90-8550-B2DD389C1A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03" y="3437855"/>
            <a:ext cx="2822218" cy="3420145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5A58544B-D0D9-49C2-A9E5-FC82F4832C30}"/>
              </a:ext>
            </a:extLst>
          </p:cNvPr>
          <p:cNvSpPr/>
          <p:nvPr/>
        </p:nvSpPr>
        <p:spPr>
          <a:xfrm>
            <a:off x="378915" y="558091"/>
            <a:ext cx="2192243" cy="2946182"/>
          </a:xfrm>
          <a:prstGeom prst="rect">
            <a:avLst/>
          </a:prstGeom>
          <a:solidFill>
            <a:srgbClr val="FF4A69"/>
          </a:solidFill>
          <a:ln>
            <a:solidFill>
              <a:srgbClr val="FF4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53B1F91-C104-468C-8B00-E7991C3950A2}"/>
              </a:ext>
            </a:extLst>
          </p:cNvPr>
          <p:cNvSpPr/>
          <p:nvPr/>
        </p:nvSpPr>
        <p:spPr>
          <a:xfrm>
            <a:off x="355388" y="3860090"/>
            <a:ext cx="2220248" cy="2903859"/>
          </a:xfrm>
          <a:prstGeom prst="rect">
            <a:avLst/>
          </a:prstGeom>
          <a:solidFill>
            <a:srgbClr val="FF4A69"/>
          </a:solidFill>
          <a:ln>
            <a:solidFill>
              <a:srgbClr val="FF4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s-CO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O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xisten buques de amplia gama de tamaños, desde 100 TPM (toneladas de peso muerto) hasta mayores de </a:t>
            </a:r>
            <a:r>
              <a:rPr lang="es-CO" sz="140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300.000 </a:t>
            </a:r>
            <a:r>
              <a:rPr lang="es-CO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endParaRPr lang="es-CO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BD577C-D261-47B0-8BF8-1BAB61A62A2C}"/>
              </a:ext>
            </a:extLst>
          </p:cNvPr>
          <p:cNvSpPr txBox="1"/>
          <p:nvPr/>
        </p:nvSpPr>
        <p:spPr>
          <a:xfrm>
            <a:off x="200297" y="712799"/>
            <a:ext cx="2549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CO" sz="18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Gran capacidad</a:t>
            </a:r>
            <a:endParaRPr lang="es-CO" sz="2400" dirty="0"/>
          </a:p>
        </p:txBody>
      </p:sp>
      <p:pic>
        <p:nvPicPr>
          <p:cNvPr id="3" name="Imagen 2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7CDB91DB-263F-41D8-A1E9-997917403B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114" y="1192299"/>
            <a:ext cx="2051843" cy="2051843"/>
          </a:xfrm>
          <a:prstGeom prst="rect">
            <a:avLst/>
          </a:prstGeom>
        </p:spPr>
      </p:pic>
      <p:pic>
        <p:nvPicPr>
          <p:cNvPr id="14" name="Picture 9">
            <a:extLst>
              <a:ext uri="{FF2B5EF4-FFF2-40B4-BE49-F238E27FC236}">
                <a16:creationId xmlns:a16="http://schemas.microsoft.com/office/drawing/2014/main" id="{FFE1E979-D6F2-42DF-8FBE-CCD52A37B2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1307" y="515395"/>
            <a:ext cx="2569713" cy="2962814"/>
          </a:xfrm>
          <a:prstGeom prst="rect">
            <a:avLst/>
          </a:prstGeom>
        </p:spPr>
      </p:pic>
      <p:pic>
        <p:nvPicPr>
          <p:cNvPr id="15" name="Picture 31">
            <a:extLst>
              <a:ext uri="{FF2B5EF4-FFF2-40B4-BE49-F238E27FC236}">
                <a16:creationId xmlns:a16="http://schemas.microsoft.com/office/drawing/2014/main" id="{4CA50094-EEAD-45BA-9135-B7B3D90D61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2116" y="3848634"/>
            <a:ext cx="2569713" cy="2962814"/>
          </a:xfrm>
          <a:prstGeom prst="rect">
            <a:avLst/>
          </a:prstGeom>
        </p:spPr>
      </p:pic>
      <p:sp>
        <p:nvSpPr>
          <p:cNvPr id="16" name="Rectangle 32">
            <a:extLst>
              <a:ext uri="{FF2B5EF4-FFF2-40B4-BE49-F238E27FC236}">
                <a16:creationId xmlns:a16="http://schemas.microsoft.com/office/drawing/2014/main" id="{38980C36-B7D5-4BA6-8DC3-6F1C1D19DFC8}"/>
              </a:ext>
            </a:extLst>
          </p:cNvPr>
          <p:cNvSpPr/>
          <p:nvPr/>
        </p:nvSpPr>
        <p:spPr>
          <a:xfrm>
            <a:off x="3109373" y="718373"/>
            <a:ext cx="2010221" cy="2685187"/>
          </a:xfrm>
          <a:prstGeom prst="rect">
            <a:avLst/>
          </a:prstGeom>
          <a:solidFill>
            <a:srgbClr val="FFCD0D"/>
          </a:solidFill>
          <a:ln>
            <a:solidFill>
              <a:srgbClr val="FFC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3">
            <a:extLst>
              <a:ext uri="{FF2B5EF4-FFF2-40B4-BE49-F238E27FC236}">
                <a16:creationId xmlns:a16="http://schemas.microsoft.com/office/drawing/2014/main" id="{9F8FA9AE-629A-4B17-810A-7286DD576B28}"/>
              </a:ext>
            </a:extLst>
          </p:cNvPr>
          <p:cNvSpPr/>
          <p:nvPr/>
        </p:nvSpPr>
        <p:spPr>
          <a:xfrm>
            <a:off x="3089440" y="4053980"/>
            <a:ext cx="2029795" cy="2685188"/>
          </a:xfrm>
          <a:prstGeom prst="rect">
            <a:avLst/>
          </a:prstGeom>
          <a:solidFill>
            <a:srgbClr val="FFCD0D"/>
          </a:solidFill>
          <a:ln>
            <a:solidFill>
              <a:srgbClr val="FFC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34">
            <a:extLst>
              <a:ext uri="{FF2B5EF4-FFF2-40B4-BE49-F238E27FC236}">
                <a16:creationId xmlns:a16="http://schemas.microsoft.com/office/drawing/2014/main" id="{12AE1C17-EEB2-4EA3-A51D-079A0C3FC363}"/>
              </a:ext>
            </a:extLst>
          </p:cNvPr>
          <p:cNvSpPr txBox="1"/>
          <p:nvPr/>
        </p:nvSpPr>
        <p:spPr>
          <a:xfrm>
            <a:off x="2752139" y="884501"/>
            <a:ext cx="2549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8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Infraestructura</a:t>
            </a:r>
            <a:endParaRPr lang="es-CO" sz="2400" dirty="0"/>
          </a:p>
        </p:txBody>
      </p:sp>
      <p:sp>
        <p:nvSpPr>
          <p:cNvPr id="19" name="TextBox 38">
            <a:extLst>
              <a:ext uri="{FF2B5EF4-FFF2-40B4-BE49-F238E27FC236}">
                <a16:creationId xmlns:a16="http://schemas.microsoft.com/office/drawing/2014/main" id="{9E6C8E15-DF61-4F8B-AEB4-E9C1CECCC58E}"/>
              </a:ext>
            </a:extLst>
          </p:cNvPr>
          <p:cNvSpPr txBox="1"/>
          <p:nvPr/>
        </p:nvSpPr>
        <p:spPr>
          <a:xfrm>
            <a:off x="3051068" y="4168108"/>
            <a:ext cx="22427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CO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O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requiere una infraestructura portuaria en tierra, con instalaciones </a:t>
            </a:r>
            <a:r>
              <a:rPr lang="es-CO" sz="140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adecuadas. </a:t>
            </a:r>
            <a:endParaRPr lang="es-CO" dirty="0"/>
          </a:p>
        </p:txBody>
      </p:sp>
      <p:pic>
        <p:nvPicPr>
          <p:cNvPr id="6" name="Imagen 5" descr="Imagen que contiene lego, juguete&#10;&#10;Descripción generada automáticamente">
            <a:extLst>
              <a:ext uri="{FF2B5EF4-FFF2-40B4-BE49-F238E27FC236}">
                <a16:creationId xmlns:a16="http://schemas.microsoft.com/office/drawing/2014/main" id="{E3906DC6-89DF-402A-8B3B-CB37934D81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1782" y="1622939"/>
            <a:ext cx="2549478" cy="1663642"/>
          </a:xfrm>
          <a:prstGeom prst="rect">
            <a:avLst/>
          </a:prstGeom>
        </p:spPr>
      </p:pic>
      <p:pic>
        <p:nvPicPr>
          <p:cNvPr id="23" name="Picture 9">
            <a:extLst>
              <a:ext uri="{FF2B5EF4-FFF2-40B4-BE49-F238E27FC236}">
                <a16:creationId xmlns:a16="http://schemas.microsoft.com/office/drawing/2014/main" id="{90327100-0732-4067-B789-E63A5CE261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7775" y="290330"/>
            <a:ext cx="2569713" cy="2962814"/>
          </a:xfrm>
          <a:prstGeom prst="rect">
            <a:avLst/>
          </a:prstGeom>
        </p:spPr>
      </p:pic>
      <p:pic>
        <p:nvPicPr>
          <p:cNvPr id="24" name="Picture 31">
            <a:extLst>
              <a:ext uri="{FF2B5EF4-FFF2-40B4-BE49-F238E27FC236}">
                <a16:creationId xmlns:a16="http://schemas.microsoft.com/office/drawing/2014/main" id="{072B6674-7EBF-4873-BFA0-16A051F662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8584" y="3623569"/>
            <a:ext cx="2569713" cy="2962814"/>
          </a:xfrm>
          <a:prstGeom prst="rect">
            <a:avLst/>
          </a:prstGeom>
        </p:spPr>
      </p:pic>
      <p:sp>
        <p:nvSpPr>
          <p:cNvPr id="25" name="Rectangle 32">
            <a:extLst>
              <a:ext uri="{FF2B5EF4-FFF2-40B4-BE49-F238E27FC236}">
                <a16:creationId xmlns:a16="http://schemas.microsoft.com/office/drawing/2014/main" id="{042BF354-26B1-486F-A0CC-19345B95194A}"/>
              </a:ext>
            </a:extLst>
          </p:cNvPr>
          <p:cNvSpPr/>
          <p:nvPr/>
        </p:nvSpPr>
        <p:spPr>
          <a:xfrm>
            <a:off x="5805841" y="493308"/>
            <a:ext cx="2010221" cy="268518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33">
            <a:extLst>
              <a:ext uri="{FF2B5EF4-FFF2-40B4-BE49-F238E27FC236}">
                <a16:creationId xmlns:a16="http://schemas.microsoft.com/office/drawing/2014/main" id="{416CECE8-3BD0-490F-BBE3-300823555217}"/>
              </a:ext>
            </a:extLst>
          </p:cNvPr>
          <p:cNvSpPr/>
          <p:nvPr/>
        </p:nvSpPr>
        <p:spPr>
          <a:xfrm>
            <a:off x="5785908" y="3828915"/>
            <a:ext cx="2029795" cy="2685188"/>
          </a:xfrm>
          <a:prstGeom prst="rect">
            <a:avLst/>
          </a:prstGeom>
          <a:solidFill>
            <a:srgbClr val="FFCD0D"/>
          </a:solidFill>
          <a:ln>
            <a:solidFill>
              <a:srgbClr val="FFC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34">
            <a:extLst>
              <a:ext uri="{FF2B5EF4-FFF2-40B4-BE49-F238E27FC236}">
                <a16:creationId xmlns:a16="http://schemas.microsoft.com/office/drawing/2014/main" id="{7574BCDE-03FB-4321-8D3E-5F2446CF6E9D}"/>
              </a:ext>
            </a:extLst>
          </p:cNvPr>
          <p:cNvSpPr txBox="1"/>
          <p:nvPr/>
        </p:nvSpPr>
        <p:spPr>
          <a:xfrm>
            <a:off x="5448607" y="659436"/>
            <a:ext cx="2549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8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Escasa penetrabilidad</a:t>
            </a:r>
            <a:endParaRPr lang="es-CO" sz="2400" dirty="0"/>
          </a:p>
        </p:txBody>
      </p:sp>
      <p:sp>
        <p:nvSpPr>
          <p:cNvPr id="28" name="TextBox 38">
            <a:extLst>
              <a:ext uri="{FF2B5EF4-FFF2-40B4-BE49-F238E27FC236}">
                <a16:creationId xmlns:a16="http://schemas.microsoft.com/office/drawing/2014/main" id="{B93C83E5-0B40-41AD-93DF-C3BFD259339B}"/>
              </a:ext>
            </a:extLst>
          </p:cNvPr>
          <p:cNvSpPr txBox="1"/>
          <p:nvPr/>
        </p:nvSpPr>
        <p:spPr>
          <a:xfrm>
            <a:off x="5685538" y="3925804"/>
            <a:ext cx="2242703" cy="1169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s-CO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CO" sz="140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ebido </a:t>
            </a:r>
            <a:r>
              <a:rPr lang="es-CO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que tiene gran dependencia de la carretera o el ferrocarril para alcanzar el destino de </a:t>
            </a:r>
            <a:r>
              <a:rPr lang="es-CO" sz="14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CO" sz="140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mercancía. </a:t>
            </a:r>
            <a:endParaRPr lang="es-CO" dirty="0"/>
          </a:p>
        </p:txBody>
      </p:sp>
      <p:pic>
        <p:nvPicPr>
          <p:cNvPr id="29" name="Imagen 28" descr="Imagen que contiene lego, juguete&#10;&#10;Descripción generada automáticamente">
            <a:extLst>
              <a:ext uri="{FF2B5EF4-FFF2-40B4-BE49-F238E27FC236}">
                <a16:creationId xmlns:a16="http://schemas.microsoft.com/office/drawing/2014/main" id="{170DBF43-2E0C-4BC9-A52D-74044C178B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8250" y="1397874"/>
            <a:ext cx="2549478" cy="166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758411"/>
      </p:ext>
    </p:extLst>
  </p:cSld>
  <p:clrMapOvr>
    <a:masterClrMapping/>
  </p:clrMapOvr>
  <p:transition spd="slow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6ad806335d4d7344baabe581138a88505531bc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9704</TotalTime>
  <Words>320</Words>
  <Application>Microsoft Office PowerPoint</Application>
  <PresentationFormat>Panorámica</PresentationFormat>
  <Paragraphs>47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Natalia Ortiz</cp:lastModifiedBy>
  <cp:revision>161</cp:revision>
  <dcterms:modified xsi:type="dcterms:W3CDTF">2022-03-28T15:31:02Z</dcterms:modified>
</cp:coreProperties>
</file>