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8BfIGGgzdZx580IftExfEP8i4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banner-logistica-inteligente-infraestructura-logistica-almacenamiento-distribucion-entrega-carga-pagina-inicio-vector-industria-naviera-aviones-camiones-montacargas-drones-cajas-isometricos_21614292.htm" TargetMode="External"/><Relationship Id="rId4" Type="http://schemas.openxmlformats.org/officeDocument/2006/relationships/hyperlink" Target="https://www.freepik.es/vector-gratis/operadores-que-controlan-ilustracion-plana-aviones-personajes-dibujos-animados-sentados-sala-mando-aeropuerto_12291213.htm" TargetMode="External"/><Relationship Id="rId10" Type="http://schemas.openxmlformats.org/officeDocument/2006/relationships/image" Target="../media/image11.jpg"/><Relationship Id="rId9" Type="http://schemas.openxmlformats.org/officeDocument/2006/relationships/image" Target="../media/image12.jp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gratis/iconos-isometricos-helicopteros-aviones_6438569.htm" TargetMode="External"/><Relationship Id="rId4" Type="http://schemas.openxmlformats.org/officeDocument/2006/relationships/hyperlink" Target="https://www.freepik.es/vector-gratis/fondo-dinero-isometrico_4433332.htm" TargetMode="External"/><Relationship Id="rId10" Type="http://schemas.openxmlformats.org/officeDocument/2006/relationships/image" Target="../media/image7.jpg"/><Relationship Id="rId9" Type="http://schemas.openxmlformats.org/officeDocument/2006/relationships/image" Target="../media/image1.jp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poster-envio-expreso-diferentes-colores_3795083.htm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725166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Tarjetas Flip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DI_CF12_1_Aereo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tarjetas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5 tarjetas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Rapidez: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https://www.freepik.es/vector-gratis/banner-logistica-inteligente-infraestructura-logistica-almacenamiento-distribucion-entrega-carga-pagina-inicio-vector-industria-naviera-aviones-camiones-montacargas-drones-cajas-isometricos_21614292.htm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Seguridad: 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https://www.freepik.es/vector-gratis/operadores-que-controlan-ilustracion-plana-aviones-personajes-dibujos-animados-sentados-sala-mando-aeropuerto_12291213.htm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01799"/>
            <a:ext cx="2782029" cy="311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8119" y="480452"/>
            <a:ext cx="2741063" cy="31315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/>
          <p:nvPr/>
        </p:nvSpPr>
        <p:spPr>
          <a:xfrm>
            <a:off x="433806" y="716543"/>
            <a:ext cx="2056177" cy="2727600"/>
          </a:xfrm>
          <a:prstGeom prst="rect">
            <a:avLst/>
          </a:prstGeom>
          <a:solidFill>
            <a:srgbClr val="522981"/>
          </a:solidFill>
          <a:ln cap="flat" cmpd="sng" w="25400">
            <a:solidFill>
              <a:srgbClr val="522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163397" y="813203"/>
            <a:ext cx="23619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Rapidez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912422" y="838598"/>
            <a:ext cx="1989443" cy="2099514"/>
          </a:xfrm>
          <a:prstGeom prst="rect">
            <a:avLst/>
          </a:prstGeom>
          <a:solidFill>
            <a:srgbClr val="522981"/>
          </a:solidFill>
          <a:ln cap="flat" cmpd="sng" w="25400">
            <a:solidFill>
              <a:srgbClr val="522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2757653" y="1030222"/>
            <a:ext cx="236199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Este transporte es adecuado para mercancías urgentes, productos perecederos y aquellos de valor unitario elevado.</a:t>
            </a:r>
            <a:endParaRPr/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632" y="3567138"/>
            <a:ext cx="2689882" cy="299760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/>
          <p:nvPr/>
        </p:nvSpPr>
        <p:spPr>
          <a:xfrm>
            <a:off x="317820" y="3851924"/>
            <a:ext cx="2172164" cy="2657557"/>
          </a:xfrm>
          <a:prstGeom prst="rect">
            <a:avLst/>
          </a:prstGeom>
          <a:solidFill>
            <a:srgbClr val="7DD3E9"/>
          </a:solidFill>
          <a:ln cap="flat" cmpd="sng" w="25400">
            <a:solidFill>
              <a:srgbClr val="7DD3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07527" y="3545328"/>
            <a:ext cx="2741063" cy="300874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/>
          <p:nvPr/>
        </p:nvSpPr>
        <p:spPr>
          <a:xfrm>
            <a:off x="2912422" y="3739450"/>
            <a:ext cx="2089977" cy="2759357"/>
          </a:xfrm>
          <a:prstGeom prst="rect">
            <a:avLst/>
          </a:prstGeom>
          <a:solidFill>
            <a:srgbClr val="7DD3E9"/>
          </a:solidFill>
          <a:ln cap="flat" cmpd="sng" w="25400">
            <a:solidFill>
              <a:srgbClr val="7DD3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465442" y="3942776"/>
            <a:ext cx="1784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2992301" y="4116769"/>
            <a:ext cx="201009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transporte aéreo tiene los índices de seguridad más altos de todos los medios de transporte.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pción generada automáticamente" id="86" name="Google Shape;86;p2"/>
          <p:cNvPicPr preferRelativeResize="0"/>
          <p:nvPr/>
        </p:nvPicPr>
        <p:blipFill rotWithShape="1">
          <a:blip r:embed="rId9">
            <a:alphaModFix/>
          </a:blip>
          <a:srcRect b="0" l="29488" r="19414" t="0"/>
          <a:stretch/>
        </p:blipFill>
        <p:spPr>
          <a:xfrm>
            <a:off x="456986" y="1226969"/>
            <a:ext cx="1922516" cy="20285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pción generada automáticamente" id="87" name="Google Shape;87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3806" y="4489916"/>
            <a:ext cx="1784781" cy="14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tarjetas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4 tarjetas en cada una incluir el texto e imagen referenciadas en las siguientes diapositivas, las imágenes pueden ser cambiadas.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Flexibilidad:</a:t>
            </a:r>
            <a:r>
              <a:rPr b="0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https://www.freepik.es/vector-gratis/iconos-isometricos-helicopteros-aviones_6438569.htm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Costos: </a:t>
            </a:r>
            <a:r>
              <a:rPr b="1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https://www.freepik.es/vector-gratis/fondo-dinero-isometrico_4433332.htm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834" y="371474"/>
            <a:ext cx="2822218" cy="342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6758" y="320714"/>
            <a:ext cx="2822218" cy="342014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/>
          <p:nvPr/>
        </p:nvSpPr>
        <p:spPr>
          <a:xfrm>
            <a:off x="1271821" y="742949"/>
            <a:ext cx="2192243" cy="2946182"/>
          </a:xfrm>
          <a:prstGeom prst="rect">
            <a:avLst/>
          </a:prstGeom>
          <a:solidFill>
            <a:srgbClr val="FF4A69"/>
          </a:solidFill>
          <a:ln cap="flat" cmpd="sng" w="25400">
            <a:solidFill>
              <a:srgbClr val="FF4A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4737743" y="742949"/>
            <a:ext cx="2220248" cy="2903859"/>
          </a:xfrm>
          <a:prstGeom prst="rect">
            <a:avLst/>
          </a:prstGeom>
          <a:solidFill>
            <a:srgbClr val="FF4A69"/>
          </a:solidFill>
          <a:ln cap="flat" cmpd="sng" w="25400">
            <a:solidFill>
              <a:srgbClr val="FF4A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093203" y="897657"/>
            <a:ext cx="25494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Flexibilidad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526721" y="673710"/>
            <a:ext cx="2659619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una amplia versatilidad y gama de modelos de aeronaves que pueden acceder a cualquier territorio.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2074" y="3793989"/>
            <a:ext cx="2569713" cy="2962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6627" y="3791620"/>
            <a:ext cx="2569713" cy="296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1250140" y="3996967"/>
            <a:ext cx="2010221" cy="2685187"/>
          </a:xfrm>
          <a:prstGeom prst="rect">
            <a:avLst/>
          </a:prstGeom>
          <a:solidFill>
            <a:srgbClr val="FFCD0D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886587" y="3996966"/>
            <a:ext cx="2029795" cy="2685188"/>
          </a:xfrm>
          <a:prstGeom prst="rect">
            <a:avLst/>
          </a:prstGeom>
          <a:solidFill>
            <a:srgbClr val="FFCD0D"/>
          </a:solidFill>
          <a:ln cap="flat" cmpd="sng" w="25400">
            <a:solidFill>
              <a:srgbClr val="FFC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92906" y="4163095"/>
            <a:ext cx="2549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Costos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4786217" y="4093855"/>
            <a:ext cx="224270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elevado costo limita su uso a mercancías de alto valor unitario o aquellas en que la rapidez de entrega es un valor añadido significativo.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Flecha&#10;&#10;Descripción generada automáticamente" id="108" name="Google Shape;10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88248" y="1485861"/>
            <a:ext cx="2607428" cy="2096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Sitio web&#10;&#10;Descripción generada automáticamente" id="109" name="Google Shape;10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08313" y="4532427"/>
            <a:ext cx="2096513" cy="209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tarjetas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4 tarjetas en cada una incluir el texto e imagen referenciadas en las siguientes diapositivas, las imágenes pueden ser cambiadas.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8253350" y="3556001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Limitaciones: </a:t>
            </a:r>
            <a:r>
              <a:rPr b="1" i="0" lang="es-E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https://www.freepik.es/vector-gratis/poster-envio-expreso-diferentes-colores_3795083.htm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834" y="371474"/>
            <a:ext cx="2822218" cy="342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6758" y="320714"/>
            <a:ext cx="2822218" cy="342014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1271821" y="742949"/>
            <a:ext cx="2192243" cy="2946182"/>
          </a:xfrm>
          <a:prstGeom prst="rect">
            <a:avLst/>
          </a:prstGeom>
          <a:solidFill>
            <a:srgbClr val="FF4A69"/>
          </a:solidFill>
          <a:ln cap="flat" cmpd="sng" w="25400">
            <a:solidFill>
              <a:srgbClr val="FF4A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4737743" y="742949"/>
            <a:ext cx="2220248" cy="2903859"/>
          </a:xfrm>
          <a:prstGeom prst="rect">
            <a:avLst/>
          </a:prstGeom>
          <a:solidFill>
            <a:srgbClr val="FF4A69"/>
          </a:solidFill>
          <a:ln cap="flat" cmpd="sng" w="25400">
            <a:solidFill>
              <a:srgbClr val="FF4A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dimensiones de las puertas de las aeronaves, así como la capacidad y el peso total de la mercancía son limitaciones.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093203" y="897657"/>
            <a:ext cx="25494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Limitaciones de carga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avión&#10;&#10;Descripción generada automáticamente" id="123" name="Google Shape;1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6425" y="1590041"/>
            <a:ext cx="1965960" cy="196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