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hjUMbzfsfb7WIuqULdCoADJrE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B349E0-038C-4DF3-B46C-82BF94F0EDB3}">
  <a:tblStyle styleId="{F2B349E0-038C-4DF3-B46C-82BF94F0EDB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bb75e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6" name="Google Shape;166;gf3bb75e5d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6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hyperlink" Target="https://www.freepik.es/vector-gratis/composicion-entrega-trabajadora-logistica-uniforme-drones-quadcopter-voladores-que-llevan-cajas-ilustracion-vectorial_23182629.htm" TargetMode="External"/><Relationship Id="rId5" Type="http://schemas.openxmlformats.org/officeDocument/2006/relationships/hyperlink" Target="https://www.freepik.es/vector-gratis/composicion-entrega-trabajadora-logistica-uniforme-drones-quadcopter-voladores-que-llevan-cajas-ilustracion-vectorial_23182629.htm" TargetMode="External"/><Relationship Id="rId6" Type="http://schemas.openxmlformats.org/officeDocument/2006/relationships/hyperlink" Target="https://www.freepik.es/vector-gratis/composicion-entrega-trabajadora-logistica-uniforme-drones-quadcopter-voladores-que-llevan-cajas-ilustracion-vectorial_23182629.htm" TargetMode="External"/><Relationship Id="rId7" Type="http://schemas.openxmlformats.org/officeDocument/2006/relationships/image" Target="../media/image7.jp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foto-gratis/joven-trabajando-almacen-cajas_5578178.htm" TargetMode="External"/><Relationship Id="rId4" Type="http://schemas.openxmlformats.org/officeDocument/2006/relationships/hyperlink" Target="https://www.freepik.com/free-photo/young-man-working-warehouse-with-boxes_5578188.htm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2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foto-gratis/trabajador-almacen-colocando-cajas-carton-estante-area-almacenamiento-almacen-grande_11451188.htm" TargetMode="External"/><Relationship Id="rId4" Type="http://schemas.openxmlformats.org/officeDocument/2006/relationships/hyperlink" Target="https://www.freepik.es/foto-gratis/hombre-trabajando-fabrica-carton_8828218.htm" TargetMode="External"/><Relationship Id="rId11" Type="http://schemas.openxmlformats.org/officeDocument/2006/relationships/image" Target="../media/image1.jpg"/><Relationship Id="rId10" Type="http://schemas.openxmlformats.org/officeDocument/2006/relationships/image" Target="../media/image13.jpg"/><Relationship Id="rId9" Type="http://schemas.openxmlformats.org/officeDocument/2006/relationships/image" Target="../media/image11.jpg"/><Relationship Id="rId5" Type="http://schemas.openxmlformats.org/officeDocument/2006/relationships/hyperlink" Target="https://www.freepik.es/foto-gratis/hombre-trabajando-fabrica-carton_8828218.htm" TargetMode="External"/><Relationship Id="rId6" Type="http://schemas.openxmlformats.org/officeDocument/2006/relationships/hyperlink" Target="https://www.freepik.es/foto-gratis/hombres-almacen-trabajando_12976735.htm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pik.es/foto-gratis/trabajador-operando-maquina-montacargas-reubicando-mercancias-gran-centro-almacen_11030561.ht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reepik.es/vector-gratis/almacen-dentro-composicion-isometrica_4327357.ht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pik.es/vector-gratis/almacen-dentro-composicion-isometrica_4327357.ht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eepik.es/vector-gratis/entrega-automatica-logistica-composicion-isometrica_6123994.htm" TargetMode="External"/><Relationship Id="rId4" Type="http://schemas.openxmlformats.org/officeDocument/2006/relationships/hyperlink" Target="https://www.freepik.es/vector-gratis/entrega-automatica-logistica-composicion-isometrica_6123994.htm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2546930" y="2637705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Presentación interactiva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DI_CF12_6_Pedidos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junto de iconos de logística isométrica almacén vector gratuito"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686" y="691821"/>
            <a:ext cx="5962650" cy="4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8329729" y="777204"/>
            <a:ext cx="3774605" cy="3678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propone un escenario de fondo con interactividad media, en donde se incluyan 3 números, cada uno funcionará como botón pop up – incluir efecto mouse over y movimiento en los botones para destacarlos- para redirigir al usuario a la información relacionada en los Slides así: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Botón 1 – conecta con el slide 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Botón 2 – conecta con el slide 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Botón 3 – conecta con el slide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botón de cierre para salir del recurso.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8253350" y="4455268"/>
            <a:ext cx="3948174" cy="24027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https://www.freepik.es/vector-gratis/conjunto-iconos-logistica-isometrica-almacen_4386450.htm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https://www.freepik.es/vector-gratis/composicion-entrega-trabajadora-logistica-uniforme-drones-quadcopter-voladores-que-llevan-cajas-ilustracion-vectorial_23182629.htm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2150192" y="385671"/>
            <a:ext cx="3576918" cy="41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Métodos de armado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08276" y="6360963"/>
            <a:ext cx="714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Haga clic en cada uno de los números para conocer la información.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391216" y="2541355"/>
            <a:ext cx="719292" cy="7143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9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FF9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1688705" y="3516545"/>
            <a:ext cx="719292" cy="7143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9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FF9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5989446" y="3373670"/>
            <a:ext cx="719292" cy="7143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9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FF9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76,547 Boton Cerrar Imágenes y Fotos - 123RF" id="89" name="Google Shape;8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3432" y="222919"/>
            <a:ext cx="509944" cy="509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osición de entrega con trabajadora de logística en uniforme con drones quadcopter voladores que llevan cajas de ilustración vectorial vector gratuito" id="90" name="Google Shape;90;p2"/>
          <p:cNvPicPr preferRelativeResize="0"/>
          <p:nvPr/>
        </p:nvPicPr>
        <p:blipFill rotWithShape="1">
          <a:blip r:embed="rId8">
            <a:alphaModFix/>
          </a:blip>
          <a:srcRect b="60959" l="64934" r="0" t="0"/>
          <a:stretch/>
        </p:blipFill>
        <p:spPr>
          <a:xfrm>
            <a:off x="5126635" y="3620249"/>
            <a:ext cx="1200950" cy="93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8329729" y="777204"/>
            <a:ext cx="3774605" cy="3678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botón para regresar al home-portada del Slide 2 y un botón de avance para continuar (dirige al slide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8253350" y="4455268"/>
            <a:ext cx="3948174" cy="24027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https://www.freepik.es/foto-gratis/joven-trabajando-almacen-cajas_5578178.htm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https://www.freepik.com/free-photo/young-man-working-warehouse-with-boxes_5578188.htm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2150192" y="385671"/>
            <a:ext cx="3576918" cy="41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Manual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me free icon" id="100" name="Google Shape;10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505" y="5982796"/>
            <a:ext cx="757423" cy="757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ven trabajando en un almacén con cajas Foto gratis" id="101" name="Google Shape;10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231" y="1496770"/>
            <a:ext cx="3869533" cy="2577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ón circular" id="102" name="Google Shape;10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4704650" y="6100576"/>
            <a:ext cx="610940" cy="61094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517279" y="1085667"/>
            <a:ext cx="727490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Hace referencia al </a:t>
            </a: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uso de maquinaria 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 control y </a:t>
            </a:r>
            <a:r>
              <a:rPr b="0" i="1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picking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el almacén.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201181" y="4100956"/>
            <a:ext cx="7752069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transpaletas </a:t>
            </a: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manuales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montacargas para manejar la carga: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Movimiento de la carga paletizada.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 embalada sobre pallets.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unidades para entregar al cliente o enviar a transporte y el resto del procedimiento se realiza de forma </a:t>
            </a: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interior, edificio, tabla, hombre&#10;&#10;Descripción generada automáticamente" id="105" name="Google Shape;10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43530" y="1608886"/>
            <a:ext cx="3696029" cy="2465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8329729" y="777204"/>
            <a:ext cx="3774605" cy="3678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botón para regresar al home-portada del slide 2. así como los botones de acción de atrás y siguiente, que permitan el movimiento entre los slides.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el número del diseño de la portada.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8326381" y="4455267"/>
            <a:ext cx="3948174" cy="24027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https://www.freepik.es/foto-gratis/trabajador-almacen-colocando-cajas-carton-estante-area-almacenamiento-almacen-grande_11451188.htm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https://www.freepik.es/foto-gratis/hombre-trabajando-fabrica-carton_8828218.htm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https://www.freepik.es/foto-gratis/hombres-almacen-trabajando_12976735.htm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325841" y="910159"/>
            <a:ext cx="7839844" cy="64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tón circular" id="115" name="Google Shape;11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4704650" y="6100576"/>
            <a:ext cx="610940" cy="610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ón circular" id="116" name="Google Shape;11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5400000">
            <a:off x="3522334" y="6113070"/>
            <a:ext cx="610942" cy="610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free icon" id="117" name="Google Shape;11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75428" y="70200"/>
            <a:ext cx="757423" cy="75742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337573" y="941270"/>
            <a:ext cx="7149077" cy="1331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empresas que utilizan este tipo de armado de pedidos no almacenan artículos con un peso o volumen exagerado, sino que se dedican a manejar paquetería de pequeñas dimensiones y las estanterías no suelen ser altas para que los operarios con la elevación de brazos puedan alcanzar los artículos en los estantes más altos sin problema.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2150192" y="385671"/>
            <a:ext cx="3576918" cy="41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Manual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5"/>
          <p:cNvGrpSpPr/>
          <p:nvPr/>
        </p:nvGrpSpPr>
        <p:grpSpPr>
          <a:xfrm>
            <a:off x="439074" y="3650706"/>
            <a:ext cx="7318870" cy="1155611"/>
            <a:chOff x="6443" y="337119"/>
            <a:chExt cx="7318870" cy="1155611"/>
          </a:xfrm>
        </p:grpSpPr>
        <p:sp>
          <p:nvSpPr>
            <p:cNvPr id="121" name="Google Shape;121;p5"/>
            <p:cNvSpPr/>
            <p:nvPr/>
          </p:nvSpPr>
          <p:spPr>
            <a:xfrm>
              <a:off x="6443" y="337119"/>
              <a:ext cx="1926018" cy="1155611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 txBox="1"/>
            <p:nvPr/>
          </p:nvSpPr>
          <p:spPr>
            <a:xfrm>
              <a:off x="40290" y="370966"/>
              <a:ext cx="1858324" cy="1087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CO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 operario camina entre los pasillos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125064" y="676099"/>
              <a:ext cx="408315" cy="47765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2125064" y="771629"/>
              <a:ext cx="285821" cy="286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702869" y="337119"/>
              <a:ext cx="1926018" cy="1155611"/>
            </a:xfrm>
            <a:prstGeom prst="roundRect">
              <a:avLst>
                <a:gd fmla="val 10000" name="adj"/>
              </a:avLst>
            </a:prstGeom>
            <a:solidFill>
              <a:srgbClr val="44B78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 txBox="1"/>
            <p:nvPr/>
          </p:nvSpPr>
          <p:spPr>
            <a:xfrm>
              <a:off x="2736716" y="370966"/>
              <a:ext cx="1858324" cy="1087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CO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Recoge los productos con las manos.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821490" y="676099"/>
              <a:ext cx="408315" cy="47765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FA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4821490" y="771629"/>
              <a:ext cx="285821" cy="286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399295" y="337119"/>
              <a:ext cx="1926018" cy="1155611"/>
            </a:xfrm>
            <a:prstGeom prst="roundRect">
              <a:avLst>
                <a:gd fmla="val 10000" name="adj"/>
              </a:avLst>
            </a:prstGeom>
            <a:solidFill>
              <a:srgbClr val="6FAA4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5433142" y="370966"/>
              <a:ext cx="1858324" cy="10879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CO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Lleva los productos a la zona de manipulación o embalaje.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5"/>
          <p:cNvSpPr txBox="1"/>
          <p:nvPr/>
        </p:nvSpPr>
        <p:spPr>
          <a:xfrm>
            <a:off x="212131" y="5038298"/>
            <a:ext cx="7820719" cy="1083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espacios entre estanterías pueden estar más reducidos, pues no es necesario el paso de maquinaria entre las mismas.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operario debe buscar los artículos en las zonas respectivas y llevarlos a la zona de manipulación o embalaje antes de su entrega.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mbre trabajando en una fábrica de cartón Foto gratis" id="132" name="Google Shape;13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18726" y="2843212"/>
            <a:ext cx="1758767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bajador del almacén colocando cajas de cartón en el estante en el área de almacenamiento del almacén grande Foto gratis" id="133" name="Google Shape;133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8868" y="2521223"/>
            <a:ext cx="2101940" cy="1400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bres en almacén trabajando Foto gratis" id="134" name="Google Shape;134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88830" y="2695644"/>
            <a:ext cx="2296058" cy="129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8329729" y="777204"/>
            <a:ext cx="3774605" cy="3678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botón para regresar al home-portada del slide 2. así como los botones de acción de atrás y siguiente, que permitan el movimiento entre los temas.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8253350" y="4455268"/>
            <a:ext cx="3948174" cy="24027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https://www.freepik.es/foto-gratis/trabajador-operando-maquina-montacargas-reubicando-mercancias-gran-centro-almacen_11030561.htm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1851883" y="827623"/>
            <a:ext cx="4194145" cy="41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Semiautomático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me free icon"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5428" y="70200"/>
            <a:ext cx="757423" cy="757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ón circular" id="145" name="Google Shape;14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4614139" y="5794543"/>
            <a:ext cx="610940" cy="612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ón circular" id="146" name="Google Shape;14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3337449" y="5794541"/>
            <a:ext cx="610942" cy="612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87666" y="1437312"/>
            <a:ext cx="7750048" cy="81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tipo de almacenes es común que operario tenga a su disposición herramientas manuales y semiautomáticas y se suele manejar mercancía de todo tipo, desde artículos pequeños envasados, mercancía a granel o contenedores de grandes dimensiones.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bajador operando la máquina de montacargas y reubicando mercancías en un gran centro de almacén Foto gratis" id="148" name="Google Shape;14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7823" y="2251830"/>
            <a:ext cx="5148431" cy="343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8329729" y="777204"/>
            <a:ext cx="3774605" cy="3678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botón para regresar al home-portada del slide 2. así como los botones de acción de atrás y siguiente, que permitan el movimiento entre los temas.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8253350" y="4455268"/>
            <a:ext cx="3948174" cy="24027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https://www.freepik.es/vector-gratis/almacen-dentro-composicion-isometrica_4327357.htm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1790062" y="318458"/>
            <a:ext cx="41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Semiautomático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242632" y="2505345"/>
            <a:ext cx="78399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necesario zonificar los espacios.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me free icon"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2103" y="124388"/>
            <a:ext cx="757423" cy="757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ón circular" id="160" name="Google Shape;16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4704650" y="6214880"/>
            <a:ext cx="610940" cy="610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ón circular" id="161" name="Google Shape;16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3522334" y="6227374"/>
            <a:ext cx="610942" cy="610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macén dentro de la composición isométrica vector gratuito" id="162" name="Google Shape;16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6407" y="1299853"/>
            <a:ext cx="5445449" cy="4358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" name="Google Shape;163;p7"/>
          <p:cNvGraphicFramePr/>
          <p:nvPr/>
        </p:nvGraphicFramePr>
        <p:xfrm>
          <a:off x="2" y="36765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{F2B349E0-038C-4DF3-B46C-82BF94F0EDB3}</a:tableStyleId>
              </a:tblPr>
              <a:tblGrid>
                <a:gridCol w="1883600"/>
                <a:gridCol w="1883600"/>
              </a:tblGrid>
              <a:tr h="854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000" u="none" cap="none" strike="noStrike"/>
                        <a:t>Zonas de productos paletizados que reposan sobre el suelo en posición vertical 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000" u="none" cap="none" strike="noStrike"/>
                        <a:t>Disposición de estanterías. 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854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000" u="none" cap="none" strike="noStrike"/>
                        <a:t>Zonas de embalaje. 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es-CO" sz="1000" u="none" cap="none" strike="noStrike"/>
                        <a:t>Zonas especiales (por ejemplo, para materiales tóxicos o frigoríficas).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3bb75e5d2_0_0"/>
          <p:cNvSpPr/>
          <p:nvPr/>
        </p:nvSpPr>
        <p:spPr>
          <a:xfrm>
            <a:off x="8253350" y="0"/>
            <a:ext cx="3938700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f3bb75e5d2_0_0"/>
          <p:cNvSpPr txBox="1"/>
          <p:nvPr/>
        </p:nvSpPr>
        <p:spPr>
          <a:xfrm>
            <a:off x="8329729" y="777204"/>
            <a:ext cx="37746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botón para regresar al home-portada del slide 2. así como los botones de acción de atrás y siguiente, que permitan el movimiento entre los temas.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f3bb75e5d2_0_0"/>
          <p:cNvSpPr/>
          <p:nvPr/>
        </p:nvSpPr>
        <p:spPr>
          <a:xfrm>
            <a:off x="8253350" y="0"/>
            <a:ext cx="3938700" cy="7428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f3bb75e5d2_0_0"/>
          <p:cNvSpPr/>
          <p:nvPr/>
        </p:nvSpPr>
        <p:spPr>
          <a:xfrm>
            <a:off x="8253350" y="4455268"/>
            <a:ext cx="3948300" cy="2402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https://www.freepik.es/vector-gratis/almacen-dentro-composicion-isometrica_4327357.htm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f3bb75e5d2_0_0"/>
          <p:cNvSpPr txBox="1"/>
          <p:nvPr/>
        </p:nvSpPr>
        <p:spPr>
          <a:xfrm>
            <a:off x="1918987" y="332108"/>
            <a:ext cx="41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Semiautomático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me free icon" id="173" name="Google Shape;173;gf3bb75e5d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5428" y="70200"/>
            <a:ext cx="757423" cy="757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ón circular" id="174" name="Google Shape;174;gf3bb75e5d2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4704650" y="6214880"/>
            <a:ext cx="610940" cy="610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ón circular" id="175" name="Google Shape;175;gf3bb75e5d2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3522335" y="6227375"/>
            <a:ext cx="610941" cy="61094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f3bb75e5d2_0_0"/>
          <p:cNvSpPr txBox="1"/>
          <p:nvPr/>
        </p:nvSpPr>
        <p:spPr>
          <a:xfrm>
            <a:off x="-68474" y="1577825"/>
            <a:ext cx="77598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4312" lvl="0" marL="44291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tipo de almacenes pueden hacer uso de un sistema de preparación de pedidos semiautomático con sistemas SGA o ERP con reducción de tiempos de entrega, mejor comunicación y reducción de costos.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412" lvl="0" marL="44291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2" lvl="0" marL="442912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 equipos de manipulación de pedidos, como carretillas elevadoras, apiladores, recogepedidos, montacargas, entre otros métodos semiautomáticos como cintas o rodillos grúas, ascensores, entre otros. Se facilita el </a:t>
            </a:r>
            <a:r>
              <a:rPr b="0" i="1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picking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el embalaje de productos con la necesidad del manejo de diferentes operarios.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8329729" y="777204"/>
            <a:ext cx="3774605" cy="3678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Incluir botón para regresar al home-portada del slide 2. así como los botones de acción de atrás y siguiente, que permitan el movimiento entre los temas.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8253350" y="4585100"/>
            <a:ext cx="3948174" cy="22728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https://www.freepik.es/vector-gratis/entrega-automatica-logistica-composicion-isometrica_6123994.htm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1993172" y="843483"/>
            <a:ext cx="4194145" cy="41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Automático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325841" y="910159"/>
            <a:ext cx="7839844" cy="688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5511" y="1916850"/>
            <a:ext cx="4194145" cy="2322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requiere el mínimo de operarios, porque  el proceso es automatizado. Desde la aceptación del presupuesto hasta el embalaje y la entrega.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imprescindible el uso de tecnología SGA o sistemas ERP. La acción humana es necesaria para activar pedidos y las máquinas necesarias, contabilizar presupuestos y costos y la realizar algunas tareas de </a:t>
            </a:r>
            <a:r>
              <a:rPr b="0" i="1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picking</a:t>
            </a: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me free icon" id="188" name="Google Shape;18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5428" y="70200"/>
            <a:ext cx="757423" cy="757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ón circular" id="189" name="Google Shape;18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4704650" y="6100576"/>
            <a:ext cx="610940" cy="610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ón circular" id="190" name="Google Shape;19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5400000">
            <a:off x="3522334" y="6113070"/>
            <a:ext cx="610942" cy="610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rega automática de logística composición isométrica vector gratuito" id="191" name="Google Shape;19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8272" y="777204"/>
            <a:ext cx="4022841" cy="402284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>
            <a:off x="26810" y="5245676"/>
            <a:ext cx="8172692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sistemas utilizados normalmente son carretillas por radiofrecuencia, transelevadores y carruseles verticales y horizontales.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