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gx4AHVvSC9Saah4xo8Jk2nIV9O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0" name="Google Shape;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5" name="Google Shape;7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6" name="Google Shape;8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7" name="Google Shape;9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8" name="Google Shape;10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9" name="Google Shape;11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0" name="Google Shape;13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9"/>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0" name="Google Shape;20;p10"/>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1" name="Google Shape;21;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3" name="Google Shape;23;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4" name="Shape 24"/>
        <p:cNvGrpSpPr/>
        <p:nvPr/>
      </p:nvGrpSpPr>
      <p:grpSpPr>
        <a:xfrm>
          <a:off x="0" y="0"/>
          <a:ext cx="0" cy="0"/>
          <a:chOff x="0" y="0"/>
          <a:chExt cx="0" cy="0"/>
        </a:xfrm>
      </p:grpSpPr>
      <p:sp>
        <p:nvSpPr>
          <p:cNvPr id="25" name="Google Shape;25;p11"/>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7" name="Google Shape;27;p11"/>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8" name="Google Shape;28;p11"/>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9" name="Google Shape;29;p11"/>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0" name="Google Shape;30;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2" name="Google Shape;32;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6" name="Google Shape;36;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8" name="Shape 38"/>
        <p:cNvGrpSpPr/>
        <p:nvPr/>
      </p:nvGrpSpPr>
      <p:grpSpPr>
        <a:xfrm>
          <a:off x="0" y="0"/>
          <a:ext cx="0" cy="0"/>
          <a:chOff x="0" y="0"/>
          <a:chExt cx="0" cy="0"/>
        </a:xfrm>
      </p:grpSpPr>
      <p:sp>
        <p:nvSpPr>
          <p:cNvPr id="39" name="Google Shape;39;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0" name="Google Shape;40;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2" name="Shape 42"/>
        <p:cNvGrpSpPr/>
        <p:nvPr/>
      </p:nvGrpSpPr>
      <p:grpSpPr>
        <a:xfrm>
          <a:off x="0" y="0"/>
          <a:ext cx="0" cy="0"/>
          <a:chOff x="0" y="0"/>
          <a:chExt cx="0" cy="0"/>
        </a:xfrm>
      </p:grpSpPr>
      <p:sp>
        <p:nvSpPr>
          <p:cNvPr id="43" name="Google Shape;43;p14"/>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5" name="Google Shape;45;p14"/>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6" name="Google Shape;46;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9" name="Shape 49"/>
        <p:cNvGrpSpPr/>
        <p:nvPr/>
      </p:nvGrpSpPr>
      <p:grpSpPr>
        <a:xfrm>
          <a:off x="0" y="0"/>
          <a:ext cx="0" cy="0"/>
          <a:chOff x="0" y="0"/>
          <a:chExt cx="0" cy="0"/>
        </a:xfrm>
      </p:grpSpPr>
      <p:sp>
        <p:nvSpPr>
          <p:cNvPr id="50" name="Google Shape;50;p1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5"/>
          <p:cNvSpPr/>
          <p:nvPr>
            <p:ph idx="2" type="pic"/>
          </p:nvPr>
        </p:nvSpPr>
        <p:spPr>
          <a:xfrm>
            <a:off x="5183187" y="987425"/>
            <a:ext cx="6172199" cy="4873624"/>
          </a:xfrm>
          <a:prstGeom prst="rect">
            <a:avLst/>
          </a:prstGeom>
          <a:noFill/>
          <a:ln>
            <a:noFill/>
          </a:ln>
        </p:spPr>
      </p:sp>
      <p:sp>
        <p:nvSpPr>
          <p:cNvPr id="52" name="Google Shape;52;p15"/>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3" name="Google Shape;53;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5" name="Google Shape;55;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6" name="Shape 56"/>
        <p:cNvGrpSpPr/>
        <p:nvPr/>
      </p:nvGrpSpPr>
      <p:grpSpPr>
        <a:xfrm>
          <a:off x="0" y="0"/>
          <a:ext cx="0" cy="0"/>
          <a:chOff x="0" y="0"/>
          <a:chExt cx="0" cy="0"/>
        </a:xfrm>
      </p:grpSpPr>
      <p:sp>
        <p:nvSpPr>
          <p:cNvPr id="57" name="Google Shape;57;p1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9" name="Google Shape;59;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2" name="Shape 62"/>
        <p:cNvGrpSpPr/>
        <p:nvPr/>
      </p:nvGrpSpPr>
      <p:grpSpPr>
        <a:xfrm>
          <a:off x="0" y="0"/>
          <a:ext cx="0" cy="0"/>
          <a:chOff x="0" y="0"/>
          <a:chExt cx="0" cy="0"/>
        </a:xfrm>
      </p:grpSpPr>
      <p:sp>
        <p:nvSpPr>
          <p:cNvPr id="63" name="Google Shape;63;p17"/>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8"/>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s://www.freepik.es/foto-gratis/composicion-rosa-marco-vacio-platos-plastico_4753024.htm#page=1&amp;query=composicion%20en%20dise%C3%B1o&amp;position=41" TargetMode="External"/><Relationship Id="rId5" Type="http://schemas.openxmlformats.org/officeDocument/2006/relationships/hyperlink" Target="https://www.freepik.es/foto-gratis/joven-trabajando-almacen-cajas_5578188.htm" TargetMode="External"/><Relationship Id="rId6"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www.freepik.es/foto-gratis/composicion-rosa-marco-vacio-platos-plastico_4753024.htm#page=1&amp;query=composicion%20en%20dise%C3%B1o&amp;position=41" TargetMode="External"/><Relationship Id="rId5" Type="http://schemas.openxmlformats.org/officeDocument/2006/relationships/hyperlink" Target="https://www.freepik.es/foto-gratis/hombres-almacen-trabajando_12976735.htm" TargetMode="External"/><Relationship Id="rId6"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s://www.freepik.es/foto-gratis/composicion-rosa-marco-vacio-platos-plastico_4753024.htm#page=1&amp;query=composicion%20en%20dise%C3%B1o&amp;position=41" TargetMode="External"/><Relationship Id="rId5" Type="http://schemas.openxmlformats.org/officeDocument/2006/relationships/hyperlink" Target="https://www.freepik.es/foto-gratis/trabajadores-almacen-que-utilizan-escaner-codigo-barras-tableta-controlan-inventario-mercancias_11451228.htm" TargetMode="External"/><Relationship Id="rId6"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www.freepik.es/foto-gratis/composicion-rosa-marco-vacio-platos-plastico_4753024.htm#page=1&amp;query=composicion%20en%20dise%C3%B1o&amp;position=41" TargetMode="External"/><Relationship Id="rId5" Type="http://schemas.openxmlformats.org/officeDocument/2006/relationships/hyperlink" Target="https://www.freepik.es/vector-gratis/logistica-isometrica-trabajadores-servicio-entrega-productos-linea-azul-ilustracion-3d_6850213.htm" TargetMode="External"/><Relationship Id="rId6"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hyperlink" Target="https://www.freepik.es/foto-gratis/composicion-rosa-marco-vacio-platos-plastico_4753024.htm#page=1&amp;query=composicion%20en%20dise%C3%B1o&amp;position=41" TargetMode="External"/><Relationship Id="rId5" Type="http://schemas.openxmlformats.org/officeDocument/2006/relationships/hyperlink" Target="https://www.freepik.es/foto-gratis/joven-trabajando-almacen-cajas_5578190.htm" TargetMode="External"/><Relationship Id="rId6"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www.freepik.es/foto-gratis/composicion-rosa-marco-vacio-platos-plastico_4753024.htm#page=1&amp;query=composicion%20en%20dise%C3%B1o&amp;position=41" TargetMode="External"/><Relationship Id="rId5" Type="http://schemas.openxmlformats.org/officeDocument/2006/relationships/hyperlink" Target="https://www.freepik.es/foto-gratis/conductor-montacargas-reubicar-levantar-mercancias-gran-centro-almacen_11451168.htm" TargetMode="External"/><Relationship Id="rId6"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p:nvPr/>
        </p:nvSpPr>
        <p:spPr>
          <a:xfrm>
            <a:off x="2488100" y="2472927"/>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Slider B</a:t>
            </a:r>
            <a:endParaRPr/>
          </a:p>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DI_CF12_7-1_Picking</a:t>
            </a:r>
            <a:endParaRPr b="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2"/>
          <p:cNvPicPr preferRelativeResize="0"/>
          <p:nvPr/>
        </p:nvPicPr>
        <p:blipFill rotWithShape="1">
          <a:blip r:embed="rId3">
            <a:alphaModFix/>
          </a:blip>
          <a:srcRect b="0" l="0" r="0" t="0"/>
          <a:stretch/>
        </p:blipFill>
        <p:spPr>
          <a:xfrm>
            <a:off x="18900" y="1482506"/>
            <a:ext cx="8234450" cy="3327993"/>
          </a:xfrm>
          <a:prstGeom prst="rect">
            <a:avLst/>
          </a:prstGeom>
          <a:noFill/>
          <a:ln>
            <a:noFill/>
          </a:ln>
        </p:spPr>
      </p:pic>
      <p:sp>
        <p:nvSpPr>
          <p:cNvPr id="78" name="Google Shape;78;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2"/>
          <p:cNvSpPr txBox="1"/>
          <p:nvPr/>
        </p:nvSpPr>
        <p:spPr>
          <a:xfrm>
            <a:off x="8253350" y="844983"/>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Se presenta a manera de referencia el tipo de Slyder a utilizar.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Se requieren 6 diapositivas, en cada una incluir el texto e imagen referenciada.</a:t>
            </a:r>
            <a:endParaRPr/>
          </a:p>
        </p:txBody>
      </p:sp>
      <p:sp>
        <p:nvSpPr>
          <p:cNvPr id="80" name="Google Shape;80;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81" name="Google Shape;81;p2"/>
          <p:cNvSpPr/>
          <p:nvPr/>
        </p:nvSpPr>
        <p:spPr>
          <a:xfrm>
            <a:off x="8253350" y="3556001"/>
            <a:ext cx="3948174" cy="330199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1"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rgbClr val="000000"/>
              </a:solidFill>
              <a:latin typeface="Arial"/>
              <a:ea typeface="Arial"/>
              <a:cs typeface="Arial"/>
              <a:sym typeface="Arial"/>
              <a:hlinkClick r:id="rId4">
                <a:extLst>
                  <a:ext uri="{A12FA001-AC4F-418D-AE19-62706E023703}">
                    <ahyp:hlinkClr val="tx"/>
                  </a:ext>
                </a:extLst>
              </a:hlinkClick>
            </a:endParaRPr>
          </a:p>
          <a:p>
            <a:pPr indent="0" lvl="0" marL="0" marR="0" rtl="0" algn="l">
              <a:lnSpc>
                <a:spcPct val="115000"/>
              </a:lnSpc>
              <a:spcBef>
                <a:spcPts val="0"/>
              </a:spcBef>
              <a:spcAft>
                <a:spcPts val="0"/>
              </a:spcAft>
              <a:buClr>
                <a:srgbClr val="000000"/>
              </a:buClr>
              <a:buSzPts val="1200"/>
              <a:buFont typeface="Arial"/>
              <a:buNone/>
            </a:pPr>
            <a:r>
              <a:rPr b="0" i="0" lang="es-ES" sz="1200" u="sng" cap="none" strike="noStrike">
                <a:solidFill>
                  <a:srgbClr val="000000"/>
                </a:solidFill>
                <a:latin typeface="Arial"/>
                <a:ea typeface="Arial"/>
                <a:cs typeface="Arial"/>
                <a:sym typeface="Arial"/>
                <a:hlinkClick r:id="rId5">
                  <a:extLst>
                    <a:ext uri="{A12FA001-AC4F-418D-AE19-62706E023703}">
                      <ahyp:hlinkClr val="tx"/>
                    </a:ext>
                  </a:extLst>
                </a:hlinkClick>
              </a:rPr>
              <a:t>https://www.freepik.es/foto-gratis/joven-trabajando-almacen-cajas_5578188.htm</a:t>
            </a:r>
            <a:endParaRPr b="0" i="0" sz="1800" u="none" cap="none" strike="noStrike">
              <a:solidFill>
                <a:schemeClr val="dk1"/>
              </a:solidFill>
              <a:latin typeface="Arial"/>
              <a:ea typeface="Arial"/>
              <a:cs typeface="Arial"/>
              <a:sym typeface="Arial"/>
            </a:endParaRPr>
          </a:p>
        </p:txBody>
      </p:sp>
      <p:sp>
        <p:nvSpPr>
          <p:cNvPr id="82" name="Google Shape;82;p2"/>
          <p:cNvSpPr txBox="1"/>
          <p:nvPr/>
        </p:nvSpPr>
        <p:spPr>
          <a:xfrm>
            <a:off x="57805" y="1964707"/>
            <a:ext cx="2966530" cy="175432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s-ES" sz="1200" u="none" cap="none" strike="noStrike">
                <a:solidFill>
                  <a:srgbClr val="000000"/>
                </a:solidFill>
                <a:latin typeface="Arial"/>
                <a:ea typeface="Arial"/>
                <a:cs typeface="Arial"/>
                <a:sym typeface="Arial"/>
              </a:rPr>
              <a:t>Según la separación de los productos</a:t>
            </a:r>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1" lang="es-ES" sz="1200" u="none" cap="none" strike="noStrike">
                <a:solidFill>
                  <a:srgbClr val="000000"/>
                </a:solidFill>
                <a:latin typeface="Arial"/>
                <a:ea typeface="Arial"/>
                <a:cs typeface="Arial"/>
                <a:sym typeface="Arial"/>
              </a:rPr>
              <a:t>Batch Picking</a:t>
            </a:r>
            <a:endParaRPr b="1" i="1"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Se trata de extraer en conjunto las referencias de todos los pedidos agrupados y posteriormente separar las cantidades de las referencias que corresponden a cada pedido.</a:t>
            </a:r>
            <a:endParaRPr b="0" i="0" sz="1200" u="none" cap="none" strike="noStrike">
              <a:solidFill>
                <a:srgbClr val="000000"/>
              </a:solidFill>
              <a:latin typeface="Arial"/>
              <a:ea typeface="Arial"/>
              <a:cs typeface="Arial"/>
              <a:sym typeface="Arial"/>
            </a:endParaRPr>
          </a:p>
        </p:txBody>
      </p:sp>
      <p:pic>
        <p:nvPicPr>
          <p:cNvPr descr="Joven trabajando en un almacén con cajas Foto gratis" id="83" name="Google Shape;83;p2"/>
          <p:cNvPicPr preferRelativeResize="0"/>
          <p:nvPr/>
        </p:nvPicPr>
        <p:blipFill rotWithShape="1">
          <a:blip r:embed="rId6">
            <a:alphaModFix/>
          </a:blip>
          <a:srcRect b="0" l="0" r="0" t="0"/>
          <a:stretch/>
        </p:blipFill>
        <p:spPr>
          <a:xfrm>
            <a:off x="3114675" y="1443038"/>
            <a:ext cx="5119775" cy="3410457"/>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3"/>
          <p:cNvPicPr preferRelativeResize="0"/>
          <p:nvPr/>
        </p:nvPicPr>
        <p:blipFill rotWithShape="1">
          <a:blip r:embed="rId3">
            <a:alphaModFix/>
          </a:blip>
          <a:srcRect b="0" l="0" r="0" t="0"/>
          <a:stretch/>
        </p:blipFill>
        <p:spPr>
          <a:xfrm>
            <a:off x="18900" y="1482506"/>
            <a:ext cx="8234450" cy="3327993"/>
          </a:xfrm>
          <a:prstGeom prst="rect">
            <a:avLst/>
          </a:prstGeom>
          <a:noFill/>
          <a:ln>
            <a:noFill/>
          </a:ln>
        </p:spPr>
      </p:pic>
      <p:sp>
        <p:nvSpPr>
          <p:cNvPr id="89" name="Google Shape;89;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0" name="Google Shape;90;p3"/>
          <p:cNvSpPr txBox="1"/>
          <p:nvPr/>
        </p:nvSpPr>
        <p:spPr>
          <a:xfrm>
            <a:off x="8253350" y="844983"/>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Se presenta a manera de referencia el tipo de Slider a utilizar.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Se requieren 6 diapositivas, en cada una incluir el texto e imagen referenciada.</a:t>
            </a:r>
            <a:endParaRPr/>
          </a:p>
        </p:txBody>
      </p:sp>
      <p:sp>
        <p:nvSpPr>
          <p:cNvPr id="91" name="Google Shape;91;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92" name="Google Shape;92;p3"/>
          <p:cNvSpPr/>
          <p:nvPr/>
        </p:nvSpPr>
        <p:spPr>
          <a:xfrm>
            <a:off x="8253350" y="3556001"/>
            <a:ext cx="3948174" cy="330199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1"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rgbClr val="000000"/>
              </a:solidFill>
              <a:latin typeface="Arial"/>
              <a:ea typeface="Arial"/>
              <a:cs typeface="Arial"/>
              <a:sym typeface="Arial"/>
              <a:hlinkClick r:id="rId4">
                <a:extLst>
                  <a:ext uri="{A12FA001-AC4F-418D-AE19-62706E023703}">
                    <ahyp:hlinkClr val="tx"/>
                  </a:ext>
                </a:extLst>
              </a:hlinkClick>
            </a:endParaRPr>
          </a:p>
          <a:p>
            <a:pPr indent="0" lvl="0" marL="0" marR="0" rtl="0" algn="l">
              <a:lnSpc>
                <a:spcPct val="115000"/>
              </a:lnSpc>
              <a:spcBef>
                <a:spcPts val="0"/>
              </a:spcBef>
              <a:spcAft>
                <a:spcPts val="0"/>
              </a:spcAft>
              <a:buClr>
                <a:srgbClr val="000000"/>
              </a:buClr>
              <a:buSzPts val="1200"/>
              <a:buFont typeface="Arial"/>
              <a:buNone/>
            </a:pPr>
            <a:r>
              <a:rPr b="0" i="0" lang="es-ES" sz="1200" u="sng" cap="none" strike="noStrike">
                <a:solidFill>
                  <a:srgbClr val="000000"/>
                </a:solidFill>
                <a:latin typeface="Arial"/>
                <a:ea typeface="Arial"/>
                <a:cs typeface="Arial"/>
                <a:sym typeface="Arial"/>
                <a:hlinkClick r:id="rId5">
                  <a:extLst>
                    <a:ext uri="{A12FA001-AC4F-418D-AE19-62706E023703}">
                      <ahyp:hlinkClr val="tx"/>
                    </a:ext>
                  </a:extLst>
                </a:hlinkClick>
              </a:rPr>
              <a:t>https://www.freepik.es/foto-gratis/hombres-almacen-trabajando_12976735.htm</a:t>
            </a:r>
            <a:endParaRPr b="0" i="0" sz="1800" u="none" cap="none" strike="noStrike">
              <a:solidFill>
                <a:schemeClr val="dk1"/>
              </a:solidFill>
              <a:latin typeface="Arial"/>
              <a:ea typeface="Arial"/>
              <a:cs typeface="Arial"/>
              <a:sym typeface="Arial"/>
            </a:endParaRPr>
          </a:p>
        </p:txBody>
      </p:sp>
      <p:sp>
        <p:nvSpPr>
          <p:cNvPr id="93" name="Google Shape;93;p3"/>
          <p:cNvSpPr txBox="1"/>
          <p:nvPr/>
        </p:nvSpPr>
        <p:spPr>
          <a:xfrm>
            <a:off x="57805" y="1964707"/>
            <a:ext cx="2966530" cy="193899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s-ES" sz="1200" u="none" cap="none" strike="noStrike">
                <a:solidFill>
                  <a:srgbClr val="000000"/>
                </a:solidFill>
                <a:latin typeface="Arial"/>
                <a:ea typeface="Arial"/>
                <a:cs typeface="Arial"/>
                <a:sym typeface="Arial"/>
              </a:rPr>
              <a:t>Según la separación de los productos</a:t>
            </a:r>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1" lang="es-ES" sz="1200" u="none" cap="none" strike="noStrike">
                <a:solidFill>
                  <a:srgbClr val="000000"/>
                </a:solidFill>
                <a:latin typeface="Arial"/>
                <a:ea typeface="Arial"/>
                <a:cs typeface="Arial"/>
                <a:sym typeface="Arial"/>
              </a:rPr>
              <a:t>Pick to box</a:t>
            </a:r>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Se basa en extraer las referencias de forma agrupada, las cuales son introducidas directamente en las cajas de cada envío en el mismo punto de extracción del material, eliminando el proceso de separación posterior. </a:t>
            </a:r>
            <a:endParaRPr b="0" i="0" sz="1200" u="none" cap="none" strike="noStrike">
              <a:solidFill>
                <a:srgbClr val="000000"/>
              </a:solidFill>
              <a:latin typeface="Arial"/>
              <a:ea typeface="Arial"/>
              <a:cs typeface="Arial"/>
              <a:sym typeface="Arial"/>
            </a:endParaRPr>
          </a:p>
        </p:txBody>
      </p:sp>
      <p:pic>
        <p:nvPicPr>
          <p:cNvPr descr="Hombres en almacén trabajando Foto gratis" id="94" name="Google Shape;94;p3"/>
          <p:cNvPicPr preferRelativeResize="0"/>
          <p:nvPr/>
        </p:nvPicPr>
        <p:blipFill rotWithShape="1">
          <a:blip r:embed="rId6">
            <a:alphaModFix/>
          </a:blip>
          <a:srcRect b="0" l="0" r="0" t="0"/>
          <a:stretch/>
        </p:blipFill>
        <p:spPr>
          <a:xfrm>
            <a:off x="3024335" y="1722120"/>
            <a:ext cx="5119775" cy="2878851"/>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4"/>
          <p:cNvPicPr preferRelativeResize="0"/>
          <p:nvPr/>
        </p:nvPicPr>
        <p:blipFill rotWithShape="1">
          <a:blip r:embed="rId3">
            <a:alphaModFix/>
          </a:blip>
          <a:srcRect b="0" l="0" r="0" t="0"/>
          <a:stretch/>
        </p:blipFill>
        <p:spPr>
          <a:xfrm>
            <a:off x="18900" y="1482506"/>
            <a:ext cx="8234450" cy="3327993"/>
          </a:xfrm>
          <a:prstGeom prst="rect">
            <a:avLst/>
          </a:prstGeom>
          <a:noFill/>
          <a:ln>
            <a:noFill/>
          </a:ln>
        </p:spPr>
      </p:pic>
      <p:sp>
        <p:nvSpPr>
          <p:cNvPr id="100" name="Google Shape;100;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1" name="Google Shape;101;p4"/>
          <p:cNvSpPr txBox="1"/>
          <p:nvPr/>
        </p:nvSpPr>
        <p:spPr>
          <a:xfrm>
            <a:off x="8253350" y="844983"/>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Se presenta a manera de referencia el tipo de Slyder a utilizar.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Se requieren 6 diapositivas, en cada una incluir el texto e imagen referenciada.</a:t>
            </a:r>
            <a:endParaRPr/>
          </a:p>
        </p:txBody>
      </p:sp>
      <p:sp>
        <p:nvSpPr>
          <p:cNvPr id="102" name="Google Shape;102;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03" name="Google Shape;103;p4"/>
          <p:cNvSpPr/>
          <p:nvPr/>
        </p:nvSpPr>
        <p:spPr>
          <a:xfrm>
            <a:off x="8253350" y="3556001"/>
            <a:ext cx="3948174" cy="330199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1"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rgbClr val="000000"/>
              </a:solidFill>
              <a:latin typeface="Arial"/>
              <a:ea typeface="Arial"/>
              <a:cs typeface="Arial"/>
              <a:sym typeface="Arial"/>
              <a:hlinkClick r:id="rId4">
                <a:extLst>
                  <a:ext uri="{A12FA001-AC4F-418D-AE19-62706E023703}">
                    <ahyp:hlinkClr val="tx"/>
                  </a:ext>
                </a:extLst>
              </a:hlinkClick>
            </a:endParaRPr>
          </a:p>
          <a:p>
            <a:pPr indent="0" lvl="0" marL="0" marR="0" rtl="0" algn="l">
              <a:lnSpc>
                <a:spcPct val="115000"/>
              </a:lnSpc>
              <a:spcBef>
                <a:spcPts val="0"/>
              </a:spcBef>
              <a:spcAft>
                <a:spcPts val="0"/>
              </a:spcAft>
              <a:buClr>
                <a:srgbClr val="000000"/>
              </a:buClr>
              <a:buSzPts val="1200"/>
              <a:buFont typeface="Arial"/>
              <a:buNone/>
            </a:pPr>
            <a:r>
              <a:rPr b="0" i="0" lang="es-ES" sz="1200" u="sng" cap="none" strike="noStrike">
                <a:solidFill>
                  <a:srgbClr val="000000"/>
                </a:solidFill>
                <a:latin typeface="Arial"/>
                <a:ea typeface="Arial"/>
                <a:cs typeface="Arial"/>
                <a:sym typeface="Arial"/>
                <a:hlinkClick r:id="rId5">
                  <a:extLst>
                    <a:ext uri="{A12FA001-AC4F-418D-AE19-62706E023703}">
                      <ahyp:hlinkClr val="tx"/>
                    </a:ext>
                  </a:extLst>
                </a:hlinkClick>
              </a:rPr>
              <a:t>https://www.freepik.es/foto-gratis/trabajadores-almacen-que-utilizan-escaner-codigo-barras-tableta-controlan-inventario-mercancias_11451228.htm</a:t>
            </a:r>
            <a:endParaRPr b="0" i="0" sz="1800" u="none" cap="none" strike="noStrike">
              <a:solidFill>
                <a:schemeClr val="dk1"/>
              </a:solidFill>
              <a:latin typeface="Arial"/>
              <a:ea typeface="Arial"/>
              <a:cs typeface="Arial"/>
              <a:sym typeface="Arial"/>
            </a:endParaRPr>
          </a:p>
        </p:txBody>
      </p:sp>
      <p:sp>
        <p:nvSpPr>
          <p:cNvPr id="104" name="Google Shape;104;p4"/>
          <p:cNvSpPr txBox="1"/>
          <p:nvPr/>
        </p:nvSpPr>
        <p:spPr>
          <a:xfrm>
            <a:off x="18900" y="1964707"/>
            <a:ext cx="2739600" cy="2124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s-ES" sz="1200" u="none" cap="none" strike="noStrike">
                <a:solidFill>
                  <a:srgbClr val="000000"/>
                </a:solidFill>
                <a:latin typeface="Arial"/>
                <a:ea typeface="Arial"/>
                <a:cs typeface="Arial"/>
                <a:sym typeface="Arial"/>
              </a:rPr>
              <a:t>Según la realización</a:t>
            </a:r>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1" lang="es-ES" sz="1200" u="none" cap="none" strike="noStrike">
                <a:solidFill>
                  <a:srgbClr val="000000"/>
                </a:solidFill>
                <a:latin typeface="Arial"/>
                <a:ea typeface="Arial"/>
                <a:cs typeface="Arial"/>
                <a:sym typeface="Arial"/>
              </a:rPr>
              <a:t>Picking</a:t>
            </a:r>
            <a:r>
              <a:rPr b="1" i="0" lang="es-ES" sz="1200" u="none" cap="none" strike="noStrike">
                <a:solidFill>
                  <a:srgbClr val="000000"/>
                </a:solidFill>
                <a:latin typeface="Arial"/>
                <a:ea typeface="Arial"/>
                <a:cs typeface="Arial"/>
                <a:sym typeface="Arial"/>
              </a:rPr>
              <a:t> </a:t>
            </a:r>
            <a:r>
              <a:rPr b="1" i="1" lang="es-ES" sz="1200" u="none" cap="none" strike="noStrike">
                <a:solidFill>
                  <a:srgbClr val="000000"/>
                </a:solidFill>
                <a:latin typeface="Arial"/>
                <a:ea typeface="Arial"/>
                <a:cs typeface="Arial"/>
                <a:sym typeface="Arial"/>
              </a:rPr>
              <a:t>in situ</a:t>
            </a:r>
            <a:r>
              <a:rPr b="1" i="0" lang="es-ES" sz="1200" u="none" cap="none" strike="noStrike">
                <a:solidFill>
                  <a:srgbClr val="000000"/>
                </a:solidFill>
                <a:latin typeface="Arial"/>
                <a:ea typeface="Arial"/>
                <a:cs typeface="Arial"/>
                <a:sym typeface="Arial"/>
              </a:rPr>
              <a:t> o de hombre a producto</a:t>
            </a:r>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A partir de una lista de </a:t>
            </a:r>
            <a:r>
              <a:rPr b="0" i="1" lang="es-ES" sz="1200" u="none" cap="none" strike="noStrike">
                <a:solidFill>
                  <a:srgbClr val="000000"/>
                </a:solidFill>
                <a:latin typeface="Arial"/>
                <a:ea typeface="Arial"/>
                <a:cs typeface="Arial"/>
                <a:sym typeface="Arial"/>
              </a:rPr>
              <a:t>picking</a:t>
            </a:r>
            <a:r>
              <a:rPr b="0" i="0" lang="es-ES" sz="1200" u="none" cap="none" strike="noStrike">
                <a:solidFill>
                  <a:srgbClr val="000000"/>
                </a:solidFill>
                <a:latin typeface="Arial"/>
                <a:ea typeface="Arial"/>
                <a:cs typeface="Arial"/>
                <a:sym typeface="Arial"/>
              </a:rPr>
              <a:t> que recibe el preparador de pedidos, en la que se encuentran las cantidades y artículos que componen el pedido, se definen rutas óptimas para la recogida del producto. </a:t>
            </a:r>
            <a:endParaRPr b="0" i="0" sz="1200" u="none" cap="none" strike="noStrike">
              <a:solidFill>
                <a:srgbClr val="000000"/>
              </a:solidFill>
              <a:latin typeface="Arial"/>
              <a:ea typeface="Arial"/>
              <a:cs typeface="Arial"/>
              <a:sym typeface="Arial"/>
            </a:endParaRPr>
          </a:p>
        </p:txBody>
      </p:sp>
      <p:pic>
        <p:nvPicPr>
          <p:cNvPr descr="Trabajadores del almacén que utilizan un escáner de código de barras y una tableta y controlan el inventario de mercancías Foto gratis" id="105" name="Google Shape;105;p4"/>
          <p:cNvPicPr preferRelativeResize="0"/>
          <p:nvPr/>
        </p:nvPicPr>
        <p:blipFill rotWithShape="1">
          <a:blip r:embed="rId6">
            <a:alphaModFix/>
          </a:blip>
          <a:srcRect b="0" l="0" r="0" t="0"/>
          <a:stretch/>
        </p:blipFill>
        <p:spPr>
          <a:xfrm>
            <a:off x="3114675" y="1443038"/>
            <a:ext cx="4977765" cy="331585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5"/>
          <p:cNvPicPr preferRelativeResize="0"/>
          <p:nvPr/>
        </p:nvPicPr>
        <p:blipFill rotWithShape="1">
          <a:blip r:embed="rId3">
            <a:alphaModFix/>
          </a:blip>
          <a:srcRect b="0" l="0" r="0" t="0"/>
          <a:stretch/>
        </p:blipFill>
        <p:spPr>
          <a:xfrm>
            <a:off x="18900" y="1482506"/>
            <a:ext cx="8234450" cy="3327993"/>
          </a:xfrm>
          <a:prstGeom prst="rect">
            <a:avLst/>
          </a:prstGeom>
          <a:noFill/>
          <a:ln>
            <a:noFill/>
          </a:ln>
        </p:spPr>
      </p:pic>
      <p:sp>
        <p:nvSpPr>
          <p:cNvPr id="111" name="Google Shape;111;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2" name="Google Shape;112;p5"/>
          <p:cNvSpPr txBox="1"/>
          <p:nvPr/>
        </p:nvSpPr>
        <p:spPr>
          <a:xfrm>
            <a:off x="8253350" y="844983"/>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Se presenta a manera de referencia el tipo de Slyder a utilizar.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Se requieren 6 diapositivas, en cada una incluir el texto e imagen referenciada.</a:t>
            </a:r>
            <a:endParaRPr/>
          </a:p>
        </p:txBody>
      </p:sp>
      <p:sp>
        <p:nvSpPr>
          <p:cNvPr id="113" name="Google Shape;113;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14" name="Google Shape;114;p5"/>
          <p:cNvSpPr/>
          <p:nvPr/>
        </p:nvSpPr>
        <p:spPr>
          <a:xfrm>
            <a:off x="8253350" y="3556001"/>
            <a:ext cx="3948174" cy="330199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1"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rgbClr val="000000"/>
              </a:solidFill>
              <a:latin typeface="Arial"/>
              <a:ea typeface="Arial"/>
              <a:cs typeface="Arial"/>
              <a:sym typeface="Arial"/>
              <a:hlinkClick r:id="rId4">
                <a:extLst>
                  <a:ext uri="{A12FA001-AC4F-418D-AE19-62706E023703}">
                    <ahyp:hlinkClr val="tx"/>
                  </a:ext>
                </a:extLst>
              </a:hlinkClick>
            </a:endParaRPr>
          </a:p>
          <a:p>
            <a:pPr indent="0" lvl="0" marL="0" marR="0" rtl="0" algn="l">
              <a:lnSpc>
                <a:spcPct val="115000"/>
              </a:lnSpc>
              <a:spcBef>
                <a:spcPts val="0"/>
              </a:spcBef>
              <a:spcAft>
                <a:spcPts val="0"/>
              </a:spcAft>
              <a:buClr>
                <a:srgbClr val="000000"/>
              </a:buClr>
              <a:buSzPts val="1200"/>
              <a:buFont typeface="Arial"/>
              <a:buNone/>
            </a:pPr>
            <a:r>
              <a:rPr b="0" i="0" lang="es-ES" sz="1200" u="sng" cap="none" strike="noStrike">
                <a:solidFill>
                  <a:srgbClr val="000000"/>
                </a:solidFill>
                <a:latin typeface="Arial"/>
                <a:ea typeface="Arial"/>
                <a:cs typeface="Arial"/>
                <a:sym typeface="Arial"/>
                <a:hlinkClick r:id="rId5">
                  <a:extLst>
                    <a:ext uri="{A12FA001-AC4F-418D-AE19-62706E023703}">
                      <ahyp:hlinkClr val="tx"/>
                    </a:ext>
                  </a:extLst>
                </a:hlinkClick>
              </a:rPr>
              <a:t>https://www.freepik.es/vector-gratis/logistica-isometrica-trabajadores-servicio-entrega-productos-linea-azul-ilustracion-3d_6850213.htm</a:t>
            </a:r>
            <a:endParaRPr b="0" i="0" sz="1800" u="none" cap="none" strike="noStrike">
              <a:solidFill>
                <a:schemeClr val="dk1"/>
              </a:solidFill>
              <a:latin typeface="Arial"/>
              <a:ea typeface="Arial"/>
              <a:cs typeface="Arial"/>
              <a:sym typeface="Arial"/>
            </a:endParaRPr>
          </a:p>
        </p:txBody>
      </p:sp>
      <p:sp>
        <p:nvSpPr>
          <p:cNvPr id="115" name="Google Shape;115;p5"/>
          <p:cNvSpPr txBox="1"/>
          <p:nvPr/>
        </p:nvSpPr>
        <p:spPr>
          <a:xfrm>
            <a:off x="18900" y="1964707"/>
            <a:ext cx="2739540" cy="212365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s-ES" sz="1200" u="none" cap="none" strike="noStrike">
                <a:solidFill>
                  <a:srgbClr val="000000"/>
                </a:solidFill>
                <a:latin typeface="Arial"/>
                <a:ea typeface="Arial"/>
                <a:cs typeface="Arial"/>
                <a:sym typeface="Arial"/>
              </a:rPr>
              <a:t>Según la realización</a:t>
            </a:r>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s-ES" sz="1200" u="none" cap="none" strike="noStrike">
                <a:solidFill>
                  <a:srgbClr val="000000"/>
                </a:solidFill>
                <a:latin typeface="Arial"/>
                <a:ea typeface="Arial"/>
                <a:cs typeface="Arial"/>
                <a:sym typeface="Arial"/>
              </a:rPr>
              <a:t>Estaciones de </a:t>
            </a:r>
            <a:r>
              <a:rPr b="1" i="1" lang="es-ES" sz="1200" u="none" cap="none" strike="noStrike">
                <a:solidFill>
                  <a:srgbClr val="000000"/>
                </a:solidFill>
                <a:latin typeface="Arial"/>
                <a:ea typeface="Arial"/>
                <a:cs typeface="Arial"/>
                <a:sym typeface="Arial"/>
              </a:rPr>
              <a:t>picking</a:t>
            </a:r>
            <a:endParaRPr b="1" i="1"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Se usan medios automatizados que llevan la mercancía hasta los operarios y la zona de preparación de pedidos, generando mayor rapidez y productividad en los procesos, evitando así los múltiples desplazamientos dentro del almacén.</a:t>
            </a:r>
            <a:endParaRPr/>
          </a:p>
        </p:txBody>
      </p:sp>
      <p:pic>
        <p:nvPicPr>
          <p:cNvPr descr="Logística isométrica con trabajadores de servicio de entrega de productos en línea en azul ilustración 3d vector gratuito" id="116" name="Google Shape;116;p5"/>
          <p:cNvPicPr preferRelativeResize="0"/>
          <p:nvPr/>
        </p:nvPicPr>
        <p:blipFill rotWithShape="1">
          <a:blip r:embed="rId6">
            <a:alphaModFix/>
          </a:blip>
          <a:srcRect b="0" l="0" r="0" t="0"/>
          <a:stretch/>
        </p:blipFill>
        <p:spPr>
          <a:xfrm>
            <a:off x="2946007" y="996112"/>
            <a:ext cx="5119775" cy="51197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6"/>
          <p:cNvPicPr preferRelativeResize="0"/>
          <p:nvPr/>
        </p:nvPicPr>
        <p:blipFill rotWithShape="1">
          <a:blip r:embed="rId3">
            <a:alphaModFix/>
          </a:blip>
          <a:srcRect b="0" l="0" r="0" t="0"/>
          <a:stretch/>
        </p:blipFill>
        <p:spPr>
          <a:xfrm>
            <a:off x="18900" y="1482506"/>
            <a:ext cx="8234450" cy="3327993"/>
          </a:xfrm>
          <a:prstGeom prst="rect">
            <a:avLst/>
          </a:prstGeom>
          <a:noFill/>
          <a:ln>
            <a:noFill/>
          </a:ln>
        </p:spPr>
      </p:pic>
      <p:sp>
        <p:nvSpPr>
          <p:cNvPr id="122" name="Google Shape;122;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6"/>
          <p:cNvSpPr txBox="1"/>
          <p:nvPr/>
        </p:nvSpPr>
        <p:spPr>
          <a:xfrm>
            <a:off x="8253350" y="844983"/>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Se presenta a manera de referencia el tipo de Slyder a utilizar.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Se requieren 6 diapositivas, en cada una incluir el texto e imagen referenciada.</a:t>
            </a:r>
            <a:endParaRPr/>
          </a:p>
        </p:txBody>
      </p:sp>
      <p:sp>
        <p:nvSpPr>
          <p:cNvPr id="124" name="Google Shape;124;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25" name="Google Shape;125;p6"/>
          <p:cNvSpPr/>
          <p:nvPr/>
        </p:nvSpPr>
        <p:spPr>
          <a:xfrm>
            <a:off x="8253350" y="3556001"/>
            <a:ext cx="3948174" cy="330199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1"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rgbClr val="000000"/>
              </a:solidFill>
              <a:latin typeface="Arial"/>
              <a:ea typeface="Arial"/>
              <a:cs typeface="Arial"/>
              <a:sym typeface="Arial"/>
              <a:hlinkClick r:id="rId4">
                <a:extLst>
                  <a:ext uri="{A12FA001-AC4F-418D-AE19-62706E023703}">
                    <ahyp:hlinkClr val="tx"/>
                  </a:ext>
                </a:extLst>
              </a:hlinkClick>
            </a:endParaRPr>
          </a:p>
          <a:p>
            <a:pPr indent="0" lvl="0" marL="0" marR="0" rtl="0" algn="l">
              <a:lnSpc>
                <a:spcPct val="115000"/>
              </a:lnSpc>
              <a:spcBef>
                <a:spcPts val="0"/>
              </a:spcBef>
              <a:spcAft>
                <a:spcPts val="0"/>
              </a:spcAft>
              <a:buClr>
                <a:srgbClr val="000000"/>
              </a:buClr>
              <a:buSzPts val="1200"/>
              <a:buFont typeface="Arial"/>
              <a:buNone/>
            </a:pPr>
            <a:r>
              <a:rPr b="0" i="0" lang="es-ES" sz="1200" u="sng" cap="none" strike="noStrike">
                <a:solidFill>
                  <a:srgbClr val="000000"/>
                </a:solidFill>
                <a:latin typeface="Arial"/>
                <a:ea typeface="Arial"/>
                <a:cs typeface="Arial"/>
                <a:sym typeface="Arial"/>
                <a:hlinkClick r:id="rId5">
                  <a:extLst>
                    <a:ext uri="{A12FA001-AC4F-418D-AE19-62706E023703}">
                      <ahyp:hlinkClr val="tx"/>
                    </a:ext>
                  </a:extLst>
                </a:hlinkClick>
              </a:rPr>
              <a:t>https://www.freepik.es/foto-gratis/joven-trabajando-almacen-cajas_5578190.htm</a:t>
            </a:r>
            <a:endParaRPr b="0" i="0" sz="1800" u="none" cap="none" strike="noStrike">
              <a:solidFill>
                <a:schemeClr val="dk1"/>
              </a:solidFill>
              <a:latin typeface="Arial"/>
              <a:ea typeface="Arial"/>
              <a:cs typeface="Arial"/>
              <a:sym typeface="Arial"/>
            </a:endParaRPr>
          </a:p>
        </p:txBody>
      </p:sp>
      <p:sp>
        <p:nvSpPr>
          <p:cNvPr id="126" name="Google Shape;126;p6"/>
          <p:cNvSpPr txBox="1"/>
          <p:nvPr/>
        </p:nvSpPr>
        <p:spPr>
          <a:xfrm>
            <a:off x="18900" y="1964707"/>
            <a:ext cx="2739540" cy="175432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1" lang="es-ES" sz="1200" u="none" cap="none" strike="noStrike">
                <a:solidFill>
                  <a:srgbClr val="000000"/>
                </a:solidFill>
                <a:latin typeface="Arial"/>
                <a:ea typeface="Arial"/>
                <a:cs typeface="Arial"/>
                <a:sym typeface="Arial"/>
              </a:rPr>
              <a:t>Picking in situ</a:t>
            </a:r>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1" lang="es-ES" sz="1200" u="none" cap="none" strike="noStrike">
                <a:solidFill>
                  <a:srgbClr val="000000"/>
                </a:solidFill>
                <a:latin typeface="Arial"/>
                <a:ea typeface="Arial"/>
                <a:cs typeface="Arial"/>
                <a:sym typeface="Arial"/>
              </a:rPr>
              <a:t>Picking</a:t>
            </a:r>
            <a:r>
              <a:rPr b="1" i="0" lang="es-ES" sz="1200" u="none" cap="none" strike="noStrike">
                <a:solidFill>
                  <a:srgbClr val="000000"/>
                </a:solidFill>
                <a:latin typeface="Arial"/>
                <a:ea typeface="Arial"/>
                <a:cs typeface="Arial"/>
                <a:sym typeface="Arial"/>
              </a:rPr>
              <a:t> a nivel del suelo</a:t>
            </a: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Se realiza en una zona habilitada para la preparación de pedidos, la cual es abastecida por unidades de carga extraídas de la zona de almacenaje.</a:t>
            </a:r>
            <a:endParaRPr b="0" i="0" sz="1200" u="none" cap="none" strike="noStrike">
              <a:solidFill>
                <a:srgbClr val="000000"/>
              </a:solidFill>
              <a:latin typeface="Arial"/>
              <a:ea typeface="Arial"/>
              <a:cs typeface="Arial"/>
              <a:sym typeface="Arial"/>
            </a:endParaRPr>
          </a:p>
        </p:txBody>
      </p:sp>
      <p:pic>
        <p:nvPicPr>
          <p:cNvPr descr="Joven trabajando en un almacén con cajas Foto gratis" id="127" name="Google Shape;127;p6"/>
          <p:cNvPicPr preferRelativeResize="0"/>
          <p:nvPr/>
        </p:nvPicPr>
        <p:blipFill rotWithShape="1">
          <a:blip r:embed="rId6">
            <a:alphaModFix/>
          </a:blip>
          <a:srcRect b="0" l="0" r="0" t="0"/>
          <a:stretch/>
        </p:blipFill>
        <p:spPr>
          <a:xfrm>
            <a:off x="3114675" y="1443038"/>
            <a:ext cx="5055229" cy="3367461"/>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7"/>
          <p:cNvPicPr preferRelativeResize="0"/>
          <p:nvPr/>
        </p:nvPicPr>
        <p:blipFill rotWithShape="1">
          <a:blip r:embed="rId3">
            <a:alphaModFix/>
          </a:blip>
          <a:srcRect b="0" l="0" r="0" t="0"/>
          <a:stretch/>
        </p:blipFill>
        <p:spPr>
          <a:xfrm>
            <a:off x="18900" y="1482506"/>
            <a:ext cx="8234450" cy="3327993"/>
          </a:xfrm>
          <a:prstGeom prst="rect">
            <a:avLst/>
          </a:prstGeom>
          <a:noFill/>
          <a:ln>
            <a:noFill/>
          </a:ln>
        </p:spPr>
      </p:pic>
      <p:sp>
        <p:nvSpPr>
          <p:cNvPr id="133" name="Google Shape;133;p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4" name="Google Shape;134;p7"/>
          <p:cNvSpPr txBox="1"/>
          <p:nvPr/>
        </p:nvSpPr>
        <p:spPr>
          <a:xfrm>
            <a:off x="8253350" y="844983"/>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Se presenta a manera de referencia el tipo de Slyder a utilizar.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Se requieren 6 diapositivas, en cada una incluir el texto e imagen referenciada.</a:t>
            </a:r>
            <a:endParaRPr/>
          </a:p>
        </p:txBody>
      </p:sp>
      <p:sp>
        <p:nvSpPr>
          <p:cNvPr id="135" name="Google Shape;135;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36" name="Google Shape;136;p7"/>
          <p:cNvSpPr/>
          <p:nvPr/>
        </p:nvSpPr>
        <p:spPr>
          <a:xfrm>
            <a:off x="8253350" y="3556001"/>
            <a:ext cx="3948174" cy="330199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1"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rgbClr val="000000"/>
              </a:solidFill>
              <a:latin typeface="Arial"/>
              <a:ea typeface="Arial"/>
              <a:cs typeface="Arial"/>
              <a:sym typeface="Arial"/>
              <a:hlinkClick r:id="rId4">
                <a:extLst>
                  <a:ext uri="{A12FA001-AC4F-418D-AE19-62706E023703}">
                    <ahyp:hlinkClr val="tx"/>
                  </a:ext>
                </a:extLst>
              </a:hlinkClick>
            </a:endParaRPr>
          </a:p>
          <a:p>
            <a:pPr indent="0" lvl="0" marL="0" marR="0" rtl="0" algn="l">
              <a:lnSpc>
                <a:spcPct val="115000"/>
              </a:lnSpc>
              <a:spcBef>
                <a:spcPts val="0"/>
              </a:spcBef>
              <a:spcAft>
                <a:spcPts val="0"/>
              </a:spcAft>
              <a:buClr>
                <a:srgbClr val="000000"/>
              </a:buClr>
              <a:buSzPts val="1200"/>
              <a:buFont typeface="Arial"/>
              <a:buNone/>
            </a:pPr>
            <a:r>
              <a:rPr b="0" i="0" lang="es-ES" sz="1200" u="sng" cap="none" strike="noStrike">
                <a:solidFill>
                  <a:srgbClr val="000000"/>
                </a:solidFill>
                <a:latin typeface="Arial"/>
                <a:ea typeface="Arial"/>
                <a:cs typeface="Arial"/>
                <a:sym typeface="Arial"/>
                <a:hlinkClick r:id="rId5">
                  <a:extLst>
                    <a:ext uri="{A12FA001-AC4F-418D-AE19-62706E023703}">
                      <ahyp:hlinkClr val="tx"/>
                    </a:ext>
                  </a:extLst>
                </a:hlinkClick>
              </a:rPr>
              <a:t>https://www.freepik.es/foto-gratis/conductor-montacargas-reubicar-levantar-mercancias-gran-centro-almacen_11451168.htm</a:t>
            </a:r>
            <a:endParaRPr b="0" i="0" sz="1800" u="none" cap="none" strike="noStrike">
              <a:solidFill>
                <a:schemeClr val="dk1"/>
              </a:solidFill>
              <a:latin typeface="Arial"/>
              <a:ea typeface="Arial"/>
              <a:cs typeface="Arial"/>
              <a:sym typeface="Arial"/>
            </a:endParaRPr>
          </a:p>
        </p:txBody>
      </p:sp>
      <p:sp>
        <p:nvSpPr>
          <p:cNvPr id="137" name="Google Shape;137;p7"/>
          <p:cNvSpPr txBox="1"/>
          <p:nvPr/>
        </p:nvSpPr>
        <p:spPr>
          <a:xfrm>
            <a:off x="18900" y="1964707"/>
            <a:ext cx="2739600" cy="19395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1" lang="es-ES" sz="1200" u="none" cap="none" strike="noStrike">
                <a:solidFill>
                  <a:srgbClr val="000000"/>
                </a:solidFill>
                <a:latin typeface="Arial"/>
                <a:ea typeface="Arial"/>
                <a:cs typeface="Arial"/>
                <a:sym typeface="Arial"/>
              </a:rPr>
              <a:t>Picking in situ</a:t>
            </a:r>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1" lang="es-ES" sz="1200" u="none" cap="none" strike="noStrike">
                <a:solidFill>
                  <a:srgbClr val="000000"/>
                </a:solidFill>
                <a:latin typeface="Arial"/>
                <a:ea typeface="Arial"/>
                <a:cs typeface="Arial"/>
                <a:sym typeface="Arial"/>
              </a:rPr>
              <a:t>Picking</a:t>
            </a:r>
            <a:r>
              <a:rPr b="1" i="0" lang="es-ES" sz="1200" u="none" cap="none" strike="noStrike">
                <a:solidFill>
                  <a:srgbClr val="000000"/>
                </a:solidFill>
                <a:latin typeface="Arial"/>
                <a:ea typeface="Arial"/>
                <a:cs typeface="Arial"/>
                <a:sym typeface="Arial"/>
              </a:rPr>
              <a:t> sobre estanterías de </a:t>
            </a:r>
            <a:r>
              <a:rPr b="1" i="1" lang="es-ES" sz="1200" u="none" cap="none" strike="noStrike">
                <a:solidFill>
                  <a:srgbClr val="000000"/>
                </a:solidFill>
                <a:latin typeface="Arial"/>
                <a:ea typeface="Arial"/>
                <a:cs typeface="Arial"/>
                <a:sym typeface="Arial"/>
              </a:rPr>
              <a:t>pallets</a:t>
            </a:r>
            <a:endParaRPr i="1"/>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Se realiza sobre los distintos niveles de la estantería utilizando equipos para recoger la mercancía en los niveles superior de la estantería y para el nivel bajo, </a:t>
            </a:r>
            <a:r>
              <a:rPr b="0" i="1" lang="es-ES" sz="1200" u="none" cap="none" strike="noStrike">
                <a:solidFill>
                  <a:srgbClr val="000000"/>
                </a:solidFill>
                <a:latin typeface="Arial"/>
                <a:ea typeface="Arial"/>
                <a:cs typeface="Arial"/>
                <a:sym typeface="Arial"/>
              </a:rPr>
              <a:t>picking</a:t>
            </a:r>
            <a:r>
              <a:rPr b="0" i="0" lang="es-ES" sz="1200" u="none" cap="none" strike="noStrike">
                <a:solidFill>
                  <a:srgbClr val="000000"/>
                </a:solidFill>
                <a:latin typeface="Arial"/>
                <a:ea typeface="Arial"/>
                <a:cs typeface="Arial"/>
                <a:sym typeface="Arial"/>
              </a:rPr>
              <a:t> manual.</a:t>
            </a:r>
            <a:endParaRPr b="0" i="0" sz="1200" u="none" cap="none" strike="noStrike">
              <a:solidFill>
                <a:srgbClr val="000000"/>
              </a:solidFill>
              <a:latin typeface="Arial"/>
              <a:ea typeface="Arial"/>
              <a:cs typeface="Arial"/>
              <a:sym typeface="Arial"/>
            </a:endParaRPr>
          </a:p>
        </p:txBody>
      </p:sp>
      <p:pic>
        <p:nvPicPr>
          <p:cNvPr descr="Conductor de montacargas reubicar y levantar mercancías en un gran centro de almacén Foto gratis" id="138" name="Google Shape;138;p7"/>
          <p:cNvPicPr preferRelativeResize="0"/>
          <p:nvPr/>
        </p:nvPicPr>
        <p:blipFill rotWithShape="1">
          <a:blip r:embed="rId6">
            <a:alphaModFix/>
          </a:blip>
          <a:srcRect b="0" l="0" r="0" t="0"/>
          <a:stretch/>
        </p:blipFill>
        <p:spPr>
          <a:xfrm>
            <a:off x="3114675" y="1438275"/>
            <a:ext cx="4984028" cy="3327993"/>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