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gl0ZjDoC/YlEdngl1N27KCmjVJ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87" autoAdjust="0"/>
    <p:restoredTop sz="94660"/>
  </p:normalViewPr>
  <p:slideViewPr>
    <p:cSldViewPr snapToGrid="0">
      <p:cViewPr varScale="1">
        <p:scale>
          <a:sx n="74" d="100"/>
          <a:sy n="74" d="100"/>
        </p:scale>
        <p:origin x="7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90" name="Google Shape;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06" name="Google Shape;10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21" name="Google Shape;1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39" name="Google Shape;13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a:lvl2pPr>
            <a:lvl3pPr marR="0" lvl="2" algn="l">
              <a:lnSpc>
                <a:spcPct val="100000"/>
              </a:lnSpc>
              <a:spcBef>
                <a:spcPts val="0"/>
              </a:spcBef>
              <a:spcAft>
                <a:spcPts val="0"/>
              </a:spcAft>
              <a:buSzPts val="1400"/>
              <a:buNone/>
              <a:defRPr/>
            </a:lvl3pPr>
            <a:lvl4pPr marR="0" lvl="3" algn="l">
              <a:lnSpc>
                <a:spcPct val="100000"/>
              </a:lnSpc>
              <a:spcBef>
                <a:spcPts val="0"/>
              </a:spcBef>
              <a:spcAft>
                <a:spcPts val="0"/>
              </a:spcAft>
              <a:buSzPts val="1400"/>
              <a:buNone/>
              <a:defRPr/>
            </a:lvl4pPr>
            <a:lvl5pPr marR="0" lvl="4" algn="l">
              <a:lnSpc>
                <a:spcPct val="100000"/>
              </a:lnSpc>
              <a:spcBef>
                <a:spcPts val="0"/>
              </a:spcBef>
              <a:spcAft>
                <a:spcPts val="0"/>
              </a:spcAft>
              <a:buSzPts val="1400"/>
              <a:buNone/>
              <a:defRPr/>
            </a:lvl5pPr>
            <a:lvl6pPr marR="0" lvl="5" algn="l">
              <a:lnSpc>
                <a:spcPct val="100000"/>
              </a:lnSpc>
              <a:spcBef>
                <a:spcPts val="0"/>
              </a:spcBef>
              <a:spcAft>
                <a:spcPts val="0"/>
              </a:spcAft>
              <a:buSzPts val="1400"/>
              <a:buNone/>
              <a:defRPr/>
            </a:lvl6pPr>
            <a:lvl7pPr marR="0" lvl="6" algn="l">
              <a:lnSpc>
                <a:spcPct val="100000"/>
              </a:lnSpc>
              <a:spcBef>
                <a:spcPts val="0"/>
              </a:spcBef>
              <a:spcAft>
                <a:spcPts val="0"/>
              </a:spcAft>
              <a:buSzPts val="1400"/>
              <a:buNone/>
              <a:defRPr/>
            </a:lvl7pPr>
            <a:lvl8pPr marR="0" lvl="7" algn="l">
              <a:lnSpc>
                <a:spcPct val="100000"/>
              </a:lnSpc>
              <a:spcBef>
                <a:spcPts val="0"/>
              </a:spcBef>
              <a:spcAft>
                <a:spcPts val="0"/>
              </a:spcAft>
              <a:buSzPts val="1400"/>
              <a:buNone/>
              <a:defRPr/>
            </a:lvl8pPr>
            <a:lvl9pPr marR="0" lvl="8" algn="l">
              <a:lnSpc>
                <a:spcPct val="100000"/>
              </a:lnSpc>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0" name="Google Shape;20;p7"/>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1" name="Google Shape;21;p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4"/>
        <p:cNvGrpSpPr/>
        <p:nvPr/>
      </p:nvGrpSpPr>
      <p:grpSpPr>
        <a:xfrm>
          <a:off x="0" y="0"/>
          <a:ext cx="0" cy="0"/>
          <a:chOff x="0" y="0"/>
          <a:chExt cx="0" cy="0"/>
        </a:xfrm>
      </p:grpSpPr>
      <p:sp>
        <p:nvSpPr>
          <p:cNvPr id="25" name="Google Shape;25;p8"/>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27" name="Google Shape;27;p8"/>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29" name="Google Shape;29;p8"/>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0" name="Google Shape;30;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8"/>
        <p:cNvGrpSpPr/>
        <p:nvPr/>
      </p:nvGrpSpPr>
      <p:grpSpPr>
        <a:xfrm>
          <a:off x="0" y="0"/>
          <a:ext cx="0" cy="0"/>
          <a:chOff x="0" y="0"/>
          <a:chExt cx="0" cy="0"/>
        </a:xfrm>
      </p:grpSpPr>
      <p:sp>
        <p:nvSpPr>
          <p:cNvPr id="39" name="Google Shape;39;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45" name="Google Shape;45;p11"/>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46" name="Google Shape;46;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a:spLocks noGrp="1"/>
          </p:cNvSpPr>
          <p:nvPr>
            <p:ph type="pic" idx="2"/>
          </p:nvPr>
        </p:nvSpPr>
        <p:spPr>
          <a:xfrm>
            <a:off x="5183187" y="987425"/>
            <a:ext cx="6172199" cy="4873624"/>
          </a:xfrm>
          <a:prstGeom prst="rect">
            <a:avLst/>
          </a:prstGeom>
          <a:noFill/>
          <a:ln>
            <a:noFill/>
          </a:ln>
        </p:spPr>
      </p:sp>
      <p:sp>
        <p:nvSpPr>
          <p:cNvPr id="52" name="Google Shape;52;p12"/>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3" name="Google Shape;53;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3"/>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4"/>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freepik.com/free-vector/business-logistics-abstract-concept-vector-illustration-smart-logistics-technologies-commercial-delivery-service-worldwide-business-transportation-global-product-shipment-abstract-metaphor_11667322.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freepik.com/free-vector/multi-device-targeting-concept-illustration_18407463.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freepik.com/free-vector/setup-concept-illustration_5204985.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www.freepik.com/free-vector/happy-woman-chatting-with-friends-online_12291106.ht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freepik.com/free-vector/student-with-laptop-studying-online-course_7732666.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p:nvPr/>
        </p:nvSpPr>
        <p:spPr>
          <a:xfrm>
            <a:off x="2301829" y="2823360"/>
            <a:ext cx="7588200" cy="1211400"/>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a:solidFill>
                  <a:schemeClr val="lt1"/>
                </a:solidFill>
              </a:rPr>
              <a:t>Video</a:t>
            </a:r>
            <a:endParaRPr/>
          </a:p>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DI_CF12_Introducción</a:t>
            </a:r>
            <a:endParaRPr sz="14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2" descr="Dibujo animado de un animal con la boca abierta&#10;&#10;Descripción generada automáticamente con confianza baja"/>
          <p:cNvPicPr preferRelativeResize="0"/>
          <p:nvPr/>
        </p:nvPicPr>
        <p:blipFill rotWithShape="1">
          <a:blip r:embed="rId3">
            <a:alphaModFix amt="70000"/>
          </a:blip>
          <a:srcRect/>
          <a:stretch/>
        </p:blipFill>
        <p:spPr>
          <a:xfrm>
            <a:off x="143433" y="0"/>
            <a:ext cx="6858000" cy="6858000"/>
          </a:xfrm>
          <a:prstGeom prst="rect">
            <a:avLst/>
          </a:prstGeom>
          <a:noFill/>
          <a:ln>
            <a:noFill/>
          </a:ln>
        </p:spPr>
      </p:pic>
      <p:sp>
        <p:nvSpPr>
          <p:cNvPr id="78" name="Google Shape;78;p2"/>
          <p:cNvSpPr/>
          <p:nvPr/>
        </p:nvSpPr>
        <p:spPr>
          <a:xfrm>
            <a:off x="6845732" y="-44808"/>
            <a:ext cx="5346268"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9" name="Google Shape;79;p2"/>
          <p:cNvSpPr txBox="1"/>
          <p:nvPr/>
        </p:nvSpPr>
        <p:spPr>
          <a:xfrm>
            <a:off x="6936051" y="513934"/>
            <a:ext cx="5047133" cy="628768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50"/>
              <a:buFont typeface="Arial"/>
              <a:buNone/>
            </a:pPr>
            <a:r>
              <a:rPr lang="es-ES" sz="1200" b="0" i="0" u="none" strike="noStrike" cap="none">
                <a:solidFill>
                  <a:schemeClr val="dk1"/>
                </a:solidFill>
                <a:latin typeface="Arial"/>
                <a:ea typeface="Arial"/>
                <a:cs typeface="Arial"/>
                <a:sym typeface="Arial"/>
              </a:rPr>
              <a:t>Equipo de producción grabar un audio con el siguiente texto. Cabe mencionar que la infografía debe seguir una secuencia, pero para información de orden haremos cada punto de este recursos en diapositiva por diapositiva.</a:t>
            </a:r>
            <a:endParaRPr sz="12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50"/>
              <a:buFont typeface="Arial"/>
              <a:buNone/>
            </a:pP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50"/>
              <a:buFont typeface="Arial"/>
              <a:buNone/>
            </a:pPr>
            <a:r>
              <a:rPr lang="es-ES" sz="1200" b="1" i="0" u="none" strike="noStrike" cap="none">
                <a:solidFill>
                  <a:schemeClr val="dk1"/>
                </a:solidFill>
                <a:latin typeface="Arial"/>
                <a:ea typeface="Arial"/>
                <a:cs typeface="Arial"/>
                <a:sym typeface="Arial"/>
              </a:rPr>
              <a:t>Imagen: </a:t>
            </a:r>
            <a:r>
              <a:rPr lang="es-ES" sz="1200" b="1"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https://www.freepik.com/free-vector/business-logistics-abstract-concept-vector-illustration-smart-logistics-technologies-commercial-delivery-service-worldwide-business-transportation-global-product-shipment-abstract-metaphor_11667322.htm</a:t>
            </a: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50"/>
              <a:buFont typeface="Arial"/>
              <a:buNone/>
            </a:pP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50"/>
              <a:buFont typeface="Arial"/>
              <a:buNone/>
            </a:pPr>
            <a:r>
              <a:rPr lang="es-ES" sz="1200" b="1" i="0" u="none" strike="noStrike" cap="none">
                <a:solidFill>
                  <a:schemeClr val="dk1"/>
                </a:solidFill>
                <a:latin typeface="Arial"/>
                <a:ea typeface="Arial"/>
                <a:cs typeface="Arial"/>
                <a:sym typeface="Arial"/>
              </a:rPr>
              <a:t>El botón reproduce el siguiente audio (a grabar): </a:t>
            </a:r>
            <a:endParaRPr/>
          </a:p>
          <a:p>
            <a:pPr marL="0" marR="0" lvl="0" indent="0" algn="just" rtl="0">
              <a:lnSpc>
                <a:spcPct val="100000"/>
              </a:lnSpc>
              <a:spcBef>
                <a:spcPts val="0"/>
              </a:spcBef>
              <a:spcAft>
                <a:spcPts val="0"/>
              </a:spcAft>
              <a:buClr>
                <a:schemeClr val="dk1"/>
              </a:buClr>
              <a:buSzPts val="350"/>
              <a:buFont typeface="Arial"/>
              <a:buNone/>
            </a:pP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50"/>
              <a:buFont typeface="Arial"/>
              <a:buNone/>
            </a:pP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s-ES" sz="1200" b="0" i="0" u="none" strike="noStrike" cap="none">
                <a:solidFill>
                  <a:srgbClr val="000000"/>
                </a:solidFill>
                <a:latin typeface="Arial"/>
                <a:ea typeface="Arial"/>
                <a:cs typeface="Arial"/>
                <a:sym typeface="Arial"/>
              </a:rPr>
              <a:t>En este componente se abordan los modos de transporte, los equipos que se utilizan para el cargue y descargue de mercancía, así como el alistamiento de la mercancía y el manejo de las devoluciones.</a:t>
            </a:r>
            <a:endParaRPr/>
          </a:p>
          <a:p>
            <a:pPr marL="0" marR="0" lvl="0" indent="0" algn="just"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just" rtl="0">
              <a:lnSpc>
                <a:spcPct val="115000"/>
              </a:lnSpc>
              <a:spcBef>
                <a:spcPts val="0"/>
              </a:spcBef>
              <a:spcAft>
                <a:spcPts val="0"/>
              </a:spcAft>
              <a:buNone/>
            </a:pPr>
            <a:r>
              <a:rPr lang="es-ES" sz="1200" b="0" i="0" u="none" strike="noStrike" cap="none">
                <a:solidFill>
                  <a:srgbClr val="000000"/>
                </a:solidFill>
                <a:latin typeface="Arial"/>
                <a:ea typeface="Arial"/>
                <a:cs typeface="Arial"/>
                <a:sym typeface="Arial"/>
              </a:rPr>
              <a:t>El transporte garantiza la disposición de materia prima e insumos para llevar a cabo el proceso productivo, así como la llegada de los productos a los clientes.</a:t>
            </a:r>
            <a:endParaRPr/>
          </a:p>
          <a:p>
            <a:pPr marL="0" marR="0" lvl="0" indent="0" algn="just" rtl="0">
              <a:lnSpc>
                <a:spcPct val="115000"/>
              </a:lnSpc>
              <a:spcBef>
                <a:spcPts val="0"/>
              </a:spcBef>
              <a:spcAft>
                <a:spcPts val="0"/>
              </a:spcAft>
              <a:buNone/>
            </a:pPr>
            <a:endParaRPr sz="1200" b="0" i="0" u="none" strike="noStrike" cap="none">
              <a:solidFill>
                <a:srgbClr val="000000"/>
              </a:solidFill>
              <a:latin typeface="Arial"/>
              <a:ea typeface="Arial"/>
              <a:cs typeface="Arial"/>
              <a:sym typeface="Arial"/>
            </a:endParaRPr>
          </a:p>
          <a:p>
            <a:pPr marL="0" marR="0" lvl="0" indent="0" algn="just" rtl="0">
              <a:lnSpc>
                <a:spcPct val="115000"/>
              </a:lnSpc>
              <a:spcBef>
                <a:spcPts val="0"/>
              </a:spcBef>
              <a:spcAft>
                <a:spcPts val="0"/>
              </a:spcAft>
              <a:buNone/>
            </a:pPr>
            <a:r>
              <a:rPr lang="es-ES" sz="1200" b="0" i="0" u="none" strike="noStrike" cap="none">
                <a:solidFill>
                  <a:srgbClr val="000000"/>
                </a:solidFill>
                <a:latin typeface="Arial"/>
                <a:ea typeface="Arial"/>
                <a:cs typeface="Arial"/>
                <a:sym typeface="Arial"/>
              </a:rPr>
              <a:t>Por otro lado, </a:t>
            </a:r>
            <a:r>
              <a:rPr lang="es-ES" sz="1200" b="0" i="0" u="none" strike="noStrike" cap="none">
                <a:solidFill>
                  <a:schemeClr val="dk1"/>
                </a:solidFill>
                <a:latin typeface="Arial"/>
                <a:ea typeface="Arial"/>
                <a:cs typeface="Arial"/>
                <a:sym typeface="Arial"/>
              </a:rPr>
              <a:t>el embalaje sirve para proteger la mercancía ante posibles daños que se ocasionan durante la manipulación, el almacenamiento o el transporte. La función principal del embalaje es otorgar a la mercancía una cobertura que permita su protección, así como poder identificarla y manejarla fácilmente.</a:t>
            </a:r>
            <a:endParaRPr/>
          </a:p>
        </p:txBody>
      </p:sp>
      <p:sp>
        <p:nvSpPr>
          <p:cNvPr id="80" name="Google Shape;80;p2"/>
          <p:cNvSpPr/>
          <p:nvPr/>
        </p:nvSpPr>
        <p:spPr>
          <a:xfrm>
            <a:off x="7424596" y="63227"/>
            <a:ext cx="3938649" cy="485414"/>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1083872" y="200264"/>
            <a:ext cx="4670474" cy="727283"/>
          </a:xfrm>
          <a:prstGeom prst="rect">
            <a:avLst/>
          </a:prstGeom>
          <a:solidFill>
            <a:schemeClr val="lt1"/>
          </a:solid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82" name="Google Shape;82;p2"/>
          <p:cNvSpPr txBox="1"/>
          <p:nvPr/>
        </p:nvSpPr>
        <p:spPr>
          <a:xfrm>
            <a:off x="1400395" y="257286"/>
            <a:ext cx="403742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600" b="1" i="0" u="none" strike="noStrike" cap="none">
                <a:solidFill>
                  <a:srgbClr val="000000"/>
                </a:solidFill>
                <a:latin typeface="Arial"/>
                <a:ea typeface="Arial"/>
                <a:cs typeface="Arial"/>
                <a:sym typeface="Arial"/>
              </a:rPr>
              <a:t>¿Cómo aprender durante este primer componente de formación?</a:t>
            </a:r>
            <a:endParaRPr sz="1600" b="1" i="0" u="none" strike="noStrike" cap="none">
              <a:solidFill>
                <a:srgbClr val="000000"/>
              </a:solidFill>
              <a:latin typeface="Arial"/>
              <a:ea typeface="Arial"/>
              <a:cs typeface="Arial"/>
              <a:sym typeface="Arial"/>
            </a:endParaRPr>
          </a:p>
        </p:txBody>
      </p:sp>
      <p:sp>
        <p:nvSpPr>
          <p:cNvPr id="83" name="Google Shape;83;p2"/>
          <p:cNvSpPr/>
          <p:nvPr/>
        </p:nvSpPr>
        <p:spPr>
          <a:xfrm>
            <a:off x="380487" y="1787845"/>
            <a:ext cx="703385" cy="689317"/>
          </a:xfrm>
          <a:prstGeom prst="ellipse">
            <a:avLst/>
          </a:prstGeom>
          <a:solidFill>
            <a:schemeClr val="lt1"/>
          </a:solid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2800" b="0" i="0" u="none" strike="noStrike" cap="none">
                <a:solidFill>
                  <a:schemeClr val="dk1"/>
                </a:solidFill>
                <a:latin typeface="Arial"/>
                <a:ea typeface="Arial"/>
                <a:cs typeface="Arial"/>
                <a:sym typeface="Arial"/>
              </a:rPr>
              <a:t>1</a:t>
            </a:r>
            <a:endParaRPr sz="2800" b="0" i="0" u="none" strike="noStrike" cap="none">
              <a:solidFill>
                <a:schemeClr val="dk1"/>
              </a:solidFill>
              <a:latin typeface="Arial"/>
              <a:ea typeface="Arial"/>
              <a:cs typeface="Arial"/>
              <a:sym typeface="Arial"/>
            </a:endParaRPr>
          </a:p>
        </p:txBody>
      </p:sp>
      <p:sp>
        <p:nvSpPr>
          <p:cNvPr id="84" name="Google Shape;84;p2"/>
          <p:cNvSpPr txBox="1"/>
          <p:nvPr/>
        </p:nvSpPr>
        <p:spPr>
          <a:xfrm>
            <a:off x="2094047" y="3000958"/>
            <a:ext cx="304945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1" i="0" u="none" strike="noStrike" cap="none">
                <a:solidFill>
                  <a:srgbClr val="000000"/>
                </a:solidFill>
                <a:latin typeface="Arial"/>
                <a:ea typeface="Arial"/>
                <a:cs typeface="Arial"/>
                <a:sym typeface="Arial"/>
              </a:rPr>
              <a:t>¿Cómo surge este curso?</a:t>
            </a:r>
            <a:endParaRPr sz="1800" b="1" i="0" u="none" strike="noStrike" cap="none">
              <a:solidFill>
                <a:srgbClr val="000000"/>
              </a:solidFill>
              <a:latin typeface="Arial"/>
              <a:ea typeface="Arial"/>
              <a:cs typeface="Arial"/>
              <a:sym typeface="Arial"/>
            </a:endParaRPr>
          </a:p>
        </p:txBody>
      </p:sp>
      <p:cxnSp>
        <p:nvCxnSpPr>
          <p:cNvPr id="85" name="Google Shape;85;p2"/>
          <p:cNvCxnSpPr>
            <a:stCxn id="81" idx="2"/>
            <a:endCxn id="83" idx="0"/>
          </p:cNvCxnSpPr>
          <p:nvPr/>
        </p:nvCxnSpPr>
        <p:spPr>
          <a:xfrm rot="5400000">
            <a:off x="1645509" y="14347"/>
            <a:ext cx="860400" cy="2686800"/>
          </a:xfrm>
          <a:prstGeom prst="bentConnector3">
            <a:avLst>
              <a:gd name="adj1" fmla="val 50000"/>
            </a:avLst>
          </a:prstGeom>
          <a:noFill/>
          <a:ln w="38100" cap="flat" cmpd="sng">
            <a:solidFill>
              <a:srgbClr val="7030A0"/>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86" name="Google Shape;86;p2"/>
          <p:cNvCxnSpPr/>
          <p:nvPr/>
        </p:nvCxnSpPr>
        <p:spPr>
          <a:xfrm rot="5400000">
            <a:off x="1819534" y="3695763"/>
            <a:ext cx="4991700" cy="3596400"/>
          </a:xfrm>
          <a:prstGeom prst="bentConnector4">
            <a:avLst>
              <a:gd name="adj1" fmla="val 0"/>
              <a:gd name="adj2" fmla="val 0"/>
            </a:avLst>
          </a:prstGeom>
          <a:noFill/>
          <a:ln w="9525" cap="flat" cmpd="sng">
            <a:solidFill>
              <a:srgbClr val="7030A0"/>
            </a:solidFill>
            <a:prstDash val="solid"/>
            <a:round/>
            <a:headEnd type="none" w="sm" len="sm"/>
            <a:tailEnd type="triangle" w="med" len="med"/>
          </a:ln>
        </p:spPr>
      </p:cxnSp>
      <p:sp>
        <p:nvSpPr>
          <p:cNvPr id="87" name="Google Shape;87;p2"/>
          <p:cNvSpPr/>
          <p:nvPr/>
        </p:nvSpPr>
        <p:spPr>
          <a:xfrm>
            <a:off x="3081485" y="3429000"/>
            <a:ext cx="675249" cy="623329"/>
          </a:xfrm>
          <a:custGeom>
            <a:avLst/>
            <a:gdLst/>
            <a:ahLst/>
            <a:cxnLst/>
            <a:rect l="l" t="t" r="r" b="b"/>
            <a:pathLst>
              <a:path w="120000" h="120000" extrusionOk="0">
                <a:moveTo>
                  <a:pt x="0" y="0"/>
                </a:moveTo>
                <a:lnTo>
                  <a:pt x="120000" y="0"/>
                </a:lnTo>
                <a:lnTo>
                  <a:pt x="120000" y="120000"/>
                </a:lnTo>
                <a:lnTo>
                  <a:pt x="0" y="120000"/>
                </a:lnTo>
                <a:close/>
                <a:moveTo>
                  <a:pt x="18460" y="43125"/>
                </a:moveTo>
                <a:lnTo>
                  <a:pt x="18460" y="76875"/>
                </a:lnTo>
                <a:lnTo>
                  <a:pt x="44423" y="76875"/>
                </a:lnTo>
                <a:lnTo>
                  <a:pt x="70385" y="105000"/>
                </a:lnTo>
                <a:lnTo>
                  <a:pt x="70385" y="15000"/>
                </a:lnTo>
                <a:lnTo>
                  <a:pt x="44423" y="43125"/>
                </a:lnTo>
                <a:close/>
              </a:path>
              <a:path w="120000" h="120000" fill="darken" extrusionOk="0">
                <a:moveTo>
                  <a:pt x="18460" y="43125"/>
                </a:moveTo>
                <a:lnTo>
                  <a:pt x="18460" y="76875"/>
                </a:lnTo>
                <a:lnTo>
                  <a:pt x="44423" y="76875"/>
                </a:lnTo>
                <a:lnTo>
                  <a:pt x="70385" y="105000"/>
                </a:lnTo>
                <a:lnTo>
                  <a:pt x="70385" y="15000"/>
                </a:lnTo>
                <a:lnTo>
                  <a:pt x="44423" y="43125"/>
                </a:lnTo>
                <a:close/>
              </a:path>
              <a:path w="120000" h="120000" fill="none" extrusionOk="0">
                <a:moveTo>
                  <a:pt x="18460" y="43125"/>
                </a:moveTo>
                <a:lnTo>
                  <a:pt x="44423" y="43125"/>
                </a:lnTo>
                <a:lnTo>
                  <a:pt x="70385" y="15000"/>
                </a:lnTo>
                <a:lnTo>
                  <a:pt x="70385" y="105000"/>
                </a:lnTo>
                <a:lnTo>
                  <a:pt x="44423" y="76875"/>
                </a:lnTo>
                <a:lnTo>
                  <a:pt x="18460" y="76875"/>
                </a:lnTo>
                <a:close/>
                <a:moveTo>
                  <a:pt x="80770" y="43125"/>
                </a:moveTo>
                <a:lnTo>
                  <a:pt x="101540" y="26250"/>
                </a:lnTo>
                <a:moveTo>
                  <a:pt x="80770" y="60000"/>
                </a:moveTo>
                <a:lnTo>
                  <a:pt x="101540" y="60000"/>
                </a:lnTo>
                <a:moveTo>
                  <a:pt x="80770" y="76875"/>
                </a:moveTo>
                <a:lnTo>
                  <a:pt x="101540" y="93750"/>
                </a:lnTo>
              </a:path>
              <a:path w="120000" h="120000" fill="none" extrusionOk="0">
                <a:moveTo>
                  <a:pt x="0" y="0"/>
                </a:moveTo>
                <a:lnTo>
                  <a:pt x="120000" y="0"/>
                </a:lnTo>
                <a:lnTo>
                  <a:pt x="120000" y="120000"/>
                </a:lnTo>
                <a:lnTo>
                  <a:pt x="0" y="120000"/>
                </a:lnTo>
                <a:close/>
              </a:path>
            </a:pathLst>
          </a:custGeom>
          <a:solidFill>
            <a:srgbClr val="D8E2F3"/>
          </a:solid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descr="Interfaz de usuario gráfica, Texto&#10;&#10;Descripción generada automáticamente"/>
          <p:cNvPicPr preferRelativeResize="0"/>
          <p:nvPr/>
        </p:nvPicPr>
        <p:blipFill rotWithShape="1">
          <a:blip r:embed="rId3">
            <a:alphaModFix/>
          </a:blip>
          <a:srcRect/>
          <a:stretch/>
        </p:blipFill>
        <p:spPr>
          <a:xfrm>
            <a:off x="515969" y="-476518"/>
            <a:ext cx="6845363" cy="4566338"/>
          </a:xfrm>
          <a:prstGeom prst="rect">
            <a:avLst/>
          </a:prstGeom>
          <a:noFill/>
          <a:ln>
            <a:noFill/>
          </a:ln>
        </p:spPr>
      </p:pic>
      <p:sp>
        <p:nvSpPr>
          <p:cNvPr id="93" name="Google Shape;93;p15"/>
          <p:cNvSpPr/>
          <p:nvPr/>
        </p:nvSpPr>
        <p:spPr>
          <a:xfrm>
            <a:off x="7361332" y="0"/>
            <a:ext cx="4830667"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15"/>
          <p:cNvSpPr txBox="1"/>
          <p:nvPr/>
        </p:nvSpPr>
        <p:spPr>
          <a:xfrm>
            <a:off x="7328136" y="897536"/>
            <a:ext cx="4882764" cy="470489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s-ES" sz="1400" b="0" i="0" u="none" strike="noStrike" cap="none" dirty="0">
                <a:solidFill>
                  <a:schemeClr val="dk1"/>
                </a:solidFill>
                <a:latin typeface="Arial"/>
                <a:ea typeface="Arial"/>
                <a:cs typeface="Arial"/>
                <a:sym typeface="Arial"/>
              </a:rPr>
              <a:t>Se despliega una caja de texto en cada botón (imagen).</a:t>
            </a:r>
            <a:endParaRPr dirty="0"/>
          </a:p>
          <a:p>
            <a:pPr marL="0" marR="0" lvl="0" indent="0" algn="just"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Equipo de producción las imágenes que se sugieren son un referente. Crear unos íconos similares a los dados.</a:t>
            </a:r>
            <a:endParaRPr sz="1400" b="0" i="0" u="none" strike="noStrike" cap="none" dirty="0">
              <a:solidFill>
                <a:srgbClr val="FF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r>
              <a:rPr lang="es-ES" sz="1400" b="1" i="0" u="none" strike="noStrike" cap="none" dirty="0">
                <a:solidFill>
                  <a:schemeClr val="dk1"/>
                </a:solidFill>
                <a:latin typeface="Arial"/>
                <a:ea typeface="Arial"/>
                <a:cs typeface="Arial"/>
                <a:sym typeface="Arial"/>
              </a:rPr>
              <a:t>Objetivos</a:t>
            </a:r>
            <a:r>
              <a:rPr lang="es-ES" sz="1400" b="0" i="0" u="none" strike="noStrike" cap="none" dirty="0">
                <a:solidFill>
                  <a:schemeClr val="dk1"/>
                </a:solidFill>
                <a:latin typeface="Arial"/>
                <a:ea typeface="Arial"/>
                <a:cs typeface="Arial"/>
                <a:sym typeface="Arial"/>
              </a:rPr>
              <a:t>: </a:t>
            </a:r>
            <a:r>
              <a:rPr lang="es-ES" sz="1400" b="0" i="0" u="none" strike="noStrike" cap="none" dirty="0" smtClean="0">
                <a:solidFill>
                  <a:schemeClr val="dk1"/>
                </a:solidFill>
                <a:latin typeface="Arial"/>
                <a:ea typeface="Arial"/>
                <a:cs typeface="Arial"/>
                <a:sym typeface="Arial"/>
              </a:rPr>
              <a:t>aprender </a:t>
            </a:r>
            <a:r>
              <a:rPr lang="es-ES" sz="1400" b="0" i="0" u="none" strike="noStrike" cap="none" dirty="0">
                <a:solidFill>
                  <a:schemeClr val="dk1"/>
                </a:solidFill>
                <a:latin typeface="Arial"/>
                <a:ea typeface="Arial"/>
                <a:cs typeface="Arial"/>
                <a:sym typeface="Arial"/>
              </a:rPr>
              <a:t>sobre el traslado de mercancías y objetos postales en medio de transporte según origen y destino, zonas asignadas y procedimientos.</a:t>
            </a:r>
            <a:endParaRPr dirty="0"/>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r>
              <a:rPr lang="es-ES" sz="1400" b="1" i="0" u="none" strike="noStrike" cap="none" dirty="0">
                <a:solidFill>
                  <a:schemeClr val="dk1"/>
                </a:solidFill>
                <a:latin typeface="Arial"/>
                <a:ea typeface="Arial"/>
                <a:cs typeface="Arial"/>
                <a:sym typeface="Arial"/>
              </a:rPr>
              <a:t>Habilidades</a:t>
            </a:r>
            <a:r>
              <a:rPr lang="es-ES" sz="1400" b="0" i="0" u="none" strike="noStrike" cap="none" dirty="0">
                <a:solidFill>
                  <a:schemeClr val="dk1"/>
                </a:solidFill>
                <a:latin typeface="Arial"/>
                <a:ea typeface="Arial"/>
                <a:cs typeface="Arial"/>
                <a:sym typeface="Arial"/>
              </a:rPr>
              <a:t>: operar el proceso de cargue y descargue de mercancías según normativa de higiene y seguridad.</a:t>
            </a:r>
            <a:endParaRPr dirty="0"/>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r>
              <a:rPr lang="es-ES" sz="1400" b="1" i="0" u="none" strike="noStrike" cap="none" dirty="0">
                <a:solidFill>
                  <a:schemeClr val="dk1"/>
                </a:solidFill>
                <a:latin typeface="Arial"/>
                <a:ea typeface="Arial"/>
                <a:cs typeface="Arial"/>
                <a:sym typeface="Arial"/>
              </a:rPr>
              <a:t>Aprendizaje</a:t>
            </a:r>
            <a:r>
              <a:rPr lang="es-ES" sz="1400" b="0" i="0" u="none" strike="noStrike" cap="none" dirty="0">
                <a:solidFill>
                  <a:schemeClr val="dk1"/>
                </a:solidFill>
                <a:latin typeface="Arial"/>
                <a:ea typeface="Arial"/>
                <a:cs typeface="Arial"/>
                <a:sym typeface="Arial"/>
              </a:rPr>
              <a:t>: </a:t>
            </a:r>
            <a:r>
              <a:rPr lang="es-ES" sz="1400" b="0" i="0" u="none" strike="noStrike" cap="none" dirty="0" smtClean="0">
                <a:solidFill>
                  <a:schemeClr val="dk1"/>
                </a:solidFill>
                <a:latin typeface="Arial"/>
                <a:ea typeface="Arial"/>
                <a:cs typeface="Arial"/>
                <a:sym typeface="Arial"/>
              </a:rPr>
              <a:t>validar </a:t>
            </a:r>
            <a:r>
              <a:rPr lang="es-ES" sz="1400" b="0" i="0" u="none" strike="noStrike" cap="none" dirty="0">
                <a:solidFill>
                  <a:schemeClr val="dk1"/>
                </a:solidFill>
                <a:latin typeface="Arial"/>
                <a:ea typeface="Arial"/>
                <a:cs typeface="Arial"/>
                <a:sym typeface="Arial"/>
              </a:rPr>
              <a:t>entrega de mercancías y objetos postales de acuerdo a clasificación y procedimientos</a:t>
            </a:r>
            <a:endParaRPr dirty="0"/>
          </a:p>
          <a:p>
            <a:pPr marL="0" marR="0" lvl="0" indent="0" algn="just" rtl="0">
              <a:lnSpc>
                <a:spcPct val="100000"/>
              </a:lnSpc>
              <a:spcBef>
                <a:spcPts val="0"/>
              </a:spcBef>
              <a:spcAft>
                <a:spcPts val="0"/>
              </a:spcAft>
              <a:buClr>
                <a:srgbClr val="000000"/>
              </a:buClr>
              <a:buSzPts val="350"/>
              <a:buFont typeface="Arial"/>
              <a:buNone/>
            </a:pPr>
            <a:r>
              <a:rPr lang="es-ES" sz="1400" b="0" i="0" u="none" strike="noStrike" cap="none" dirty="0">
                <a:solidFill>
                  <a:schemeClr val="dk1"/>
                </a:solidFill>
                <a:latin typeface="Arial"/>
                <a:ea typeface="Arial"/>
                <a:cs typeface="Arial"/>
                <a:sym typeface="Arial"/>
              </a:rPr>
              <a:t>________________</a:t>
            </a:r>
            <a:endParaRPr dirty="0"/>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r>
              <a:rPr lang="es-ES" sz="1400" b="0" i="0" u="none" strike="noStrike" cap="none" dirty="0">
                <a:solidFill>
                  <a:schemeClr val="dk1"/>
                </a:solidFill>
                <a:latin typeface="Arial"/>
                <a:ea typeface="Arial"/>
                <a:cs typeface="Arial"/>
                <a:sym typeface="Arial"/>
              </a:rPr>
              <a:t>Imagen de referencia:</a:t>
            </a:r>
            <a:endParaRPr dirty="0"/>
          </a:p>
          <a:p>
            <a:pPr marL="0" marR="0" lvl="0" indent="0" algn="just" rtl="0">
              <a:lnSpc>
                <a:spcPct val="100000"/>
              </a:lnSpc>
              <a:spcBef>
                <a:spcPts val="0"/>
              </a:spcBef>
              <a:spcAft>
                <a:spcPts val="0"/>
              </a:spcAft>
              <a:buClr>
                <a:srgbClr val="000000"/>
              </a:buClr>
              <a:buSzPts val="350"/>
              <a:buFont typeface="Arial"/>
              <a:buNone/>
            </a:pPr>
            <a:r>
              <a:rPr lang="es-ES" sz="1400" b="0" i="0" u="sng" strike="noStrike" cap="none" dirty="0">
                <a:solidFill>
                  <a:schemeClr val="dk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https://www.freepik.com/free-vector/multi-device-targeting-concept-illustration_18407463.htm</a:t>
            </a:r>
            <a:endParaRPr sz="1400" b="0" i="0" u="none" strike="noStrike" cap="none" dirty="0">
              <a:solidFill>
                <a:schemeClr val="dk1"/>
              </a:solidFill>
              <a:latin typeface="Arial"/>
              <a:ea typeface="Arial"/>
              <a:cs typeface="Arial"/>
              <a:sym typeface="Arial"/>
            </a:endParaRPr>
          </a:p>
        </p:txBody>
      </p:sp>
      <p:sp>
        <p:nvSpPr>
          <p:cNvPr id="95" name="Google Shape;95;p15"/>
          <p:cNvSpPr/>
          <p:nvPr/>
        </p:nvSpPr>
        <p:spPr>
          <a:xfrm>
            <a:off x="7361332" y="0"/>
            <a:ext cx="4830667"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cxnSp>
        <p:nvCxnSpPr>
          <p:cNvPr id="96" name="Google Shape;96;p15"/>
          <p:cNvCxnSpPr>
            <a:endCxn id="97" idx="6"/>
          </p:cNvCxnSpPr>
          <p:nvPr/>
        </p:nvCxnSpPr>
        <p:spPr>
          <a:xfrm rot="5400000">
            <a:off x="2607633" y="-1297899"/>
            <a:ext cx="3147900" cy="3061200"/>
          </a:xfrm>
          <a:prstGeom prst="bentConnector2">
            <a:avLst/>
          </a:prstGeom>
          <a:noFill/>
          <a:ln w="9525" cap="flat" cmpd="sng">
            <a:solidFill>
              <a:srgbClr val="7030A0"/>
            </a:solidFill>
            <a:prstDash val="solid"/>
            <a:round/>
            <a:headEnd type="none" w="sm" len="sm"/>
            <a:tailEnd type="triangle" w="med" len="med"/>
          </a:ln>
        </p:spPr>
      </p:cxnSp>
      <p:sp>
        <p:nvSpPr>
          <p:cNvPr id="97" name="Google Shape;97;p15"/>
          <p:cNvSpPr/>
          <p:nvPr/>
        </p:nvSpPr>
        <p:spPr>
          <a:xfrm>
            <a:off x="1947598" y="1461993"/>
            <a:ext cx="703385" cy="689317"/>
          </a:xfrm>
          <a:prstGeom prst="ellipse">
            <a:avLst/>
          </a:prstGeom>
          <a:solidFill>
            <a:schemeClr val="lt1"/>
          </a:solid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2800" b="0" i="0" u="none" strike="noStrike" cap="none">
                <a:solidFill>
                  <a:schemeClr val="dk1"/>
                </a:solidFill>
                <a:latin typeface="Arial"/>
                <a:ea typeface="Arial"/>
                <a:cs typeface="Arial"/>
                <a:sym typeface="Arial"/>
              </a:rPr>
              <a:t>2</a:t>
            </a:r>
            <a:endParaRPr sz="2800" b="0" i="0" u="none" strike="noStrike" cap="none">
              <a:solidFill>
                <a:schemeClr val="dk1"/>
              </a:solidFill>
              <a:latin typeface="Arial"/>
              <a:ea typeface="Arial"/>
              <a:cs typeface="Arial"/>
              <a:sym typeface="Arial"/>
            </a:endParaRPr>
          </a:p>
        </p:txBody>
      </p:sp>
      <p:sp>
        <p:nvSpPr>
          <p:cNvPr id="98" name="Google Shape;98;p15"/>
          <p:cNvSpPr txBox="1"/>
          <p:nvPr/>
        </p:nvSpPr>
        <p:spPr>
          <a:xfrm>
            <a:off x="1452369" y="2516591"/>
            <a:ext cx="5361900" cy="20319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a:p>
        </p:txBody>
      </p:sp>
      <p:sp>
        <p:nvSpPr>
          <p:cNvPr id="99" name="Google Shape;99;p15"/>
          <p:cNvSpPr txBox="1"/>
          <p:nvPr/>
        </p:nvSpPr>
        <p:spPr>
          <a:xfrm>
            <a:off x="3302084" y="286211"/>
            <a:ext cx="405924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1" i="0" u="none" strike="noStrike" cap="none" dirty="0">
                <a:solidFill>
                  <a:srgbClr val="000000"/>
                </a:solidFill>
                <a:latin typeface="Arial"/>
                <a:ea typeface="Arial"/>
                <a:cs typeface="Arial"/>
                <a:sym typeface="Arial"/>
              </a:rPr>
              <a:t>¿Cuál es </a:t>
            </a:r>
            <a:r>
              <a:rPr lang="es-ES" sz="1800" b="1" i="0" u="none" strike="noStrike" cap="none" dirty="0" smtClean="0">
                <a:solidFill>
                  <a:srgbClr val="000000"/>
                </a:solidFill>
                <a:latin typeface="Arial"/>
                <a:ea typeface="Arial"/>
                <a:cs typeface="Arial"/>
                <a:sym typeface="Arial"/>
              </a:rPr>
              <a:t>el objetivo </a:t>
            </a:r>
            <a:r>
              <a:rPr lang="es-ES" sz="1800" b="1" i="0" u="none" strike="noStrike" cap="none" dirty="0">
                <a:solidFill>
                  <a:srgbClr val="000000"/>
                </a:solidFill>
                <a:latin typeface="Arial"/>
                <a:ea typeface="Arial"/>
                <a:cs typeface="Arial"/>
                <a:sym typeface="Arial"/>
              </a:rPr>
              <a:t>de aprendizaje?</a:t>
            </a:r>
            <a:endParaRPr sz="1800" b="1" i="0" u="none" strike="noStrike" cap="none" dirty="0">
              <a:solidFill>
                <a:srgbClr val="000000"/>
              </a:solidFill>
              <a:latin typeface="Arial"/>
              <a:ea typeface="Arial"/>
              <a:cs typeface="Arial"/>
              <a:sym typeface="Arial"/>
            </a:endParaRPr>
          </a:p>
        </p:txBody>
      </p:sp>
      <p:pic>
        <p:nvPicPr>
          <p:cNvPr id="100" name="Google Shape;100;p15"/>
          <p:cNvPicPr preferRelativeResize="0"/>
          <p:nvPr/>
        </p:nvPicPr>
        <p:blipFill rotWithShape="1">
          <a:blip r:embed="rId5">
            <a:alphaModFix/>
          </a:blip>
          <a:srcRect/>
          <a:stretch/>
        </p:blipFill>
        <p:spPr>
          <a:xfrm>
            <a:off x="2108205" y="3429000"/>
            <a:ext cx="1328861" cy="923758"/>
          </a:xfrm>
          <a:prstGeom prst="rect">
            <a:avLst/>
          </a:prstGeom>
          <a:noFill/>
          <a:ln>
            <a:noFill/>
          </a:ln>
        </p:spPr>
      </p:pic>
      <p:pic>
        <p:nvPicPr>
          <p:cNvPr id="101" name="Google Shape;101;p15"/>
          <p:cNvPicPr preferRelativeResize="0"/>
          <p:nvPr/>
        </p:nvPicPr>
        <p:blipFill rotWithShape="1">
          <a:blip r:embed="rId6">
            <a:alphaModFix/>
          </a:blip>
          <a:srcRect/>
          <a:stretch/>
        </p:blipFill>
        <p:spPr>
          <a:xfrm>
            <a:off x="3775535" y="3429000"/>
            <a:ext cx="1100643" cy="924350"/>
          </a:xfrm>
          <a:prstGeom prst="rect">
            <a:avLst/>
          </a:prstGeom>
          <a:noFill/>
          <a:ln>
            <a:noFill/>
          </a:ln>
        </p:spPr>
      </p:pic>
      <p:pic>
        <p:nvPicPr>
          <p:cNvPr id="102" name="Google Shape;102;p15"/>
          <p:cNvPicPr preferRelativeResize="0"/>
          <p:nvPr/>
        </p:nvPicPr>
        <p:blipFill rotWithShape="1">
          <a:blip r:embed="rId7">
            <a:alphaModFix/>
          </a:blip>
          <a:srcRect/>
          <a:stretch/>
        </p:blipFill>
        <p:spPr>
          <a:xfrm>
            <a:off x="5052888" y="3429000"/>
            <a:ext cx="1414688" cy="924351"/>
          </a:xfrm>
          <a:prstGeom prst="rect">
            <a:avLst/>
          </a:prstGeom>
          <a:noFill/>
          <a:ln>
            <a:noFill/>
          </a:ln>
        </p:spPr>
      </p:pic>
      <p:sp>
        <p:nvSpPr>
          <p:cNvPr id="103" name="Google Shape;103;p15"/>
          <p:cNvSpPr txBox="1"/>
          <p:nvPr/>
        </p:nvSpPr>
        <p:spPr>
          <a:xfrm>
            <a:off x="2243915" y="3016140"/>
            <a:ext cx="4163881" cy="307777"/>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Objetivos           Habilidades             Aprendizaje</a:t>
            </a:r>
            <a:endParaRPr sz="1400" b="0" i="0" u="none" strike="noStrike" cap="none">
              <a:solidFill>
                <a:schemeClr val="dk1"/>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6" descr="Interfaz de usuario gráfica&#10;&#10;Descripción generada automáticamente"/>
          <p:cNvPicPr preferRelativeResize="0"/>
          <p:nvPr/>
        </p:nvPicPr>
        <p:blipFill rotWithShape="1">
          <a:blip r:embed="rId3">
            <a:alphaModFix/>
          </a:blip>
          <a:srcRect/>
          <a:stretch/>
        </p:blipFill>
        <p:spPr>
          <a:xfrm>
            <a:off x="209550" y="0"/>
            <a:ext cx="6858000" cy="6858000"/>
          </a:xfrm>
          <a:prstGeom prst="rect">
            <a:avLst/>
          </a:prstGeom>
          <a:noFill/>
          <a:ln>
            <a:noFill/>
          </a:ln>
        </p:spPr>
      </p:pic>
      <p:sp>
        <p:nvSpPr>
          <p:cNvPr id="109" name="Google Shape;109;p16"/>
          <p:cNvSpPr/>
          <p:nvPr/>
        </p:nvSpPr>
        <p:spPr>
          <a:xfrm>
            <a:off x="7400344" y="0"/>
            <a:ext cx="4791655"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0" name="Google Shape;110;p16"/>
          <p:cNvSpPr txBox="1"/>
          <p:nvPr/>
        </p:nvSpPr>
        <p:spPr>
          <a:xfrm>
            <a:off x="7438742" y="470059"/>
            <a:ext cx="4791655" cy="63879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0" i="0" u="none" strike="noStrike" cap="none" dirty="0">
                <a:solidFill>
                  <a:srgbClr val="000000"/>
                </a:solidFill>
                <a:latin typeface="Arial"/>
                <a:ea typeface="Arial"/>
                <a:cs typeface="Arial"/>
                <a:sym typeface="Arial"/>
              </a:rPr>
              <a:t>Equipo d </a:t>
            </a:r>
            <a:r>
              <a:rPr lang="es-ES" sz="1400" b="0" i="0" u="none" strike="noStrike" cap="none" dirty="0" err="1">
                <a:solidFill>
                  <a:srgbClr val="000000"/>
                </a:solidFill>
                <a:latin typeface="Arial"/>
                <a:ea typeface="Arial"/>
                <a:cs typeface="Arial"/>
                <a:sym typeface="Arial"/>
              </a:rPr>
              <a:t>eproducción</a:t>
            </a:r>
            <a:r>
              <a:rPr lang="es-ES" sz="1400" b="0" i="0" u="none" strike="noStrike" cap="none" dirty="0">
                <a:solidFill>
                  <a:srgbClr val="000000"/>
                </a:solidFill>
                <a:latin typeface="Arial"/>
                <a:ea typeface="Arial"/>
                <a:cs typeface="Arial"/>
                <a:sym typeface="Arial"/>
              </a:rPr>
              <a:t>: Se reproduce un audio una vez se hace clic en los puntos resaltados de la imagen.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dirty="0">
                <a:solidFill>
                  <a:srgbClr val="000000"/>
                </a:solidFill>
                <a:latin typeface="Arial"/>
                <a:ea typeface="Arial"/>
                <a:cs typeface="Arial"/>
                <a:sym typeface="Arial"/>
              </a:rPr>
              <a:t>Texto audio (a grabar):</a:t>
            </a:r>
            <a:endParaRPr dirty="0"/>
          </a:p>
          <a:p>
            <a:pPr marL="0" marR="0" lvl="0" indent="0" algn="l" rtl="0">
              <a:lnSpc>
                <a:spcPct val="100000"/>
              </a:lnSpc>
              <a:spcBef>
                <a:spcPts val="0"/>
              </a:spcBef>
              <a:spcAft>
                <a:spcPts val="0"/>
              </a:spcAft>
              <a:buNone/>
            </a:pPr>
            <a:r>
              <a:rPr lang="es-ES" sz="1400" b="0" i="0" u="none" strike="noStrike" cap="none" dirty="0">
                <a:solidFill>
                  <a:srgbClr val="000000"/>
                </a:solidFill>
                <a:latin typeface="Arial"/>
                <a:ea typeface="Arial"/>
                <a:cs typeface="Arial"/>
                <a:sym typeface="Arial"/>
              </a:rPr>
              <a:t>“El curso virtual está estructurado a partir de componentes de formación con la información necesaria para desarrollar los conocimientos, habilidades y actitudes en el marco de las competencias”.</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dirty="0">
                <a:solidFill>
                  <a:srgbClr val="000000"/>
                </a:solidFill>
                <a:latin typeface="Arial"/>
                <a:ea typeface="Arial"/>
                <a:cs typeface="Arial"/>
                <a:sym typeface="Arial"/>
              </a:rPr>
              <a:t>Texto en </a:t>
            </a:r>
            <a:r>
              <a:rPr lang="es-ES" sz="1400" b="0" i="0" u="none" strike="noStrike" cap="none" dirty="0" err="1">
                <a:solidFill>
                  <a:srgbClr val="000000"/>
                </a:solidFill>
                <a:latin typeface="Arial"/>
                <a:ea typeface="Arial"/>
                <a:cs typeface="Arial"/>
                <a:sym typeface="Arial"/>
              </a:rPr>
              <a:t>ligthbox</a:t>
            </a:r>
            <a:r>
              <a:rPr lang="es-ES" sz="1400" b="0" i="0" u="none" strike="noStrike" cap="none" dirty="0">
                <a:solidFill>
                  <a:srgbClr val="000000"/>
                </a:solidFill>
                <a:latin typeface="Arial"/>
                <a:ea typeface="Arial"/>
                <a:cs typeface="Arial"/>
                <a:sym typeface="Arial"/>
              </a:rPr>
              <a:t>:</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ES" sz="1400" b="1" i="0" u="none" strike="noStrike" cap="none" dirty="0">
                <a:solidFill>
                  <a:srgbClr val="000000"/>
                </a:solidFill>
                <a:latin typeface="Arial"/>
                <a:ea typeface="Arial"/>
                <a:cs typeface="Arial"/>
                <a:sym typeface="Arial"/>
              </a:rPr>
              <a:t>Trasladar las mercancías y objetos postales en medio de transporte según origen y destino, zonas asignadas y procedimientos.</a:t>
            </a:r>
            <a:endParaRPr dirty="0"/>
          </a:p>
          <a:p>
            <a:pPr marL="285750" marR="0" lvl="0" indent="-285750" algn="l" rtl="0">
              <a:lnSpc>
                <a:spcPct val="100000"/>
              </a:lnSpc>
              <a:spcBef>
                <a:spcPts val="0"/>
              </a:spcBef>
              <a:spcAft>
                <a:spcPts val="0"/>
              </a:spcAft>
              <a:buClr>
                <a:srgbClr val="000000"/>
              </a:buClr>
              <a:buSzPts val="1400"/>
              <a:buFont typeface="Arial"/>
              <a:buChar char="•"/>
            </a:pPr>
            <a:r>
              <a:rPr lang="es-ES" sz="1400" b="1" i="0" u="none" strike="noStrike" cap="none" dirty="0">
                <a:solidFill>
                  <a:srgbClr val="000000"/>
                </a:solidFill>
                <a:latin typeface="Arial"/>
                <a:ea typeface="Arial"/>
                <a:cs typeface="Arial"/>
                <a:sym typeface="Arial"/>
              </a:rPr>
              <a:t>Validar entrega de mercancías y objetos postales de acuerdo </a:t>
            </a:r>
            <a:r>
              <a:rPr lang="es-ES" sz="1400" b="1" i="0" u="none" strike="noStrike" cap="none" dirty="0" smtClean="0">
                <a:solidFill>
                  <a:srgbClr val="000000"/>
                </a:solidFill>
                <a:latin typeface="Arial"/>
                <a:ea typeface="Arial"/>
                <a:cs typeface="Arial"/>
                <a:sym typeface="Arial"/>
              </a:rPr>
              <a:t>con la </a:t>
            </a:r>
            <a:r>
              <a:rPr lang="es-ES" sz="1400" b="1" i="0" u="none" strike="noStrike" cap="none" dirty="0">
                <a:solidFill>
                  <a:srgbClr val="000000"/>
                </a:solidFill>
                <a:latin typeface="Arial"/>
                <a:ea typeface="Arial"/>
                <a:cs typeface="Arial"/>
                <a:sym typeface="Arial"/>
              </a:rPr>
              <a:t>clasificación y procedimientos. </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285750" marR="0" lvl="0" indent="-263525"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111" name="Google Shape;111;p16"/>
          <p:cNvSpPr/>
          <p:nvPr/>
        </p:nvSpPr>
        <p:spPr>
          <a:xfrm>
            <a:off x="7419244" y="1"/>
            <a:ext cx="4772755" cy="47005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cxnSp>
        <p:nvCxnSpPr>
          <p:cNvPr id="112" name="Google Shape;112;p16"/>
          <p:cNvCxnSpPr>
            <a:endCxn id="113" idx="0"/>
          </p:cNvCxnSpPr>
          <p:nvPr/>
        </p:nvCxnSpPr>
        <p:spPr>
          <a:xfrm flipH="1">
            <a:off x="2299291" y="-996807"/>
            <a:ext cx="4194900" cy="2458800"/>
          </a:xfrm>
          <a:prstGeom prst="bentConnector2">
            <a:avLst/>
          </a:prstGeom>
          <a:noFill/>
          <a:ln w="9525" cap="flat" cmpd="sng">
            <a:solidFill>
              <a:srgbClr val="7030A0"/>
            </a:solidFill>
            <a:prstDash val="solid"/>
            <a:round/>
            <a:headEnd type="none" w="sm" len="sm"/>
            <a:tailEnd type="triangle" w="med" len="med"/>
          </a:ln>
        </p:spPr>
      </p:cxnSp>
      <p:sp>
        <p:nvSpPr>
          <p:cNvPr id="113" name="Google Shape;113;p16"/>
          <p:cNvSpPr/>
          <p:nvPr/>
        </p:nvSpPr>
        <p:spPr>
          <a:xfrm>
            <a:off x="1947598" y="1461993"/>
            <a:ext cx="703385" cy="689317"/>
          </a:xfrm>
          <a:prstGeom prst="ellipse">
            <a:avLst/>
          </a:prstGeom>
          <a:solidFill>
            <a:schemeClr val="lt1"/>
          </a:solid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2800" b="0" i="0" u="none" strike="noStrike" cap="none">
                <a:solidFill>
                  <a:schemeClr val="dk1"/>
                </a:solidFill>
                <a:latin typeface="Arial"/>
                <a:ea typeface="Arial"/>
                <a:cs typeface="Arial"/>
                <a:sym typeface="Arial"/>
              </a:rPr>
              <a:t>3</a:t>
            </a:r>
            <a:endParaRPr sz="2800" b="0" i="0" u="none" strike="noStrike" cap="none">
              <a:solidFill>
                <a:schemeClr val="dk1"/>
              </a:solidFill>
              <a:latin typeface="Arial"/>
              <a:ea typeface="Arial"/>
              <a:cs typeface="Arial"/>
              <a:sym typeface="Arial"/>
            </a:endParaRPr>
          </a:p>
        </p:txBody>
      </p:sp>
      <p:sp>
        <p:nvSpPr>
          <p:cNvPr id="114" name="Google Shape;114;p16"/>
          <p:cNvSpPr txBox="1"/>
          <p:nvPr/>
        </p:nvSpPr>
        <p:spPr>
          <a:xfrm>
            <a:off x="2358525" y="758025"/>
            <a:ext cx="353099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1" i="0" u="none" strike="noStrike" cap="none">
                <a:solidFill>
                  <a:srgbClr val="000000"/>
                </a:solidFill>
                <a:latin typeface="Arial"/>
                <a:ea typeface="Arial"/>
                <a:cs typeface="Arial"/>
                <a:sym typeface="Arial"/>
              </a:rPr>
              <a:t>¿Cómo está estructurado el componente de formación?</a:t>
            </a:r>
            <a:endParaRPr sz="1800" b="1" i="0" u="none" strike="noStrike" cap="none">
              <a:solidFill>
                <a:srgbClr val="000000"/>
              </a:solidFill>
              <a:latin typeface="Arial"/>
              <a:ea typeface="Arial"/>
              <a:cs typeface="Arial"/>
              <a:sym typeface="Arial"/>
            </a:endParaRPr>
          </a:p>
        </p:txBody>
      </p:sp>
      <p:cxnSp>
        <p:nvCxnSpPr>
          <p:cNvPr id="115" name="Google Shape;115;p16"/>
          <p:cNvCxnSpPr>
            <a:stCxn id="113" idx="6"/>
          </p:cNvCxnSpPr>
          <p:nvPr/>
        </p:nvCxnSpPr>
        <p:spPr>
          <a:xfrm>
            <a:off x="2650983" y="1806652"/>
            <a:ext cx="4622100" cy="5157000"/>
          </a:xfrm>
          <a:prstGeom prst="bentConnector2">
            <a:avLst/>
          </a:prstGeom>
          <a:noFill/>
          <a:ln w="9525" cap="flat" cmpd="sng">
            <a:solidFill>
              <a:srgbClr val="7030A0"/>
            </a:solidFill>
            <a:prstDash val="solid"/>
            <a:round/>
            <a:headEnd type="none" w="sm" len="sm"/>
            <a:tailEnd type="triangle" w="med" len="med"/>
          </a:ln>
        </p:spPr>
      </p:cxnSp>
      <p:sp>
        <p:nvSpPr>
          <p:cNvPr id="116" name="Google Shape;116;p16"/>
          <p:cNvSpPr/>
          <p:nvPr/>
        </p:nvSpPr>
        <p:spPr>
          <a:xfrm>
            <a:off x="3274218" y="2614613"/>
            <a:ext cx="300038" cy="305707"/>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7" name="Google Shape;117;p16"/>
          <p:cNvSpPr/>
          <p:nvPr/>
        </p:nvSpPr>
        <p:spPr>
          <a:xfrm>
            <a:off x="4661952" y="3343679"/>
            <a:ext cx="300038" cy="305707"/>
          </a:xfrm>
          <a:prstGeom prst="ellipse">
            <a:avLst/>
          </a:prstGeom>
          <a:solidFill>
            <a:schemeClr val="accent6"/>
          </a:solidFill>
          <a:ln w="25400" cap="flat" cmpd="sng">
            <a:solidFill>
              <a:srgbClr val="517E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8" name="Google Shape;118;p16"/>
          <p:cNvSpPr txBox="1"/>
          <p:nvPr/>
        </p:nvSpPr>
        <p:spPr>
          <a:xfrm>
            <a:off x="739376" y="6382651"/>
            <a:ext cx="613648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Referencia imagen:</a:t>
            </a:r>
            <a:endParaRPr/>
          </a:p>
          <a:p>
            <a:pPr marL="0" marR="0" lvl="0" indent="0" algn="ctr" rtl="0">
              <a:lnSpc>
                <a:spcPct val="100000"/>
              </a:lnSpc>
              <a:spcBef>
                <a:spcPts val="0"/>
              </a:spcBef>
              <a:spcAft>
                <a:spcPts val="0"/>
              </a:spcAft>
              <a:buNone/>
            </a:pPr>
            <a:r>
              <a:rPr lang="es-ES"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https://www.freepik.com/free-vector/setup-concept-illustration_5204985.htm</a:t>
            </a:r>
            <a:endParaRPr sz="14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17" descr="Un dibujo animado&#10;&#10;Descripción generada automáticamente con confianza baja"/>
          <p:cNvPicPr preferRelativeResize="0"/>
          <p:nvPr/>
        </p:nvPicPr>
        <p:blipFill rotWithShape="1">
          <a:blip r:embed="rId3">
            <a:alphaModFix amt="70000"/>
          </a:blip>
          <a:srcRect/>
          <a:stretch/>
        </p:blipFill>
        <p:spPr>
          <a:xfrm>
            <a:off x="536895" y="543803"/>
            <a:ext cx="7374941" cy="5770393"/>
          </a:xfrm>
          <a:prstGeom prst="rect">
            <a:avLst/>
          </a:prstGeom>
          <a:noFill/>
          <a:ln>
            <a:noFill/>
          </a:ln>
        </p:spPr>
      </p:pic>
      <p:sp>
        <p:nvSpPr>
          <p:cNvPr id="124" name="Google Shape;124;p17"/>
          <p:cNvSpPr/>
          <p:nvPr/>
        </p:nvSpPr>
        <p:spPr>
          <a:xfrm>
            <a:off x="7611116" y="0"/>
            <a:ext cx="4580884"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5" name="Google Shape;125;p17"/>
          <p:cNvSpPr txBox="1"/>
          <p:nvPr/>
        </p:nvSpPr>
        <p:spPr>
          <a:xfrm>
            <a:off x="7608034" y="897536"/>
            <a:ext cx="4602866" cy="470489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350"/>
              <a:buFont typeface="Arial"/>
              <a:buNone/>
            </a:pPr>
            <a:r>
              <a:rPr lang="es-ES" sz="1400" b="0" i="0" u="none" strike="noStrike" cap="none" dirty="0">
                <a:solidFill>
                  <a:schemeClr val="dk1"/>
                </a:solidFill>
                <a:latin typeface="Arial"/>
                <a:ea typeface="Arial"/>
                <a:cs typeface="Arial"/>
                <a:sym typeface="Arial"/>
              </a:rPr>
              <a:t>Texto audio (a grabar):</a:t>
            </a:r>
            <a:endParaRPr dirty="0"/>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50"/>
              <a:buFont typeface="Arial"/>
              <a:buNone/>
            </a:pPr>
            <a:r>
              <a:rPr lang="es-ES" sz="1400" b="0" i="0" u="none" strike="noStrike" cap="none" dirty="0">
                <a:solidFill>
                  <a:schemeClr val="dk1"/>
                </a:solidFill>
                <a:latin typeface="Arial"/>
                <a:ea typeface="Arial"/>
                <a:cs typeface="Arial"/>
                <a:sym typeface="Arial"/>
              </a:rPr>
              <a:t>“Los cursos virtuales son entornos de aprendizaje donde convergen: Contenidos, Recursos y Personas</a:t>
            </a:r>
            <a:endParaRPr dirty="0"/>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r>
              <a:rPr lang="es-ES" sz="1400" b="0" i="0" u="none" strike="noStrike" cap="none" dirty="0">
                <a:solidFill>
                  <a:schemeClr val="dk1"/>
                </a:solidFill>
                <a:latin typeface="Arial"/>
                <a:ea typeface="Arial"/>
                <a:cs typeface="Arial"/>
                <a:sym typeface="Arial"/>
              </a:rPr>
              <a:t>Estos interactúan de tal forma que construyen una comunidad de aprendizaje y práctica.</a:t>
            </a:r>
            <a:endParaRPr dirty="0"/>
          </a:p>
          <a:p>
            <a:pPr marL="0" marR="0" lvl="0" indent="0" algn="just" rtl="0">
              <a:lnSpc>
                <a:spcPct val="100000"/>
              </a:lnSpc>
              <a:spcBef>
                <a:spcPts val="0"/>
              </a:spcBef>
              <a:spcAft>
                <a:spcPts val="0"/>
              </a:spcAft>
              <a:buClr>
                <a:srgbClr val="000000"/>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r>
              <a:rPr lang="es-ES" sz="1400" b="0" i="0" u="none" strike="noStrike" cap="none" dirty="0">
                <a:solidFill>
                  <a:schemeClr val="dk1"/>
                </a:solidFill>
                <a:latin typeface="Arial"/>
                <a:ea typeface="Arial"/>
                <a:cs typeface="Arial"/>
                <a:sym typeface="Arial"/>
              </a:rPr>
              <a:t>No estás solo, </a:t>
            </a:r>
            <a:r>
              <a:rPr lang="es-ES" sz="1400" b="0" i="0" u="none" strike="noStrike" cap="none" dirty="0" smtClean="0">
                <a:solidFill>
                  <a:schemeClr val="dk1"/>
                </a:solidFill>
                <a:latin typeface="Arial"/>
                <a:ea typeface="Arial"/>
                <a:cs typeface="Arial"/>
                <a:sym typeface="Arial"/>
              </a:rPr>
              <a:t>tienes </a:t>
            </a:r>
            <a:r>
              <a:rPr lang="es-ES" sz="1400" b="0" i="0" u="none" strike="noStrike" cap="none" dirty="0">
                <a:solidFill>
                  <a:schemeClr val="dk1"/>
                </a:solidFill>
                <a:latin typeface="Arial"/>
                <a:ea typeface="Arial"/>
                <a:cs typeface="Arial"/>
                <a:sym typeface="Arial"/>
              </a:rPr>
              <a:t>un conjunto de personas de diferentes lugares que se unen a tus reflexiones e inquietudes. Por eso, no </a:t>
            </a:r>
            <a:r>
              <a:rPr lang="es-ES" sz="1400" b="0" i="0" u="none" strike="noStrike" cap="none" dirty="0" smtClean="0">
                <a:solidFill>
                  <a:schemeClr val="dk1"/>
                </a:solidFill>
                <a:latin typeface="Arial"/>
                <a:ea typeface="Arial"/>
                <a:cs typeface="Arial"/>
                <a:sym typeface="Arial"/>
              </a:rPr>
              <a:t>te olvides de </a:t>
            </a:r>
            <a:r>
              <a:rPr lang="es-ES" sz="1400" b="0" i="0" u="none" strike="noStrike" cap="none" dirty="0">
                <a:solidFill>
                  <a:schemeClr val="dk1"/>
                </a:solidFill>
                <a:latin typeface="Arial"/>
                <a:ea typeface="Arial"/>
                <a:cs typeface="Arial"/>
                <a:sym typeface="Arial"/>
              </a:rPr>
              <a:t>participar </a:t>
            </a:r>
            <a:r>
              <a:rPr lang="es-ES" sz="1400" b="0" i="0" u="none" strike="noStrike" cap="none" dirty="0" smtClean="0">
                <a:solidFill>
                  <a:schemeClr val="dk1"/>
                </a:solidFill>
                <a:latin typeface="Arial"/>
                <a:ea typeface="Arial"/>
                <a:cs typeface="Arial"/>
                <a:sym typeface="Arial"/>
              </a:rPr>
              <a:t>en </a:t>
            </a:r>
            <a:r>
              <a:rPr lang="es-ES" sz="1400" b="0" i="0" u="none" strike="noStrike" cap="none" dirty="0">
                <a:solidFill>
                  <a:schemeClr val="dk1"/>
                </a:solidFill>
                <a:latin typeface="Arial"/>
                <a:ea typeface="Arial"/>
                <a:cs typeface="Arial"/>
                <a:sym typeface="Arial"/>
              </a:rPr>
              <a:t>los foros y otras herramientas del curso para </a:t>
            </a:r>
            <a:r>
              <a:rPr lang="es-ES" sz="1400" b="0" i="0" u="none" strike="noStrike" cap="none" dirty="0" smtClean="0">
                <a:solidFill>
                  <a:schemeClr val="dk1"/>
                </a:solidFill>
                <a:latin typeface="Arial"/>
                <a:ea typeface="Arial"/>
                <a:cs typeface="Arial"/>
                <a:sym typeface="Arial"/>
              </a:rPr>
              <a:t>comunicarte</a:t>
            </a:r>
            <a:r>
              <a:rPr lang="es-ES" sz="1400" b="0" i="0" u="none" strike="noStrike" cap="none" dirty="0">
                <a:solidFill>
                  <a:schemeClr val="dk1"/>
                </a:solidFill>
                <a:latin typeface="Arial"/>
                <a:ea typeface="Arial"/>
                <a:cs typeface="Arial"/>
                <a:sym typeface="Arial"/>
              </a:rPr>
              <a:t>.</a:t>
            </a:r>
            <a:endParaRPr sz="1400" b="0" i="0" u="none" strike="noStrike" cap="none" dirty="0">
              <a:solidFill>
                <a:schemeClr val="dk1"/>
              </a:solidFill>
              <a:latin typeface="Arial"/>
              <a:ea typeface="Arial"/>
              <a:cs typeface="Arial"/>
              <a:sym typeface="Arial"/>
            </a:endParaRPr>
          </a:p>
        </p:txBody>
      </p:sp>
      <p:sp>
        <p:nvSpPr>
          <p:cNvPr id="126" name="Google Shape;126;p17"/>
          <p:cNvSpPr/>
          <p:nvPr/>
        </p:nvSpPr>
        <p:spPr>
          <a:xfrm>
            <a:off x="7611116" y="0"/>
            <a:ext cx="4580884"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cxnSp>
        <p:nvCxnSpPr>
          <p:cNvPr id="127" name="Google Shape;127;p17"/>
          <p:cNvCxnSpPr>
            <a:endCxn id="128" idx="0"/>
          </p:cNvCxnSpPr>
          <p:nvPr/>
        </p:nvCxnSpPr>
        <p:spPr>
          <a:xfrm flipH="1">
            <a:off x="2299291" y="-996807"/>
            <a:ext cx="4194900" cy="2458800"/>
          </a:xfrm>
          <a:prstGeom prst="bentConnector2">
            <a:avLst/>
          </a:prstGeom>
          <a:noFill/>
          <a:ln w="9525" cap="flat" cmpd="sng">
            <a:solidFill>
              <a:srgbClr val="7030A0"/>
            </a:solidFill>
            <a:prstDash val="solid"/>
            <a:round/>
            <a:headEnd type="none" w="sm" len="sm"/>
            <a:tailEnd type="triangle" w="med" len="med"/>
          </a:ln>
        </p:spPr>
      </p:cxnSp>
      <p:sp>
        <p:nvSpPr>
          <p:cNvPr id="128" name="Google Shape;128;p17"/>
          <p:cNvSpPr/>
          <p:nvPr/>
        </p:nvSpPr>
        <p:spPr>
          <a:xfrm>
            <a:off x="1947598" y="1461993"/>
            <a:ext cx="703385" cy="689317"/>
          </a:xfrm>
          <a:prstGeom prst="ellipse">
            <a:avLst/>
          </a:prstGeom>
          <a:solidFill>
            <a:schemeClr val="lt1"/>
          </a:solid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2800" b="0" i="0" u="none" strike="noStrike" cap="none">
                <a:solidFill>
                  <a:schemeClr val="dk1"/>
                </a:solidFill>
                <a:latin typeface="Arial"/>
                <a:ea typeface="Arial"/>
                <a:cs typeface="Arial"/>
                <a:sym typeface="Arial"/>
              </a:rPr>
              <a:t>4</a:t>
            </a:r>
            <a:endParaRPr sz="2800" b="0" i="0" u="none" strike="noStrike" cap="none">
              <a:solidFill>
                <a:schemeClr val="dk1"/>
              </a:solidFill>
              <a:latin typeface="Arial"/>
              <a:ea typeface="Arial"/>
              <a:cs typeface="Arial"/>
              <a:sym typeface="Arial"/>
            </a:endParaRPr>
          </a:p>
        </p:txBody>
      </p:sp>
      <p:sp>
        <p:nvSpPr>
          <p:cNvPr id="129" name="Google Shape;129;p17"/>
          <p:cNvSpPr txBox="1"/>
          <p:nvPr/>
        </p:nvSpPr>
        <p:spPr>
          <a:xfrm>
            <a:off x="2624800" y="897536"/>
            <a:ext cx="353099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1" i="0" u="none" strike="noStrike" cap="none">
                <a:solidFill>
                  <a:srgbClr val="000000"/>
                </a:solidFill>
                <a:latin typeface="Arial"/>
                <a:ea typeface="Arial"/>
                <a:cs typeface="Arial"/>
                <a:sym typeface="Arial"/>
              </a:rPr>
              <a:t>¿Quiénes están en el curso?</a:t>
            </a:r>
            <a:endParaRPr sz="1800" b="1" i="0" u="none" strike="noStrike" cap="none">
              <a:solidFill>
                <a:srgbClr val="000000"/>
              </a:solidFill>
              <a:latin typeface="Arial"/>
              <a:ea typeface="Arial"/>
              <a:cs typeface="Arial"/>
              <a:sym typeface="Arial"/>
            </a:endParaRPr>
          </a:p>
        </p:txBody>
      </p:sp>
      <p:cxnSp>
        <p:nvCxnSpPr>
          <p:cNvPr id="130" name="Google Shape;130;p17"/>
          <p:cNvCxnSpPr>
            <a:stCxn id="128" idx="6"/>
          </p:cNvCxnSpPr>
          <p:nvPr/>
        </p:nvCxnSpPr>
        <p:spPr>
          <a:xfrm>
            <a:off x="2650983" y="1806652"/>
            <a:ext cx="4622100" cy="5157000"/>
          </a:xfrm>
          <a:prstGeom prst="bentConnector2">
            <a:avLst/>
          </a:prstGeom>
          <a:noFill/>
          <a:ln w="9525" cap="flat" cmpd="sng">
            <a:solidFill>
              <a:srgbClr val="7030A0"/>
            </a:solidFill>
            <a:prstDash val="solid"/>
            <a:round/>
            <a:headEnd type="none" w="sm" len="sm"/>
            <a:tailEnd type="triangle" w="med" len="med"/>
          </a:ln>
        </p:spPr>
      </p:cxnSp>
      <p:grpSp>
        <p:nvGrpSpPr>
          <p:cNvPr id="131" name="Google Shape;131;p17"/>
          <p:cNvGrpSpPr/>
          <p:nvPr/>
        </p:nvGrpSpPr>
        <p:grpSpPr>
          <a:xfrm>
            <a:off x="2058632" y="3691805"/>
            <a:ext cx="4331466" cy="1385676"/>
            <a:chOff x="1893422" y="3605997"/>
            <a:chExt cx="4331466" cy="1385676"/>
          </a:xfrm>
        </p:grpSpPr>
        <p:pic>
          <p:nvPicPr>
            <p:cNvPr id="132" name="Google Shape;132;p17"/>
            <p:cNvPicPr preferRelativeResize="0"/>
            <p:nvPr/>
          </p:nvPicPr>
          <p:blipFill rotWithShape="1">
            <a:blip r:embed="rId4">
              <a:alphaModFix/>
            </a:blip>
            <a:srcRect/>
            <a:stretch/>
          </p:blipFill>
          <p:spPr>
            <a:xfrm>
              <a:off x="2014853" y="3640740"/>
              <a:ext cx="792545" cy="888198"/>
            </a:xfrm>
            <a:prstGeom prst="rect">
              <a:avLst/>
            </a:prstGeom>
            <a:noFill/>
            <a:ln>
              <a:noFill/>
            </a:ln>
          </p:spPr>
        </p:pic>
        <p:pic>
          <p:nvPicPr>
            <p:cNvPr id="133" name="Google Shape;133;p17"/>
            <p:cNvPicPr preferRelativeResize="0"/>
            <p:nvPr/>
          </p:nvPicPr>
          <p:blipFill rotWithShape="1">
            <a:blip r:embed="rId5">
              <a:alphaModFix/>
            </a:blip>
            <a:srcRect/>
            <a:stretch/>
          </p:blipFill>
          <p:spPr>
            <a:xfrm>
              <a:off x="3680494" y="3605997"/>
              <a:ext cx="885949" cy="809738"/>
            </a:xfrm>
            <a:prstGeom prst="rect">
              <a:avLst/>
            </a:prstGeom>
            <a:noFill/>
            <a:ln>
              <a:noFill/>
            </a:ln>
          </p:spPr>
        </p:pic>
        <p:pic>
          <p:nvPicPr>
            <p:cNvPr id="134" name="Google Shape;134;p17"/>
            <p:cNvPicPr preferRelativeResize="0"/>
            <p:nvPr/>
          </p:nvPicPr>
          <p:blipFill rotWithShape="1">
            <a:blip r:embed="rId6">
              <a:alphaModFix/>
            </a:blip>
            <a:srcRect/>
            <a:stretch/>
          </p:blipFill>
          <p:spPr>
            <a:xfrm>
              <a:off x="5191454" y="3605997"/>
              <a:ext cx="904546" cy="888199"/>
            </a:xfrm>
            <a:prstGeom prst="rect">
              <a:avLst/>
            </a:prstGeom>
            <a:noFill/>
            <a:ln>
              <a:noFill/>
            </a:ln>
          </p:spPr>
        </p:pic>
        <p:sp>
          <p:nvSpPr>
            <p:cNvPr id="135" name="Google Shape;135;p17"/>
            <p:cNvSpPr txBox="1"/>
            <p:nvPr/>
          </p:nvSpPr>
          <p:spPr>
            <a:xfrm>
              <a:off x="1893422" y="4683896"/>
              <a:ext cx="4331466" cy="3077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Contenidos                   Recursos               Personas</a:t>
              </a:r>
              <a:endParaRPr sz="1400" b="0" i="0" u="none" strike="noStrike" cap="none">
                <a:solidFill>
                  <a:schemeClr val="dk1"/>
                </a:solidFill>
                <a:latin typeface="Arial"/>
                <a:ea typeface="Arial"/>
                <a:cs typeface="Arial"/>
                <a:sym typeface="Arial"/>
              </a:endParaRPr>
            </a:p>
          </p:txBody>
        </p:sp>
      </p:grpSp>
      <p:sp>
        <p:nvSpPr>
          <p:cNvPr id="136" name="Google Shape;136;p17"/>
          <p:cNvSpPr txBox="1"/>
          <p:nvPr/>
        </p:nvSpPr>
        <p:spPr>
          <a:xfrm>
            <a:off x="622969" y="6130065"/>
            <a:ext cx="61150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Imagen referencia: </a:t>
            </a:r>
            <a:r>
              <a:rPr lang="es-ES" sz="1400" b="0" i="0" u="sng" strike="noStrike" cap="none">
                <a:solidFill>
                  <a:srgbClr val="000000"/>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https://www.freepik.com/free-vector/happy-woman-chatting-with-friends-online_12291106.htm</a:t>
            </a:r>
            <a:endParaRPr sz="14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8" descr="Diagrama&#10;&#10;Descripción generada automáticamente con confianza media"/>
          <p:cNvPicPr preferRelativeResize="0"/>
          <p:nvPr/>
        </p:nvPicPr>
        <p:blipFill rotWithShape="1">
          <a:blip r:embed="rId3">
            <a:alphaModFix/>
          </a:blip>
          <a:srcRect l="25525" t="20537" r="22486" b="12356"/>
          <a:stretch/>
        </p:blipFill>
        <p:spPr>
          <a:xfrm>
            <a:off x="1414462" y="1461992"/>
            <a:ext cx="5943601" cy="4381595"/>
          </a:xfrm>
          <a:prstGeom prst="rect">
            <a:avLst/>
          </a:prstGeom>
          <a:noFill/>
          <a:ln>
            <a:noFill/>
          </a:ln>
        </p:spPr>
      </p:pic>
      <p:sp>
        <p:nvSpPr>
          <p:cNvPr id="142" name="Google Shape;142;p18"/>
          <p:cNvSpPr/>
          <p:nvPr/>
        </p:nvSpPr>
        <p:spPr>
          <a:xfrm>
            <a:off x="80562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 name="Google Shape;143;p18"/>
          <p:cNvSpPr txBox="1"/>
          <p:nvPr/>
        </p:nvSpPr>
        <p:spPr>
          <a:xfrm>
            <a:off x="8253350" y="897536"/>
            <a:ext cx="3957549" cy="470489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Texto audio (a grabar):</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“Finalmente, recuerda tener en cuenta estos aspectos para iniciar y culminar con éxito el curso.” </a:t>
            </a:r>
            <a:endParaRPr/>
          </a:p>
          <a:p>
            <a:pPr marL="0" marR="0" lvl="0" indent="0" algn="l" rtl="0">
              <a:lnSpc>
                <a:spcPct val="100000"/>
              </a:lnSpc>
              <a:spcBef>
                <a:spcPts val="0"/>
              </a:spcBef>
              <a:spcAft>
                <a:spcPts val="0"/>
              </a:spcAft>
              <a:buNone/>
            </a:pPr>
            <a:endParaRPr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0" marR="0" lvl="0" indent="0" algn="l" rtl="0">
              <a:lnSpc>
                <a:spcPct val="100000"/>
              </a:lnSpc>
              <a:spcBef>
                <a:spcPts val="0"/>
              </a:spcBef>
              <a:spcAft>
                <a:spcPts val="0"/>
              </a:spcAft>
              <a:buNone/>
            </a:pPr>
            <a:endParaRPr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0" marR="0" lvl="0" indent="0" algn="l" rtl="0">
              <a:lnSpc>
                <a:spcPct val="100000"/>
              </a:lnSpc>
              <a:spcBef>
                <a:spcPts val="0"/>
              </a:spcBef>
              <a:spcAft>
                <a:spcPts val="0"/>
              </a:spcAft>
              <a:buNone/>
            </a:pPr>
            <a:endParaRPr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0" marR="0" lvl="0" indent="0" algn="l" rtl="0">
              <a:lnSpc>
                <a:spcPct val="100000"/>
              </a:lnSpc>
              <a:spcBef>
                <a:spcPts val="0"/>
              </a:spcBef>
              <a:spcAft>
                <a:spcPts val="0"/>
              </a:spcAft>
              <a:buNone/>
            </a:pPr>
            <a:r>
              <a:rPr lang="es-ES" sz="14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Imagen de referencia:</a:t>
            </a:r>
            <a:endParaRPr sz="14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0" marR="0" lvl="0" indent="0" algn="l" rtl="0">
              <a:lnSpc>
                <a:spcPct val="100000"/>
              </a:lnSpc>
              <a:spcBef>
                <a:spcPts val="0"/>
              </a:spcBef>
              <a:spcAft>
                <a:spcPts val="0"/>
              </a:spcAft>
              <a:buNone/>
            </a:pPr>
            <a:endParaRPr sz="1400" b="0" i="0" u="sng" strike="noStrike" cap="none">
              <a:solidFill>
                <a:srgbClr val="954F72"/>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0" marR="0" lvl="0" indent="0" algn="l" rtl="0">
              <a:lnSpc>
                <a:spcPct val="100000"/>
              </a:lnSpc>
              <a:spcBef>
                <a:spcPts val="0"/>
              </a:spcBef>
              <a:spcAft>
                <a:spcPts val="0"/>
              </a:spcAft>
              <a:buNone/>
            </a:pPr>
            <a:r>
              <a:rPr lang="es-ES"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https://www.freepik.com/free-vector/student-with-laptop-studying-online-course_7732666.htm</a:t>
            </a:r>
            <a:endParaRPr sz="1400" b="0" i="0" u="none" strike="noStrike" cap="none">
              <a:solidFill>
                <a:schemeClr val="dk1"/>
              </a:solidFill>
              <a:latin typeface="Arial"/>
              <a:ea typeface="Arial"/>
              <a:cs typeface="Arial"/>
              <a:sym typeface="Arial"/>
            </a:endParaRPr>
          </a:p>
        </p:txBody>
      </p:sp>
      <p:sp>
        <p:nvSpPr>
          <p:cNvPr id="144" name="Google Shape;144;p18"/>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145" name="Google Shape;145;p18"/>
          <p:cNvSpPr txBox="1"/>
          <p:nvPr/>
        </p:nvSpPr>
        <p:spPr>
          <a:xfrm>
            <a:off x="741854" y="2741010"/>
            <a:ext cx="3207434" cy="523220"/>
          </a:xfrm>
          <a:prstGeom prst="rect">
            <a:avLst/>
          </a:prstGeom>
          <a:solidFill>
            <a:schemeClr val="lt1">
              <a:alpha val="61960"/>
            </a:schemeClr>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Organiza un horario de estudio individual y colaborativo.</a:t>
            </a:r>
            <a:endParaRPr sz="1400" b="0" i="0" u="none" strike="noStrike" cap="none">
              <a:solidFill>
                <a:schemeClr val="dk1"/>
              </a:solidFill>
              <a:latin typeface="Arial"/>
              <a:ea typeface="Arial"/>
              <a:cs typeface="Arial"/>
              <a:sym typeface="Arial"/>
            </a:endParaRPr>
          </a:p>
        </p:txBody>
      </p:sp>
      <p:sp>
        <p:nvSpPr>
          <p:cNvPr id="146" name="Google Shape;146;p18"/>
          <p:cNvSpPr txBox="1"/>
          <p:nvPr/>
        </p:nvSpPr>
        <p:spPr>
          <a:xfrm>
            <a:off x="1531254" y="3414534"/>
            <a:ext cx="3207434" cy="523220"/>
          </a:xfrm>
          <a:prstGeom prst="rect">
            <a:avLst/>
          </a:prstGeom>
          <a:solidFill>
            <a:schemeClr val="lt1">
              <a:alpha val="61960"/>
            </a:schemeClr>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Revisa las notificaciones del curso constantemente.</a:t>
            </a:r>
            <a:endParaRPr sz="1400" b="0" i="0" u="none" strike="noStrike" cap="none">
              <a:solidFill>
                <a:schemeClr val="dk1"/>
              </a:solidFill>
              <a:latin typeface="Arial"/>
              <a:ea typeface="Arial"/>
              <a:cs typeface="Arial"/>
              <a:sym typeface="Arial"/>
            </a:endParaRPr>
          </a:p>
        </p:txBody>
      </p:sp>
      <p:sp>
        <p:nvSpPr>
          <p:cNvPr id="147" name="Google Shape;147;p18"/>
          <p:cNvSpPr txBox="1"/>
          <p:nvPr/>
        </p:nvSpPr>
        <p:spPr>
          <a:xfrm>
            <a:off x="2286732" y="4088058"/>
            <a:ext cx="3207434" cy="523220"/>
          </a:xfrm>
          <a:prstGeom prst="rect">
            <a:avLst/>
          </a:prstGeom>
          <a:solidFill>
            <a:schemeClr val="lt1">
              <a:alpha val="61960"/>
            </a:schemeClr>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Participa </a:t>
            </a:r>
            <a:r>
              <a:rPr lang="es-ES" sz="1400" b="0" i="0" u="none" strike="noStrike" cap="none" smtClean="0">
                <a:solidFill>
                  <a:schemeClr val="dk1"/>
                </a:solidFill>
                <a:latin typeface="Arial"/>
                <a:ea typeface="Arial"/>
                <a:cs typeface="Arial"/>
                <a:sym typeface="Arial"/>
              </a:rPr>
              <a:t>en </a:t>
            </a:r>
            <a:r>
              <a:rPr lang="es-ES" sz="1400" b="0" i="0" u="none" strike="noStrike" cap="none" dirty="0">
                <a:solidFill>
                  <a:schemeClr val="dk1"/>
                </a:solidFill>
                <a:latin typeface="Arial"/>
                <a:ea typeface="Arial"/>
                <a:cs typeface="Arial"/>
                <a:sym typeface="Arial"/>
              </a:rPr>
              <a:t>los foros y actividades sugeridas por el instructor. </a:t>
            </a:r>
            <a:endParaRPr sz="1400" b="0" i="0" u="none" strike="noStrike" cap="none" dirty="0">
              <a:solidFill>
                <a:schemeClr val="dk1"/>
              </a:solidFill>
              <a:latin typeface="Arial"/>
              <a:ea typeface="Arial"/>
              <a:cs typeface="Arial"/>
              <a:sym typeface="Arial"/>
            </a:endParaRPr>
          </a:p>
        </p:txBody>
      </p:sp>
      <p:sp>
        <p:nvSpPr>
          <p:cNvPr id="148" name="Google Shape;148;p18"/>
          <p:cNvSpPr txBox="1"/>
          <p:nvPr/>
        </p:nvSpPr>
        <p:spPr>
          <a:xfrm>
            <a:off x="2975468" y="4680810"/>
            <a:ext cx="4754069" cy="738664"/>
          </a:xfrm>
          <a:prstGeom prst="rect">
            <a:avLst/>
          </a:prstGeom>
          <a:solidFill>
            <a:schemeClr val="lt1">
              <a:alpha val="61960"/>
            </a:schemeClr>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Entrega las evidencias esperadas durante este componente de formación. Si tienes alguna inquietud no dudes en escribirnos. </a:t>
            </a:r>
            <a:endParaRPr sz="1400" b="0" i="0" u="none" strike="noStrike" cap="none">
              <a:solidFill>
                <a:schemeClr val="dk1"/>
              </a:solidFill>
              <a:latin typeface="Arial"/>
              <a:ea typeface="Arial"/>
              <a:cs typeface="Arial"/>
              <a:sym typeface="Arial"/>
            </a:endParaRPr>
          </a:p>
        </p:txBody>
      </p:sp>
      <p:sp>
        <p:nvSpPr>
          <p:cNvPr id="149" name="Google Shape;149;p18"/>
          <p:cNvSpPr/>
          <p:nvPr/>
        </p:nvSpPr>
        <p:spPr>
          <a:xfrm>
            <a:off x="19713" y="2852133"/>
            <a:ext cx="562564" cy="363658"/>
          </a:xfrm>
          <a:prstGeom prst="mathMinus">
            <a:avLst>
              <a:gd name="adj1" fmla="val 23520"/>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50" name="Google Shape;150;p18"/>
          <p:cNvSpPr/>
          <p:nvPr/>
        </p:nvSpPr>
        <p:spPr>
          <a:xfrm>
            <a:off x="809113" y="3494315"/>
            <a:ext cx="562564" cy="363658"/>
          </a:xfrm>
          <a:prstGeom prst="mathMinus">
            <a:avLst>
              <a:gd name="adj1" fmla="val 23520"/>
            </a:avLst>
          </a:prstGeom>
          <a:solidFill>
            <a:schemeClr val="lt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51" name="Google Shape;151;p18"/>
          <p:cNvSpPr/>
          <p:nvPr/>
        </p:nvSpPr>
        <p:spPr>
          <a:xfrm>
            <a:off x="1550371" y="4247620"/>
            <a:ext cx="562564" cy="363658"/>
          </a:xfrm>
          <a:prstGeom prst="mathMinus">
            <a:avLst>
              <a:gd name="adj1" fmla="val 23520"/>
            </a:avLst>
          </a:prstGeom>
          <a:solidFill>
            <a:schemeClr val="lt1"/>
          </a:solid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52" name="Google Shape;152;p18"/>
          <p:cNvSpPr/>
          <p:nvPr/>
        </p:nvSpPr>
        <p:spPr>
          <a:xfrm>
            <a:off x="2239108" y="4895077"/>
            <a:ext cx="562564" cy="363658"/>
          </a:xfrm>
          <a:prstGeom prst="mathMinus">
            <a:avLst>
              <a:gd name="adj1" fmla="val 23520"/>
            </a:avLst>
          </a:prstGeom>
          <a:solidFill>
            <a:schemeClr val="lt1"/>
          </a:solidFill>
          <a:ln w="25400" cap="flat" cmpd="sng">
            <a:solidFill>
              <a:srgbClr val="2E75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53" name="Google Shape;153;p18"/>
          <p:cNvSpPr/>
          <p:nvPr/>
        </p:nvSpPr>
        <p:spPr>
          <a:xfrm>
            <a:off x="1947598" y="1461993"/>
            <a:ext cx="703385" cy="689317"/>
          </a:xfrm>
          <a:prstGeom prst="ellipse">
            <a:avLst/>
          </a:pr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2800" b="0" i="0" u="none" strike="noStrike" cap="none">
                <a:solidFill>
                  <a:schemeClr val="lt1"/>
                </a:solidFill>
                <a:latin typeface="Arial"/>
                <a:ea typeface="Arial"/>
                <a:cs typeface="Arial"/>
                <a:sym typeface="Arial"/>
              </a:rPr>
              <a:t>5</a:t>
            </a:r>
            <a:endParaRPr sz="2800" b="0" i="0" u="none" strike="noStrike" cap="none">
              <a:solidFill>
                <a:schemeClr val="lt1"/>
              </a:solidFill>
              <a:latin typeface="Arial"/>
              <a:ea typeface="Arial"/>
              <a:cs typeface="Arial"/>
              <a:sym typeface="Arial"/>
            </a:endParaRPr>
          </a:p>
        </p:txBody>
      </p:sp>
      <p:cxnSp>
        <p:nvCxnSpPr>
          <p:cNvPr id="154" name="Google Shape;154;p18"/>
          <p:cNvCxnSpPr>
            <a:stCxn id="153" idx="0"/>
          </p:cNvCxnSpPr>
          <p:nvPr/>
        </p:nvCxnSpPr>
        <p:spPr>
          <a:xfrm rot="-5400000">
            <a:off x="1733040" y="466143"/>
            <a:ext cx="1562100" cy="429600"/>
          </a:xfrm>
          <a:prstGeom prst="bentConnector3">
            <a:avLst>
              <a:gd name="adj1" fmla="val 49997"/>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604</Words>
  <Application>Microsoft Office PowerPoint</Application>
  <PresentationFormat>Panorámica</PresentationFormat>
  <Paragraphs>85</Paragraphs>
  <Slides>6</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Natalia Ortiz</cp:lastModifiedBy>
  <cp:revision>2</cp:revision>
  <dcterms:modified xsi:type="dcterms:W3CDTF">2022-03-28T17:07:27Z</dcterms:modified>
</cp:coreProperties>
</file>