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hyperlink" Target="https://stock.adobe.com/co/video/stablecoins-with-digital-technology-hitech-concept/343711757" TargetMode="External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reepik.es/iconos-gratis/mundo_15608665.htm#page=1&amp;query=planeta%20tierra&amp;position=47" TargetMode="External"/><Relationship Id="rId4" Type="http://schemas.openxmlformats.org/officeDocument/2006/relationships/image" Target="../media/image8.png"/><Relationship Id="rId5" Type="http://schemas.openxmlformats.org/officeDocument/2006/relationships/hyperlink" Target="https://stock.adobe.com/co/video/digital-world-of-the-bitcoin/432610491?prev_url=detail" TargetMode="External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hyperlink" Target="https://stock.adobe.com/co/video/close-up-of-matrix-bitcoin/477074617?prev_url=detail" TargetMode="External"/><Relationship Id="rId5" Type="http://schemas.openxmlformats.org/officeDocument/2006/relationships/hyperlink" Target="https://stock.adobe.com/co/video/close-up-of-matrix-bitcoin/477074617?prev_url=detail" TargetMode="External"/><Relationship Id="rId6" Type="http://schemas.openxmlformats.org/officeDocument/2006/relationships/hyperlink" Target="https://stock.adobe.com/co/video/close-up-of-matrix-bitcoin/477074617?prev_url=detail" TargetMode="External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hyperlink" Target="https://stock.adobe.com/co/video/cripto-currency-bitcoin-in-global-internet-worldwide-abstract-blockchain-matrix-background-binary-computer-code-video-available-in-4k-fullhd-and-hd-render-footage/190013325?prev_url=detail" TargetMode="External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2332841" y="1778660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CF002 Introducción-Video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/>
          <p:cNvSpPr/>
          <p:nvPr/>
        </p:nvSpPr>
        <p:spPr>
          <a:xfrm>
            <a:off x="495465" y="4542552"/>
            <a:ext cx="10869222" cy="776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Recomendaciones generales: 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Emplear imágenes y gráficas puntuales, que faciliten resumir y esquematizar conceptos puntuales. Los conceptos deben abordarse de manera clara.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8253350" y="3713871"/>
            <a:ext cx="3948174" cy="314412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referirán imágenes sugeridas pero en este tema no hay gran variedad por tanto si desde producción encuentran elementos visuales que puedan ser más apropiados será adecuado.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703596" y="4944313"/>
            <a:ext cx="6873165" cy="346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Bienvenidos al componente </a:t>
            </a:r>
            <a:r>
              <a:rPr b="1" i="0" lang="es-ES" sz="16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Análisis y evaluación de aplicar </a:t>
            </a:r>
            <a:r>
              <a:rPr b="1" i="1" lang="es-ES" sz="16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Blockchain </a:t>
            </a:r>
            <a:r>
              <a:rPr b="1" i="0" lang="es-ES" sz="16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en esquemas de inversión.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10415" y="3916332"/>
            <a:ext cx="8233410" cy="346287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13"/>
          <p:cNvGrpSpPr/>
          <p:nvPr/>
        </p:nvGrpSpPr>
        <p:grpSpPr>
          <a:xfrm>
            <a:off x="0" y="0"/>
            <a:ext cx="8253349" cy="3927212"/>
            <a:chOff x="-42401" y="-24097"/>
            <a:chExt cx="6909926" cy="3859056"/>
          </a:xfrm>
        </p:grpSpPr>
        <p:pic>
          <p:nvPicPr>
            <p:cNvPr id="90" name="Google Shape;90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1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2" name="Google Shape;9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347" y="910840"/>
            <a:ext cx="1711379" cy="1677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/>
          <p:nvPr/>
        </p:nvSpPr>
        <p:spPr>
          <a:xfrm rot="10800000">
            <a:off x="3122726" y="70412"/>
            <a:ext cx="5014416" cy="3374088"/>
          </a:xfrm>
          <a:custGeom>
            <a:rect b="b" l="l" r="r" t="t"/>
            <a:pathLst>
              <a:path extrusionOk="0" h="3397594" w="4370603">
                <a:moveTo>
                  <a:pt x="0" y="15498"/>
                </a:moveTo>
                <a:lnTo>
                  <a:pt x="3099661" y="0"/>
                </a:lnTo>
                <a:cubicBezTo>
                  <a:pt x="4306547" y="0"/>
                  <a:pt x="4367939" y="1132531"/>
                  <a:pt x="4370522" y="1698797"/>
                </a:cubicBezTo>
                <a:cubicBezTo>
                  <a:pt x="4373105" y="2265063"/>
                  <a:pt x="4322045" y="3397594"/>
                  <a:pt x="3115159" y="3397594"/>
                </a:cubicBezTo>
                <a:lnTo>
                  <a:pt x="0" y="3382095"/>
                </a:lnTo>
                <a:lnTo>
                  <a:pt x="0" y="15498"/>
                </a:lnTo>
                <a:close/>
              </a:path>
            </a:pathLst>
          </a:cu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3833720" y="877626"/>
            <a:ext cx="393295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Análisis y evaluación de aplicar </a:t>
            </a:r>
            <a:r>
              <a:rPr b="1" i="1" lang="es-ES" sz="2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Blockchain</a:t>
            </a:r>
            <a:r>
              <a:rPr b="1" i="0" lang="es-ES" sz="2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en esquemas de inversión</a:t>
            </a:r>
            <a:endParaRPr b="1" i="0" sz="2800" u="none" cap="none" strike="noStrik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8366247" y="3991712"/>
            <a:ext cx="3712854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Abrir con las cortinillas del SENA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8253350" y="2866173"/>
            <a:ext cx="3948174" cy="39918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344390" y="4564921"/>
            <a:ext cx="7753129" cy="1480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el imaginario cotidiano cada operación tiene unos parámetros, requisitos, características y maneras de hacerse, en </a:t>
            </a:r>
            <a:r>
              <a:rPr b="0" i="1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Blockchain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cada una de ellas puede variar dependiendo del uso, así como de la creatividad y necesidad que puedan tener sus propietarios o solicitantes.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9969" y="3927212"/>
            <a:ext cx="8233410" cy="346287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14"/>
          <p:cNvGrpSpPr/>
          <p:nvPr/>
        </p:nvGrpSpPr>
        <p:grpSpPr>
          <a:xfrm>
            <a:off x="9969" y="-64613"/>
            <a:ext cx="8253349" cy="3991825"/>
            <a:chOff x="-42401" y="-24097"/>
            <a:chExt cx="6909926" cy="3859056"/>
          </a:xfrm>
        </p:grpSpPr>
        <p:pic>
          <p:nvPicPr>
            <p:cNvPr id="107" name="Google Shape;107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14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1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4"/>
          <p:cNvSpPr/>
          <p:nvPr/>
        </p:nvSpPr>
        <p:spPr>
          <a:xfrm>
            <a:off x="3392338" y="183010"/>
            <a:ext cx="14686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Escena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8380276" y="821172"/>
            <a:ext cx="3684795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1" i="0" lang="es-ES" sz="9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Escena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esta escena se sugiere que aparezca el video propuesto mientras acompaña el audio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8428416" y="3160418"/>
            <a:ext cx="3598485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https://stock.adobe.com/co/video/stablecoins-with-digital-technology-hitech-concept/343711757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3031" y="941093"/>
            <a:ext cx="40767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8253350" y="3799846"/>
            <a:ext cx="3948174" cy="305815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118478" y="4456156"/>
            <a:ext cx="7753129" cy="1274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de las aplicaciones del </a:t>
            </a:r>
            <a:r>
              <a:rPr b="0" i="1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Blockchain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son los contratos inteligentes (SC), estos son pequeños programas informáticos con la capacidad de transferir valor, para este caso específico, puede ser dinero o activos digitales sin la necesidad de recurrir a un intermediario o ente regulador.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1041" y="3930178"/>
            <a:ext cx="8233410" cy="346287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15"/>
          <p:cNvGrpSpPr/>
          <p:nvPr/>
        </p:nvGrpSpPr>
        <p:grpSpPr>
          <a:xfrm>
            <a:off x="-25400" y="-64613"/>
            <a:ext cx="8278748" cy="3991825"/>
            <a:chOff x="-42401" y="-24097"/>
            <a:chExt cx="6909926" cy="3859056"/>
          </a:xfrm>
        </p:grpSpPr>
        <p:pic>
          <p:nvPicPr>
            <p:cNvPr id="123" name="Google Shape;123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5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5"/>
          <p:cNvSpPr/>
          <p:nvPr/>
        </p:nvSpPr>
        <p:spPr>
          <a:xfrm>
            <a:off x="3054991" y="283816"/>
            <a:ext cx="14686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Escena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8407598" y="956018"/>
            <a:ext cx="36484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1" i="0" lang="es-ES" sz="9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Escena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Igual que en el caso anterior el ideo propuesto acompañará el audio.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8412634" y="3927212"/>
            <a:ext cx="364844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E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https://stock.adobe.com/co/video/digital-world-of-the-bitcoin/432610491?prev_url=detail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65773" y="742949"/>
            <a:ext cx="4330227" cy="2551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/>
        </p:nvSpPr>
        <p:spPr>
          <a:xfrm>
            <a:off x="8283555" y="0"/>
            <a:ext cx="4868153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8253350" y="0"/>
            <a:ext cx="4911060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8253349" y="3349260"/>
            <a:ext cx="4915165" cy="350873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272246" y="4380296"/>
            <a:ext cx="7753129" cy="1571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Otra de las aplicaciones del </a:t>
            </a:r>
            <a:r>
              <a:rPr b="0" i="1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Blockchain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son las criptomonedas, debido a su exponencial crecimiento y valorización son un gran atractivo para las inversiones.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criptomonedas se han vuelto un activo muy importante para operar en el </a:t>
            </a:r>
            <a:r>
              <a:rPr b="0" i="1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trading,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debido a que su precio se rige por la oferta y la demanda, presentando una correlación muy baja con los estados de las economías nacionales o las situaciones políticas de los países.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7237" y="3917119"/>
            <a:ext cx="8233410" cy="346287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16"/>
          <p:cNvGrpSpPr/>
          <p:nvPr/>
        </p:nvGrpSpPr>
        <p:grpSpPr>
          <a:xfrm>
            <a:off x="0" y="-74708"/>
            <a:ext cx="8253349" cy="3991825"/>
            <a:chOff x="-42401" y="-24097"/>
            <a:chExt cx="6909926" cy="3859056"/>
          </a:xfrm>
        </p:grpSpPr>
        <p:pic>
          <p:nvPicPr>
            <p:cNvPr id="139" name="Google Shape;139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16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16"/>
          <p:cNvSpPr/>
          <p:nvPr/>
        </p:nvSpPr>
        <p:spPr>
          <a:xfrm>
            <a:off x="3414474" y="140641"/>
            <a:ext cx="14686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Escena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8380276" y="877444"/>
            <a:ext cx="4653336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1" i="0" lang="es-ES" sz="9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Escena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este punto tener videos o animaciones que acompañen el audio.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párrafo corresponde a uno de los videos.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8364734" y="3429000"/>
            <a:ext cx="491516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https://stock.adobe.com/co/video/close-up-of-matrix-bitcoin/477074617?prev_url=detai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6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5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https://stock.adobe.com/co/video/abstract-technology-background-with-flying-bitcoin/406681632?prev_url=detaill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1660" y="1186774"/>
            <a:ext cx="3504338" cy="1976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63781" y="1078179"/>
            <a:ext cx="3661324" cy="2063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8253350" y="3530991"/>
            <a:ext cx="3948174" cy="332700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160863" y="4429476"/>
            <a:ext cx="7753129" cy="1760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inversores de criptodivisas han identificado varios beneficios al operar con las criptomonedas: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⮚ El precio está regido por la oferta y la demanda, lo que permite ampliar su portafolio de inversiones.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⮚ El número de criptomonedas es amplio, por lo tanto, se invierte en las que estén en su mejor momento de apreciación.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⮚ Aumenta su valor muy rápido con grandes ganancias.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⮚ Se pueden operar 24/7 hasta días feriados, mientras que en los mercados actuales cierran operaciones los viernes con horario americano y abren los días domingo, de acuerdo con el horario chino.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7439" y="3921746"/>
            <a:ext cx="8233410" cy="346287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17"/>
          <p:cNvGrpSpPr/>
          <p:nvPr/>
        </p:nvGrpSpPr>
        <p:grpSpPr>
          <a:xfrm>
            <a:off x="0" y="-64613"/>
            <a:ext cx="8253349" cy="3991825"/>
            <a:chOff x="-42401" y="-24097"/>
            <a:chExt cx="6909926" cy="3859056"/>
          </a:xfrm>
        </p:grpSpPr>
        <p:pic>
          <p:nvPicPr>
            <p:cNvPr id="156" name="Google Shape;156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17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17"/>
          <p:cNvSpPr/>
          <p:nvPr/>
        </p:nvSpPr>
        <p:spPr>
          <a:xfrm>
            <a:off x="3303091" y="94540"/>
            <a:ext cx="14686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Escena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8380276" y="877444"/>
            <a:ext cx="368479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1" i="0" lang="es-ES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Escena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1" i="0" sz="1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esta escena habrá un video de fondo mientras va apareciendo , cuadros de texto con cada punto resumido (mientras se narra el texto completo en voz en off) de la siguiente forma: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precio: Oferta-Demanda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invierta en las mejores valoradas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Aumento de valor exponencial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Operaciones 24/7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8380276" y="3752791"/>
            <a:ext cx="364844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https://stock.adobe.com/co/video/cripto-currency-bitcoin-in-global-internet-worldwide-abstract-blockchain-matrix-background-binary-computer-code-video-available-in-4k-fullhd-and-hd-render-footage/190013325?prev_url=detail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50375" y="550572"/>
            <a:ext cx="5196871" cy="276145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/>
          <p:nvPr/>
        </p:nvSpPr>
        <p:spPr>
          <a:xfrm>
            <a:off x="2011680" y="960120"/>
            <a:ext cx="1965960" cy="46166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 precio: oferta-demanda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4229943" y="960119"/>
            <a:ext cx="1965960" cy="46166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 invierta en las mejores valoradas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2011680" y="2071280"/>
            <a:ext cx="1965960" cy="46166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Aumento de valor exponencial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4316998" y="2077773"/>
            <a:ext cx="1965960" cy="46166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Operaciones 24/7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Cerrar con las cortinillas del SENA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161947" y="4914728"/>
            <a:ext cx="7753129" cy="99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Nuevamente bienvenidos y profundicen en esta interesante temática.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7240" y="3919740"/>
            <a:ext cx="8233410" cy="346287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p18"/>
          <p:cNvGrpSpPr/>
          <p:nvPr/>
        </p:nvGrpSpPr>
        <p:grpSpPr>
          <a:xfrm>
            <a:off x="1610" y="-64613"/>
            <a:ext cx="8226339" cy="3991825"/>
            <a:chOff x="-42401" y="-24097"/>
            <a:chExt cx="6909926" cy="3859056"/>
          </a:xfrm>
        </p:grpSpPr>
        <p:pic>
          <p:nvPicPr>
            <p:cNvPr id="177" name="Google Shape;177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18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9" name="Google Shape;17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4489" y="986333"/>
            <a:ext cx="1711379" cy="1677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