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s1.ftcdn.net/v2/jpg/02/09/68/68/1000_F_209686850_fOILzBM1slwrmajGXvQQN1QyAbGxl2VH.jpg" TargetMode="External"/><Relationship Id="rId4" Type="http://schemas.openxmlformats.org/officeDocument/2006/relationships/hyperlink" Target="https://www.freepik.es/iconos-gratis/casco_15612427.htm#query=trabajo&amp;position=20&amp;from_view=search" TargetMode="External"/><Relationship Id="rId10" Type="http://schemas.openxmlformats.org/officeDocument/2006/relationships/image" Target="../media/image10.png"/><Relationship Id="rId9" Type="http://schemas.openxmlformats.org/officeDocument/2006/relationships/image" Target="../media/image7.png"/><Relationship Id="rId5" Type="http://schemas.openxmlformats.org/officeDocument/2006/relationships/image" Target="../media/image6.jpg"/><Relationship Id="rId6" Type="http://schemas.openxmlformats.org/officeDocument/2006/relationships/image" Target="../media/image12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s1.ftcdn.net/v2/jpg/03/24/66/96/1000_F_324669622_TsZJwmHSOOJ2jqGs3wgJh2UMuXLESqkm.jpg" TargetMode="External"/><Relationship Id="rId4" Type="http://schemas.openxmlformats.org/officeDocument/2006/relationships/hyperlink" Target="https://www.freepik.es/iconos-gratis/participacion_694701.htm#query=participacion&amp;position=3&amp;from_view=search" TargetMode="External"/><Relationship Id="rId10" Type="http://schemas.openxmlformats.org/officeDocument/2006/relationships/image" Target="../media/image4.png"/><Relationship Id="rId9" Type="http://schemas.openxmlformats.org/officeDocument/2006/relationships/image" Target="../media/image13.png"/><Relationship Id="rId5" Type="http://schemas.openxmlformats.org/officeDocument/2006/relationships/image" Target="../media/image1.jpg"/><Relationship Id="rId6" Type="http://schemas.openxmlformats.org/officeDocument/2006/relationships/image" Target="../media/image2.png"/><Relationship Id="rId7" Type="http://schemas.openxmlformats.org/officeDocument/2006/relationships/image" Target="../media/image15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s1.ftcdn.net/v2/jpg/02/69/95/28/1000_F_269952844_GldBMoqrqk82VO3F62kCTulKhMI0cyji.jpg" TargetMode="External"/><Relationship Id="rId4" Type="http://schemas.openxmlformats.org/officeDocument/2006/relationships/hyperlink" Target="https://www.freepik.es/iconos-gratis/mujeres-que-heredan-madre_747697.htm#query=delegar&amp;position=0&amp;from_view=search" TargetMode="External"/><Relationship Id="rId10" Type="http://schemas.openxmlformats.org/officeDocument/2006/relationships/image" Target="../media/image4.png"/><Relationship Id="rId9" Type="http://schemas.openxmlformats.org/officeDocument/2006/relationships/image" Target="../media/image13.png"/><Relationship Id="rId5" Type="http://schemas.openxmlformats.org/officeDocument/2006/relationships/image" Target="../media/image8.jpg"/><Relationship Id="rId6" Type="http://schemas.openxmlformats.org/officeDocument/2006/relationships/image" Target="../media/image2.png"/><Relationship Id="rId7" Type="http://schemas.openxmlformats.org/officeDocument/2006/relationships/image" Target="../media/image15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s2.ftcdn.net/v2/jpg/03/51/43/65/1000_F_351436570_QAU19Fpg6TKadCaDIBPdx2qeihM2bSps.jpg" TargetMode="External"/><Relationship Id="rId4" Type="http://schemas.openxmlformats.org/officeDocument/2006/relationships/hyperlink" Target="https://www.freepik.es/iconos-gratis/cheque_15614732.htm#page=2&amp;query=tiempo&amp;position=14&amp;from_view=search" TargetMode="External"/><Relationship Id="rId10" Type="http://schemas.openxmlformats.org/officeDocument/2006/relationships/image" Target="../media/image4.png"/><Relationship Id="rId9" Type="http://schemas.openxmlformats.org/officeDocument/2006/relationships/image" Target="../media/image13.png"/><Relationship Id="rId5" Type="http://schemas.openxmlformats.org/officeDocument/2006/relationships/image" Target="../media/image11.jpg"/><Relationship Id="rId6" Type="http://schemas.openxmlformats.org/officeDocument/2006/relationships/image" Target="../media/image2.png"/><Relationship Id="rId7" Type="http://schemas.openxmlformats.org/officeDocument/2006/relationships/image" Target="../media/image15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s1.ftcdn.net/v2/jpg/03/61/82/74/1000_F_361827433_4pRTNUlgCnJSTgXBGKtWZJwqbJIgv9kp.jpg" TargetMode="External"/><Relationship Id="rId4" Type="http://schemas.openxmlformats.org/officeDocument/2006/relationships/hyperlink" Target="https://www.freepik.es/iconos-gratis/caballero_14797076.htm#query=espada&amp;position=20&amp;from_view=search" TargetMode="External"/><Relationship Id="rId10" Type="http://schemas.openxmlformats.org/officeDocument/2006/relationships/image" Target="../media/image4.png"/><Relationship Id="rId9" Type="http://schemas.openxmlformats.org/officeDocument/2006/relationships/image" Target="../media/image13.png"/><Relationship Id="rId5" Type="http://schemas.openxmlformats.org/officeDocument/2006/relationships/image" Target="../media/image14.jpg"/><Relationship Id="rId6" Type="http://schemas.openxmlformats.org/officeDocument/2006/relationships/image" Target="../media/image2.png"/><Relationship Id="rId7" Type="http://schemas.openxmlformats.org/officeDocument/2006/relationships/image" Target="../media/image15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2301833" y="1822905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CF002-1. Consensos-Pestañas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304" y="20003"/>
            <a:ext cx="10644900" cy="685800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Hash previo y Nonce.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10706261" y="38686"/>
            <a:ext cx="1653869" cy="6406359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0706260" y="0"/>
            <a:ext cx="165386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10706250" y="3134125"/>
            <a:ext cx="1653900" cy="3771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10782459" y="939255"/>
            <a:ext cx="150146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Presentar en Slider está información.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677304" y="1922467"/>
            <a:ext cx="955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Prueba de trabajo (PoW)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0782438" y="3296125"/>
            <a:ext cx="15015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https://as1.ftcdn.net/v2/jpg/02/09/68/68/1000_F_209686850_fOILzBM1slwrmajGXvQQN1QyAbGxl2VH.jpg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https://www.freepik.es/iconos-gratis/casco_15612427.htm#query=trabajo&amp;position=20&amp;from_view=search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96507" y="2614405"/>
            <a:ext cx="4273800" cy="2640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uno de los de consensos más populares y especialmente usado en criptoactivos. Los nodos muestran su esfuerzo (</a:t>
            </a:r>
            <a:r>
              <a:rPr b="0" i="1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proof-of-work</a:t>
            </a: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compitiendo por resolver un complicado problema criptográfico que exige muchos cálculos y, por ende, muchísima energía en computación.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ata encryption concept with a screen full of hexadecimal information and padlock symbol" id="97" name="Google Shape;9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8872" y="2614405"/>
            <a:ext cx="4540685" cy="255640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/>
          <p:nvPr/>
        </p:nvSpPr>
        <p:spPr>
          <a:xfrm>
            <a:off x="677300" y="1549150"/>
            <a:ext cx="9552300" cy="5070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B7B7B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677300" y="202200"/>
            <a:ext cx="9552300" cy="120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 flipH="1">
            <a:off x="2694000" y="342725"/>
            <a:ext cx="67200" cy="883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 flipH="1">
            <a:off x="4477250" y="342725"/>
            <a:ext cx="67200" cy="883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 flipH="1">
            <a:off x="8362475" y="342725"/>
            <a:ext cx="67200" cy="883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1331163" y="950400"/>
            <a:ext cx="6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2974963" y="950400"/>
            <a:ext cx="12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4886425" y="950400"/>
            <a:ext cx="12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6829040" y="950400"/>
            <a:ext cx="12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8674595" y="950400"/>
            <a:ext cx="12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PBFT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 flipH="1">
            <a:off x="6516888" y="342725"/>
            <a:ext cx="67200" cy="883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31175" y="266525"/>
            <a:ext cx="645300" cy="6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37572" y="383722"/>
            <a:ext cx="563300" cy="5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35400" y="370100"/>
            <a:ext cx="563300" cy="5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78024" y="315350"/>
            <a:ext cx="645300" cy="6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025950" y="502738"/>
            <a:ext cx="477676" cy="47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29497" y="23938"/>
            <a:ext cx="10644900" cy="685800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s-CO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10706261" y="38686"/>
            <a:ext cx="165386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10706260" y="0"/>
            <a:ext cx="165386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10721000" y="2668025"/>
            <a:ext cx="1653900" cy="4190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10797200" y="3039126"/>
            <a:ext cx="15015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https://as1.ftcdn.net/v2/jpg/03/24/66/96/1000_F_324669622_TsZJwmHSOOJ2jqGs3wgJh2UMuXLESqkm.jpg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https://www.freepik.es/iconos-gratis/participacion_694701.htm#query=participacion&amp;position=3&amp;from_view=search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677304" y="1846267"/>
            <a:ext cx="955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Prueba de participación (PoS)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596506" y="2668023"/>
            <a:ext cx="4857000" cy="2640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una alternativa al PoW para </a:t>
            </a:r>
            <a:r>
              <a:rPr b="0" i="1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Blockchain</a:t>
            </a: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públicas. En este caso, los nodos validan los nuevos bloques de la cadena en una especie de lotería, en donde los boletos serían el </a:t>
            </a:r>
            <a:r>
              <a:rPr b="0" i="1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</a:t>
            </a: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turno. Este tipo de mecanismos es muy ágil, pero puede tener una desventaja, por ejemplo, en quienes tengan más criptoactivos, más criptoactivos ganan.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lockchain blocks and their hexadecimal hash values conceptual vizualization 3D render" id="125" name="Google Shape;12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50376" y="2597356"/>
            <a:ext cx="4279225" cy="320941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5"/>
          <p:cNvSpPr/>
          <p:nvPr/>
        </p:nvSpPr>
        <p:spPr>
          <a:xfrm>
            <a:off x="677300" y="1549150"/>
            <a:ext cx="9552300" cy="5070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B7B7B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677300" y="202200"/>
            <a:ext cx="9552300" cy="120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1331163" y="950400"/>
            <a:ext cx="6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2974963" y="950400"/>
            <a:ext cx="12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4886425" y="950400"/>
            <a:ext cx="12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6829040" y="950400"/>
            <a:ext cx="12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8674595" y="950400"/>
            <a:ext cx="12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PBFT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31175" y="266525"/>
            <a:ext cx="645300" cy="6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37572" y="383722"/>
            <a:ext cx="563300" cy="5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35400" y="370100"/>
            <a:ext cx="563300" cy="5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78024" y="315350"/>
            <a:ext cx="645300" cy="6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025950" y="502738"/>
            <a:ext cx="477676" cy="47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/>
          <p:nvPr/>
        </p:nvSpPr>
        <p:spPr>
          <a:xfrm>
            <a:off x="44245" y="23938"/>
            <a:ext cx="10644806" cy="685800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10721009" y="38686"/>
            <a:ext cx="165386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10721008" y="0"/>
            <a:ext cx="165386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10721000" y="2999325"/>
            <a:ext cx="1653900" cy="385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10797195" y="3133155"/>
            <a:ext cx="15015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https://as1.ftcdn.net/v2/jpg/02/69/95/28/1000_F_269952844_GldBMoqrqk82VO3F62kCTulKhMI0cyji.jpg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https://www.freepik.es/iconos-gratis/mujeres-que-heredan-madre_747697.htm#query=delegar&amp;position=0&amp;from_view=search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677304" y="1922467"/>
            <a:ext cx="955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Prueba de participación delegada (DPoS)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596507" y="2598442"/>
            <a:ext cx="4406400" cy="3277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una versión del PoS en el que los propietarios del criptoactivo eligen testigos (de allí su denominación delegada), permitiendo una gran descentralización que puede beneficiar potencialmente a pequeños propietarios; pero puede facilitar posibles prácticas anticompetitivas que podrían promover la cartelización, lo cual iría en contra de la libre y sana competencia.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essense of crypto currency" id="149" name="Google Shape;14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64705" y="2812971"/>
            <a:ext cx="4762500" cy="259556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/>
          <p:nvPr/>
        </p:nvSpPr>
        <p:spPr>
          <a:xfrm>
            <a:off x="677300" y="1549150"/>
            <a:ext cx="9552300" cy="5070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B7B7B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677300" y="202200"/>
            <a:ext cx="9552300" cy="120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1331163" y="950400"/>
            <a:ext cx="6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2974963" y="950400"/>
            <a:ext cx="12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4886425" y="950400"/>
            <a:ext cx="12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6829040" y="950400"/>
            <a:ext cx="12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8674595" y="950400"/>
            <a:ext cx="12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PBFT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31175" y="266525"/>
            <a:ext cx="645300" cy="6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37572" y="383722"/>
            <a:ext cx="563300" cy="5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35400" y="370100"/>
            <a:ext cx="563300" cy="5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78024" y="315350"/>
            <a:ext cx="645300" cy="6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025950" y="502738"/>
            <a:ext cx="477676" cy="47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/>
          <p:nvPr/>
        </p:nvSpPr>
        <p:spPr>
          <a:xfrm>
            <a:off x="19881" y="0"/>
            <a:ext cx="10644806" cy="685800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10721009" y="38686"/>
            <a:ext cx="165386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10721008" y="0"/>
            <a:ext cx="165386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10721000" y="3201525"/>
            <a:ext cx="1653900" cy="3656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10756610" y="3413485"/>
            <a:ext cx="15015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https://as2.ftcdn.net/v2/jpg/03/51/43/65/1000_F_351436570_QAU19Fpg6TKadCaDIBPdx2qeihM2bSps.jpg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https://www.freepik.es/iconos-gratis/cheque_15614732.htm#page=2&amp;query=tiempo&amp;position=14&amp;from_view=search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677304" y="2074867"/>
            <a:ext cx="955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Prueba de tiempo transcurrido (PoET)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596507" y="2843005"/>
            <a:ext cx="39459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algoritmo, desarrollado por Hyperledger Sawtooth, sirve para redes públicas o privadas; define tiempos de espera aleatorios para generar nuevos bloques por nodos estocásticamente elegidos. Es muy imparcial, pero depende del nivel de procesamiento que tengan los nodos de la red.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n working on laptop computer keyboard with graphic user interface GUI hologram showing concepts of big data science technology, digital network connection and computer programming algorithm." id="173" name="Google Shape;17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71680" y="2843005"/>
            <a:ext cx="4755638" cy="267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7"/>
          <p:cNvSpPr/>
          <p:nvPr/>
        </p:nvSpPr>
        <p:spPr>
          <a:xfrm>
            <a:off x="677300" y="1549150"/>
            <a:ext cx="9552300" cy="5070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B7B7B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677300" y="202200"/>
            <a:ext cx="9552300" cy="120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1331163" y="950400"/>
            <a:ext cx="6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2974963" y="950400"/>
            <a:ext cx="12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4886425" y="950400"/>
            <a:ext cx="12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6829040" y="950400"/>
            <a:ext cx="12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8674595" y="950400"/>
            <a:ext cx="12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PBFT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31175" y="266525"/>
            <a:ext cx="645300" cy="6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37572" y="383722"/>
            <a:ext cx="563300" cy="5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35400" y="370100"/>
            <a:ext cx="563300" cy="5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78024" y="315350"/>
            <a:ext cx="645300" cy="6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025950" y="502738"/>
            <a:ext cx="477676" cy="47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48091" y="0"/>
            <a:ext cx="10644806" cy="685800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10721009" y="38686"/>
            <a:ext cx="165386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10721008" y="0"/>
            <a:ext cx="165386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10721008" y="4028661"/>
            <a:ext cx="1653870" cy="28293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10833652" y="1262420"/>
            <a:ext cx="15014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Rediseñar la imagen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10721007" y="3989975"/>
            <a:ext cx="15015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https://as1.ftcdn.net/v2/jpg/03/61/82/74/1000_F_361827433_4pRTNUlgCnJSTgXBGKtWZJwqbJIgv9kp.jpg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https://www.freepik.es/iconos-gratis/caballero_14797076.htm#query=espada&amp;position=20&amp;from_view=search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594382" y="2014240"/>
            <a:ext cx="955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Tolerancia práctica de fallos bizantinos (PBFT)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596507" y="2766805"/>
            <a:ext cx="4406400" cy="2959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 nombre hace referencia al cuento de los generales bizantinos. En este caso, los generales se conocen y confían los unos en los otros, simplemente para generar conceptos se generan votaciones en varias rondas. Esta modalidad es ideal para sistemas permisionados (entre otros usados por Hyperledger Fabric, y NEO).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agia Sophia. Istanbul, Turkey. Graphical sketch.  Watercolor sketch." id="198" name="Google Shape;19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60026" y="2827485"/>
            <a:ext cx="5175703" cy="272759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8"/>
          <p:cNvSpPr/>
          <p:nvPr/>
        </p:nvSpPr>
        <p:spPr>
          <a:xfrm>
            <a:off x="677300" y="1549150"/>
            <a:ext cx="9552300" cy="5070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B7B7B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677300" y="202200"/>
            <a:ext cx="9552300" cy="120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8"/>
          <p:cNvSpPr txBox="1"/>
          <p:nvPr/>
        </p:nvSpPr>
        <p:spPr>
          <a:xfrm>
            <a:off x="1331163" y="950400"/>
            <a:ext cx="6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2974963" y="950400"/>
            <a:ext cx="12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4886425" y="950400"/>
            <a:ext cx="12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6829040" y="950400"/>
            <a:ext cx="12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8674595" y="950400"/>
            <a:ext cx="12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PBFT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31175" y="266525"/>
            <a:ext cx="645300" cy="6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37572" y="383722"/>
            <a:ext cx="563300" cy="5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35400" y="370100"/>
            <a:ext cx="563300" cy="5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78024" y="315350"/>
            <a:ext cx="645300" cy="6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025950" y="502738"/>
            <a:ext cx="477676" cy="47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