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s-E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1" name="Google Shape;91;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2" name="Google Shape;92;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9" name="Google Shape;109;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0" name="Google Shape;110;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7" name="Google Shape;127;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8" name="Google Shape;128;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5" name="Google Shape;145;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6" name="Google Shape;146;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3" name="Google Shape;163;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4" name="Google Shape;164;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1" name="Google Shape;181;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2" name="Google Shape;182;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9" name="Google Shape;199;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0" name="Google Shape;200;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7" name="Google Shape;217;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8" name="Google Shape;218;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0"/>
          <p:cNvSpPr/>
          <p:nvPr>
            <p:ph idx="2" type="pic"/>
          </p:nvPr>
        </p:nvSpPr>
        <p:spPr>
          <a:xfrm>
            <a:off x="5183188" y="987425"/>
            <a:ext cx="6172200" cy="4873625"/>
          </a:xfrm>
          <a:prstGeom prst="rect">
            <a:avLst/>
          </a:prstGeom>
          <a:noFill/>
          <a:ln>
            <a:noFill/>
          </a:ln>
        </p:spPr>
      </p:sp>
      <p:sp>
        <p:nvSpPr>
          <p:cNvPr id="68" name="Google Shape;68;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hyperlink" Target="https://www.freepik.es/foto-gratis/foto-mujer-bonita-etnica-reflexiona-sobre-como-responder-pregunta-piensa-profundamente-algo-usa-telefono-movil-moderno-intenta-inventar-buen-mensaje-mantiene-dedo-indice-cerca-labios-interior_13666988.htm#query=problema&amp;position=3&amp;from_view=search" TargetMode="External"/><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hyperlink" Target="https://www.freepik.es/foto-gratis/chico-amable-positivo-teniendo-idea_6628851.htm#query=problema&amp;position=5&amp;from_view=search" TargetMode="External"/><Relationship Id="rId4" Type="http://schemas.openxmlformats.org/officeDocument/2006/relationships/image" Target="../media/image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hyperlink" Target="https://www.freepik.es/foto-gratis/investigador-utilizando-tecnologia-futurista-pantalla-tableta-digital-transparente_15434073.htm#query=tecnologia&amp;position=38&amp;from_view=search" TargetMode="External"/><Relationship Id="rId4" Type="http://schemas.openxmlformats.org/officeDocument/2006/relationships/image" Target="../media/image7.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hyperlink" Target="https://www.freepik.es/foto-gratis/trabajador-leyendo-noticias-tableta_934102.htm#query=informaci%C3%B3n&amp;position=1&amp;from_view=search" TargetMode="External"/><Relationship Id="rId4"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hyperlink" Target="https://www.freepik.es/foto-gratis/grupo-personas-teniendo-reunion_2760721.htm#query=global&amp;from_query=globalizado&amp;position=2&amp;from_view=search" TargetMode="External"/><Relationship Id="rId4"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hyperlink" Target="https://www.freepik.es/foto-gratis/hombre-negocios-bombilla-encendida-su-mano_985237.htm#query=innovacion&amp;position=0&amp;from_view=search" TargetMode="External"/><Relationship Id="rId4" Type="http://schemas.openxmlformats.org/officeDocument/2006/relationships/image" Target="../media/image8.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hyperlink" Target="https://www.freepik.es/foto-gratis/confianza-empresaria-mediana-edad-escribiendo-etiqueta-engomada-lapiz-lluvia-ideas_10586166.htm#query=planeacion&amp;position=3&amp;from_view=search" TargetMode="External"/><Relationship Id="rId4"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3"/>
          <p:cNvSpPr/>
          <p:nvPr/>
        </p:nvSpPr>
        <p:spPr>
          <a:xfrm>
            <a:off x="2465363" y="2247090"/>
            <a:ext cx="7588333" cy="1211283"/>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s-ES" sz="1800" u="none" cap="none" strike="noStrike">
                <a:solidFill>
                  <a:schemeClr val="lt1"/>
                </a:solidFill>
                <a:latin typeface="Calibri"/>
                <a:ea typeface="Calibri"/>
                <a:cs typeface="Calibri"/>
                <a:sym typeface="Calibri"/>
              </a:rPr>
              <a:t>CF002-1. Puntos a desarrollar-Acordeón</a:t>
            </a:r>
            <a:endParaRPr b="0" i="0" sz="1800" u="none" cap="none" strike="noStrike">
              <a:solidFill>
                <a:schemeClr val="lt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4"/>
          <p:cNvSpPr/>
          <p:nvPr/>
        </p:nvSpPr>
        <p:spPr>
          <a:xfrm>
            <a:off x="407609" y="264927"/>
            <a:ext cx="8242907" cy="6327914"/>
          </a:xfrm>
          <a:prstGeom prst="roundRect">
            <a:avLst>
              <a:gd fmla="val 5897" name="adj"/>
            </a:avLst>
          </a:prstGeom>
          <a:solidFill>
            <a:srgbClr val="D8EC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95" name="Google Shape;95;p14"/>
          <p:cNvSpPr/>
          <p:nvPr/>
        </p:nvSpPr>
        <p:spPr>
          <a:xfrm>
            <a:off x="9074420" y="0"/>
            <a:ext cx="3117580"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96" name="Google Shape;96;p14"/>
          <p:cNvSpPr txBox="1"/>
          <p:nvPr/>
        </p:nvSpPr>
        <p:spPr>
          <a:xfrm>
            <a:off x="9203163" y="1146360"/>
            <a:ext cx="2860094" cy="135616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rPr b="0" i="0" lang="es-ES" sz="1400" u="none" cap="none" strike="noStrike">
                <a:solidFill>
                  <a:schemeClr val="dk1"/>
                </a:solidFill>
                <a:latin typeface="Arial"/>
                <a:ea typeface="Arial"/>
                <a:cs typeface="Arial"/>
                <a:sym typeface="Arial"/>
              </a:rPr>
              <a:t>Realizar un Acordeón para que el estudiante le de curiosidad de conocer la información propuesta.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t/>
            </a:r>
            <a:endParaRPr b="0" i="0" sz="1400" u="none" cap="none" strike="noStrike">
              <a:solidFill>
                <a:schemeClr val="dk1"/>
              </a:solidFill>
              <a:latin typeface="Arial"/>
              <a:ea typeface="Arial"/>
              <a:cs typeface="Arial"/>
              <a:sym typeface="Arial"/>
            </a:endParaRPr>
          </a:p>
        </p:txBody>
      </p:sp>
      <p:sp>
        <p:nvSpPr>
          <p:cNvPr id="97" name="Google Shape;97;p14"/>
          <p:cNvSpPr/>
          <p:nvPr/>
        </p:nvSpPr>
        <p:spPr>
          <a:xfrm>
            <a:off x="9074420" y="0"/>
            <a:ext cx="3117580"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98" name="Google Shape;98;p14"/>
          <p:cNvSpPr/>
          <p:nvPr/>
        </p:nvSpPr>
        <p:spPr>
          <a:xfrm>
            <a:off x="9074420" y="3447997"/>
            <a:ext cx="3117580" cy="3410003"/>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9" name="Google Shape;99;p14"/>
          <p:cNvSpPr txBox="1"/>
          <p:nvPr/>
        </p:nvSpPr>
        <p:spPr>
          <a:xfrm>
            <a:off x="1072837" y="794982"/>
            <a:ext cx="3886621" cy="351378"/>
          </a:xfrm>
          <a:prstGeom prst="rect">
            <a:avLst/>
          </a:prstGeom>
          <a:noFill/>
          <a:ln>
            <a:noFill/>
          </a:ln>
        </p:spPr>
        <p:txBody>
          <a:bodyPr anchorCtr="0" anchor="t" bIns="45700" lIns="91425" spcFirstLastPara="1" rIns="91425" wrap="square" tIns="45700">
            <a:spAutoFit/>
          </a:bodyPr>
          <a:lstStyle/>
          <a:p>
            <a:pPr indent="0" lvl="0" marL="0" marR="0" rtl="0" algn="just">
              <a:lnSpc>
                <a:spcPct val="115000"/>
              </a:lnSpc>
              <a:spcBef>
                <a:spcPts val="0"/>
              </a:spcBef>
              <a:spcAft>
                <a:spcPts val="0"/>
              </a:spcAft>
              <a:buClr>
                <a:srgbClr val="000000"/>
              </a:buClr>
              <a:buSzPts val="1600"/>
              <a:buFont typeface="Arial"/>
              <a:buNone/>
            </a:pPr>
            <a:r>
              <a:rPr b="1" i="0" lang="es-ES" sz="1600" u="none" cap="none" strike="noStrike">
                <a:solidFill>
                  <a:schemeClr val="dk1"/>
                </a:solidFill>
                <a:latin typeface="Arial"/>
                <a:ea typeface="Arial"/>
                <a:cs typeface="Arial"/>
                <a:sym typeface="Arial"/>
              </a:rPr>
              <a:t>Tener un problema que responder</a:t>
            </a:r>
            <a:endParaRPr b="0" i="0" sz="1400" u="none" cap="none" strike="noStrike">
              <a:solidFill>
                <a:srgbClr val="000000"/>
              </a:solidFill>
              <a:latin typeface="Arial"/>
              <a:ea typeface="Arial"/>
              <a:cs typeface="Arial"/>
              <a:sym typeface="Arial"/>
            </a:endParaRPr>
          </a:p>
        </p:txBody>
      </p:sp>
      <p:sp>
        <p:nvSpPr>
          <p:cNvPr id="100" name="Google Shape;100;p14"/>
          <p:cNvSpPr txBox="1"/>
          <p:nvPr/>
        </p:nvSpPr>
        <p:spPr>
          <a:xfrm>
            <a:off x="1072836" y="1468737"/>
            <a:ext cx="6379523" cy="1685036"/>
          </a:xfrm>
          <a:prstGeom prst="rect">
            <a:avLst/>
          </a:prstGeom>
          <a:noFill/>
          <a:ln>
            <a:noFill/>
          </a:ln>
        </p:spPr>
        <p:txBody>
          <a:bodyPr anchorCtr="0" anchor="t" bIns="45700" lIns="91425" spcFirstLastPara="1" rIns="91425" wrap="square" tIns="45700">
            <a:spAutoFit/>
          </a:bodyPr>
          <a:lstStyle/>
          <a:p>
            <a:pPr indent="0" lvl="0" marL="0" marR="0" rtl="0" algn="just">
              <a:lnSpc>
                <a:spcPct val="115000"/>
              </a:lnSpc>
              <a:spcBef>
                <a:spcPts val="0"/>
              </a:spcBef>
              <a:spcAft>
                <a:spcPts val="0"/>
              </a:spcAft>
              <a:buClr>
                <a:srgbClr val="000000"/>
              </a:buClr>
              <a:buSzPts val="1800"/>
              <a:buFont typeface="Arial"/>
              <a:buNone/>
            </a:pPr>
            <a:r>
              <a:rPr b="0" i="0" lang="es-ES" sz="1800" u="none" cap="none" strike="noStrike">
                <a:solidFill>
                  <a:srgbClr val="000000"/>
                </a:solidFill>
                <a:latin typeface="Arial"/>
                <a:ea typeface="Arial"/>
                <a:cs typeface="Arial"/>
                <a:sym typeface="Arial"/>
              </a:rPr>
              <a:t>No todas las llaves abren las mismas puertas, ni todas las tecnologías resuelven los mismos problemas. De la misma forma el </a:t>
            </a:r>
            <a:r>
              <a:rPr b="0" i="1" lang="es-ES" sz="1800" u="none" cap="none" strike="noStrike">
                <a:solidFill>
                  <a:srgbClr val="000000"/>
                </a:solidFill>
                <a:latin typeface="Arial"/>
                <a:ea typeface="Arial"/>
                <a:cs typeface="Arial"/>
                <a:sym typeface="Arial"/>
              </a:rPr>
              <a:t>Blockchain</a:t>
            </a:r>
            <a:r>
              <a:rPr b="0" i="0" lang="es-ES" sz="1800" u="none" cap="none" strike="noStrike">
                <a:solidFill>
                  <a:srgbClr val="000000"/>
                </a:solidFill>
                <a:latin typeface="Arial"/>
                <a:ea typeface="Arial"/>
                <a:cs typeface="Arial"/>
                <a:sym typeface="Arial"/>
              </a:rPr>
              <a:t> solo será relevante para su negocio si sus capacidades le permiten resolver su problema de una mejor manera que su competencia.</a:t>
            </a:r>
            <a:endParaRPr b="0" i="0" sz="1200" u="none" cap="none" strike="noStrike">
              <a:solidFill>
                <a:schemeClr val="dk1"/>
              </a:solidFill>
              <a:latin typeface="Arial"/>
              <a:ea typeface="Arial"/>
              <a:cs typeface="Arial"/>
              <a:sym typeface="Arial"/>
            </a:endParaRPr>
          </a:p>
        </p:txBody>
      </p:sp>
      <p:sp>
        <p:nvSpPr>
          <p:cNvPr id="101" name="Google Shape;101;p14"/>
          <p:cNvSpPr txBox="1"/>
          <p:nvPr/>
        </p:nvSpPr>
        <p:spPr>
          <a:xfrm>
            <a:off x="9316374" y="3756314"/>
            <a:ext cx="2633700" cy="2493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00"/>
              <a:buFont typeface="Arial"/>
              <a:buNone/>
            </a:pPr>
            <a:r>
              <a:rPr b="0" i="0" lang="es-ES" sz="1200" u="none" cap="none" strike="noStrike">
                <a:solidFill>
                  <a:schemeClr val="dk1"/>
                </a:solidFill>
                <a:latin typeface="Arial"/>
                <a:ea typeface="Arial"/>
                <a:cs typeface="Arial"/>
                <a:sym typeface="Arial"/>
              </a:rPr>
              <a:t>Referencias de las imágenes: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rPr b="0" i="0" lang="es-ES" sz="1200" u="sng" cap="none" strike="noStrike">
                <a:solidFill>
                  <a:schemeClr val="hlink"/>
                </a:solidFill>
                <a:latin typeface="Arial"/>
                <a:ea typeface="Arial"/>
                <a:cs typeface="Arial"/>
                <a:sym typeface="Arial"/>
                <a:hlinkClick r:id="rId3"/>
              </a:rPr>
              <a:t>https://www.freepik.es/foto-gratis/foto-mujer-bonita-etnica-reflexiona-sobre-como-responder-pregunta-piensa-profundamente-algo-usa-telefono-movil-moderno-intenta-inventar-buen-mensaje-mantiene-dedo-indice-cerca-labios-interior_13666988.htm#query=problema&amp;position=3&amp;from_view=search</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1200" u="none" cap="none" strike="noStrike">
              <a:solidFill>
                <a:schemeClr val="dk1"/>
              </a:solidFill>
              <a:latin typeface="Arial"/>
              <a:ea typeface="Arial"/>
              <a:cs typeface="Arial"/>
              <a:sym typeface="Arial"/>
            </a:endParaRPr>
          </a:p>
        </p:txBody>
      </p:sp>
      <p:sp>
        <p:nvSpPr>
          <p:cNvPr id="102" name="Google Shape;102;p14"/>
          <p:cNvSpPr/>
          <p:nvPr/>
        </p:nvSpPr>
        <p:spPr>
          <a:xfrm>
            <a:off x="7783910" y="562024"/>
            <a:ext cx="490013" cy="500359"/>
          </a:xfrm>
          <a:prstGeom prst="ellipse">
            <a:avLst/>
          </a:prstGeom>
          <a:noFill/>
          <a:ln cap="flat" cmpd="sng" w="28575">
            <a:solidFill>
              <a:srgbClr val="0070C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grpSp>
        <p:nvGrpSpPr>
          <p:cNvPr id="103" name="Google Shape;103;p14"/>
          <p:cNvGrpSpPr/>
          <p:nvPr/>
        </p:nvGrpSpPr>
        <p:grpSpPr>
          <a:xfrm>
            <a:off x="7921771" y="783694"/>
            <a:ext cx="174173" cy="109168"/>
            <a:chOff x="6867331" y="1399592"/>
            <a:chExt cx="174173" cy="109168"/>
          </a:xfrm>
        </p:grpSpPr>
        <p:cxnSp>
          <p:nvCxnSpPr>
            <p:cNvPr id="104" name="Google Shape;104;p14"/>
            <p:cNvCxnSpPr/>
            <p:nvPr/>
          </p:nvCxnSpPr>
          <p:spPr>
            <a:xfrm>
              <a:off x="6867331" y="1405812"/>
              <a:ext cx="86400" cy="102948"/>
            </a:xfrm>
            <a:prstGeom prst="straightConnector1">
              <a:avLst/>
            </a:prstGeom>
            <a:noFill/>
            <a:ln cap="flat" cmpd="sng" w="9525">
              <a:solidFill>
                <a:srgbClr val="0070C0"/>
              </a:solidFill>
              <a:prstDash val="solid"/>
              <a:miter lim="800000"/>
              <a:headEnd len="sm" w="sm" type="none"/>
              <a:tailEnd len="sm" w="sm" type="none"/>
            </a:ln>
          </p:spPr>
        </p:cxnSp>
        <p:cxnSp>
          <p:nvCxnSpPr>
            <p:cNvPr id="105" name="Google Shape;105;p14"/>
            <p:cNvCxnSpPr/>
            <p:nvPr/>
          </p:nvCxnSpPr>
          <p:spPr>
            <a:xfrm flipH="1" rot="10800000">
              <a:off x="6955228" y="1399592"/>
              <a:ext cx="86276" cy="102950"/>
            </a:xfrm>
            <a:prstGeom prst="straightConnector1">
              <a:avLst/>
            </a:prstGeom>
            <a:noFill/>
            <a:ln cap="flat" cmpd="sng" w="9525">
              <a:solidFill>
                <a:srgbClr val="0070C0"/>
              </a:solidFill>
              <a:prstDash val="solid"/>
              <a:miter lim="800000"/>
              <a:headEnd len="sm" w="sm" type="none"/>
              <a:tailEnd len="sm" w="sm" type="none"/>
            </a:ln>
          </p:spPr>
        </p:cxnSp>
      </p:grpSp>
      <p:pic>
        <p:nvPicPr>
          <p:cNvPr descr="Foto de mujer bonita étnica reflexiona sobre cómo responder una pregunta, piensa profundamente en algo, usa un teléfono móvil moderno, intenta inventar un buen mensaje, mantiene el dedo índice cerca de los labios, se para en el interior Foto gratis" id="106" name="Google Shape;106;p14"/>
          <p:cNvPicPr preferRelativeResize="0"/>
          <p:nvPr/>
        </p:nvPicPr>
        <p:blipFill rotWithShape="1">
          <a:blip r:embed="rId4">
            <a:alphaModFix/>
          </a:blip>
          <a:srcRect b="0" l="0" r="0" t="0"/>
          <a:stretch/>
        </p:blipFill>
        <p:spPr>
          <a:xfrm>
            <a:off x="3540592" y="3428884"/>
            <a:ext cx="3911767" cy="260576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5"/>
          <p:cNvSpPr/>
          <p:nvPr/>
        </p:nvSpPr>
        <p:spPr>
          <a:xfrm>
            <a:off x="407609" y="264927"/>
            <a:ext cx="8242907" cy="6327914"/>
          </a:xfrm>
          <a:prstGeom prst="roundRect">
            <a:avLst>
              <a:gd fmla="val 5897" name="adj"/>
            </a:avLst>
          </a:prstGeom>
          <a:solidFill>
            <a:srgbClr val="D8EC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113" name="Google Shape;113;p15"/>
          <p:cNvSpPr/>
          <p:nvPr/>
        </p:nvSpPr>
        <p:spPr>
          <a:xfrm>
            <a:off x="9074420" y="0"/>
            <a:ext cx="3117580"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14" name="Google Shape;114;p15"/>
          <p:cNvSpPr txBox="1"/>
          <p:nvPr/>
        </p:nvSpPr>
        <p:spPr>
          <a:xfrm>
            <a:off x="9203163" y="1146360"/>
            <a:ext cx="2860094" cy="135616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rPr b="0" i="0" lang="es-ES" sz="1400" u="none" cap="none" strike="noStrike">
                <a:solidFill>
                  <a:schemeClr val="dk1"/>
                </a:solidFill>
                <a:latin typeface="Arial"/>
                <a:ea typeface="Arial"/>
                <a:cs typeface="Arial"/>
                <a:sym typeface="Arial"/>
              </a:rPr>
              <a:t>Realizar un Acordeón para que el estudiante le de curiosidad de conocer la información propuesta.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t/>
            </a:r>
            <a:endParaRPr b="0" i="0" sz="1400" u="none" cap="none" strike="noStrike">
              <a:solidFill>
                <a:schemeClr val="dk1"/>
              </a:solidFill>
              <a:latin typeface="Arial"/>
              <a:ea typeface="Arial"/>
              <a:cs typeface="Arial"/>
              <a:sym typeface="Arial"/>
            </a:endParaRPr>
          </a:p>
        </p:txBody>
      </p:sp>
      <p:sp>
        <p:nvSpPr>
          <p:cNvPr id="115" name="Google Shape;115;p15"/>
          <p:cNvSpPr/>
          <p:nvPr/>
        </p:nvSpPr>
        <p:spPr>
          <a:xfrm>
            <a:off x="9074420" y="0"/>
            <a:ext cx="3117580"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116" name="Google Shape;116;p15"/>
          <p:cNvSpPr/>
          <p:nvPr/>
        </p:nvSpPr>
        <p:spPr>
          <a:xfrm>
            <a:off x="9074420" y="3447997"/>
            <a:ext cx="3117580" cy="3410003"/>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7" name="Google Shape;117;p15"/>
          <p:cNvSpPr txBox="1"/>
          <p:nvPr/>
        </p:nvSpPr>
        <p:spPr>
          <a:xfrm>
            <a:off x="1072837" y="794982"/>
            <a:ext cx="4305075" cy="375447"/>
          </a:xfrm>
          <a:prstGeom prst="rect">
            <a:avLst/>
          </a:prstGeom>
          <a:noFill/>
          <a:ln>
            <a:noFill/>
          </a:ln>
        </p:spPr>
        <p:txBody>
          <a:bodyPr anchorCtr="0" anchor="t" bIns="45700" lIns="91425" spcFirstLastPara="1" rIns="91425" wrap="square" tIns="45700">
            <a:spAutoFit/>
          </a:bodyPr>
          <a:lstStyle/>
          <a:p>
            <a:pPr indent="0" lvl="0" marL="0" marR="0" rtl="0" algn="just">
              <a:lnSpc>
                <a:spcPct val="115000"/>
              </a:lnSpc>
              <a:spcBef>
                <a:spcPts val="0"/>
              </a:spcBef>
              <a:spcAft>
                <a:spcPts val="0"/>
              </a:spcAft>
              <a:buClr>
                <a:srgbClr val="000000"/>
              </a:buClr>
              <a:buSzPts val="1600"/>
              <a:buFont typeface="Arial"/>
              <a:buNone/>
            </a:pPr>
            <a:r>
              <a:rPr b="1" i="0" lang="es-ES" sz="1600" u="none" cap="none" strike="noStrike">
                <a:solidFill>
                  <a:schemeClr val="dk1"/>
                </a:solidFill>
                <a:latin typeface="Arial"/>
                <a:ea typeface="Arial"/>
                <a:cs typeface="Arial"/>
                <a:sym typeface="Arial"/>
              </a:rPr>
              <a:t>Identifique su visión de esta tecnología</a:t>
            </a:r>
            <a:endParaRPr b="0" i="0" sz="1400" u="none" cap="none" strike="noStrike">
              <a:solidFill>
                <a:srgbClr val="000000"/>
              </a:solidFill>
              <a:latin typeface="Arial"/>
              <a:ea typeface="Arial"/>
              <a:cs typeface="Arial"/>
              <a:sym typeface="Arial"/>
            </a:endParaRPr>
          </a:p>
        </p:txBody>
      </p:sp>
      <p:sp>
        <p:nvSpPr>
          <p:cNvPr id="118" name="Google Shape;118;p15"/>
          <p:cNvSpPr txBox="1"/>
          <p:nvPr/>
        </p:nvSpPr>
        <p:spPr>
          <a:xfrm>
            <a:off x="1072836" y="1421947"/>
            <a:ext cx="6210279" cy="2322134"/>
          </a:xfrm>
          <a:prstGeom prst="rect">
            <a:avLst/>
          </a:prstGeom>
          <a:noFill/>
          <a:ln>
            <a:noFill/>
          </a:ln>
        </p:spPr>
        <p:txBody>
          <a:bodyPr anchorCtr="0" anchor="t" bIns="45700" lIns="91425" spcFirstLastPara="1" rIns="91425" wrap="square" tIns="45700">
            <a:spAutoFit/>
          </a:bodyPr>
          <a:lstStyle/>
          <a:p>
            <a:pPr indent="0" lvl="0" marL="0" marR="0" rtl="0" algn="just">
              <a:lnSpc>
                <a:spcPct val="115000"/>
              </a:lnSpc>
              <a:spcBef>
                <a:spcPts val="0"/>
              </a:spcBef>
              <a:spcAft>
                <a:spcPts val="0"/>
              </a:spcAft>
              <a:buClr>
                <a:srgbClr val="000000"/>
              </a:buClr>
              <a:buSzPts val="1800"/>
              <a:buFont typeface="Arial"/>
              <a:buNone/>
            </a:pPr>
            <a:r>
              <a:rPr b="0" i="0" lang="es-ES" sz="1800" u="none" cap="none" strike="noStrike">
                <a:solidFill>
                  <a:srgbClr val="000000"/>
                </a:solidFill>
                <a:latin typeface="Arial"/>
                <a:ea typeface="Arial"/>
                <a:cs typeface="Arial"/>
                <a:sym typeface="Arial"/>
              </a:rPr>
              <a:t>Una misma tecnología puede tener muchos usos y </a:t>
            </a:r>
            <a:r>
              <a:rPr b="0" i="1" lang="es-ES" sz="1800" u="none" cap="none" strike="noStrike">
                <a:solidFill>
                  <a:srgbClr val="000000"/>
                </a:solidFill>
                <a:latin typeface="Arial"/>
                <a:ea typeface="Arial"/>
                <a:cs typeface="Arial"/>
                <a:sym typeface="Arial"/>
              </a:rPr>
              <a:t>Blockchain</a:t>
            </a:r>
            <a:r>
              <a:rPr b="0" i="0" lang="es-ES" sz="1800" u="none" cap="none" strike="noStrike">
                <a:solidFill>
                  <a:srgbClr val="000000"/>
                </a:solidFill>
                <a:latin typeface="Arial"/>
                <a:ea typeface="Arial"/>
                <a:cs typeface="Arial"/>
                <a:sym typeface="Arial"/>
              </a:rPr>
              <a:t> no es la excepción, actualmente existen dos tendencias principales en cuanto a su aplicación, en primer lugar, las criptomonedas como una forma de descentralizar la confianza y por otro lado, el </a:t>
            </a:r>
            <a:r>
              <a:rPr b="0" i="1" lang="es-ES" sz="1800" u="none" cap="none" strike="noStrike">
                <a:solidFill>
                  <a:srgbClr val="000000"/>
                </a:solidFill>
                <a:latin typeface="Arial"/>
                <a:ea typeface="Arial"/>
                <a:cs typeface="Arial"/>
                <a:sym typeface="Arial"/>
              </a:rPr>
              <a:t>Blockchain</a:t>
            </a:r>
            <a:r>
              <a:rPr b="0" i="0" lang="es-ES" sz="1800" u="none" cap="none" strike="noStrike">
                <a:solidFill>
                  <a:srgbClr val="000000"/>
                </a:solidFill>
                <a:latin typeface="Arial"/>
                <a:ea typeface="Arial"/>
                <a:cs typeface="Arial"/>
                <a:sym typeface="Arial"/>
              </a:rPr>
              <a:t> conceptualizado como una forma para optimizar procesos y aumentar su seguridad.</a:t>
            </a:r>
            <a:endParaRPr b="0" i="0" sz="1200" u="none" cap="none" strike="noStrike">
              <a:solidFill>
                <a:schemeClr val="dk1"/>
              </a:solidFill>
              <a:latin typeface="Arial"/>
              <a:ea typeface="Arial"/>
              <a:cs typeface="Arial"/>
              <a:sym typeface="Arial"/>
            </a:endParaRPr>
          </a:p>
        </p:txBody>
      </p:sp>
      <p:sp>
        <p:nvSpPr>
          <p:cNvPr id="119" name="Google Shape;119;p15"/>
          <p:cNvSpPr txBox="1"/>
          <p:nvPr/>
        </p:nvSpPr>
        <p:spPr>
          <a:xfrm>
            <a:off x="9316374" y="3756314"/>
            <a:ext cx="2633672" cy="156966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00"/>
              <a:buFont typeface="Arial"/>
              <a:buNone/>
            </a:pPr>
            <a:r>
              <a:rPr b="0" i="0" lang="es-ES" sz="1200" u="none" cap="none" strike="noStrike">
                <a:solidFill>
                  <a:schemeClr val="dk1"/>
                </a:solidFill>
                <a:latin typeface="Arial"/>
                <a:ea typeface="Arial"/>
                <a:cs typeface="Arial"/>
                <a:sym typeface="Arial"/>
              </a:rPr>
              <a:t>Referencias de las imágenes: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rPr b="0" i="0" lang="es-ES" sz="1200" u="sng" cap="none" strike="noStrike">
                <a:solidFill>
                  <a:schemeClr val="hlink"/>
                </a:solidFill>
                <a:latin typeface="Arial"/>
                <a:ea typeface="Arial"/>
                <a:cs typeface="Arial"/>
                <a:sym typeface="Arial"/>
                <a:hlinkClick r:id="rId3"/>
              </a:rPr>
              <a:t>https://www.freepik.es/foto-gratis/chico-amable-positivo-teniendo-idea_6628851.htm#query=problema&amp;position=5&amp;from_view=search</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1200" u="none" cap="none" strike="noStrike">
              <a:solidFill>
                <a:schemeClr val="dk1"/>
              </a:solidFill>
              <a:latin typeface="Arial"/>
              <a:ea typeface="Arial"/>
              <a:cs typeface="Arial"/>
              <a:sym typeface="Arial"/>
            </a:endParaRPr>
          </a:p>
        </p:txBody>
      </p:sp>
      <p:sp>
        <p:nvSpPr>
          <p:cNvPr id="120" name="Google Shape;120;p15"/>
          <p:cNvSpPr/>
          <p:nvPr/>
        </p:nvSpPr>
        <p:spPr>
          <a:xfrm>
            <a:off x="7783910" y="562024"/>
            <a:ext cx="490013" cy="500359"/>
          </a:xfrm>
          <a:prstGeom prst="ellipse">
            <a:avLst/>
          </a:prstGeom>
          <a:noFill/>
          <a:ln cap="flat" cmpd="sng" w="28575">
            <a:solidFill>
              <a:srgbClr val="0070C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grpSp>
        <p:nvGrpSpPr>
          <p:cNvPr id="121" name="Google Shape;121;p15"/>
          <p:cNvGrpSpPr/>
          <p:nvPr/>
        </p:nvGrpSpPr>
        <p:grpSpPr>
          <a:xfrm>
            <a:off x="7921771" y="783694"/>
            <a:ext cx="174173" cy="109168"/>
            <a:chOff x="6867331" y="1399592"/>
            <a:chExt cx="174173" cy="109168"/>
          </a:xfrm>
        </p:grpSpPr>
        <p:cxnSp>
          <p:nvCxnSpPr>
            <p:cNvPr id="122" name="Google Shape;122;p15"/>
            <p:cNvCxnSpPr/>
            <p:nvPr/>
          </p:nvCxnSpPr>
          <p:spPr>
            <a:xfrm>
              <a:off x="6867331" y="1405812"/>
              <a:ext cx="86400" cy="102948"/>
            </a:xfrm>
            <a:prstGeom prst="straightConnector1">
              <a:avLst/>
            </a:prstGeom>
            <a:noFill/>
            <a:ln cap="flat" cmpd="sng" w="9525">
              <a:solidFill>
                <a:srgbClr val="0070C0"/>
              </a:solidFill>
              <a:prstDash val="solid"/>
              <a:miter lim="800000"/>
              <a:headEnd len="sm" w="sm" type="none"/>
              <a:tailEnd len="sm" w="sm" type="none"/>
            </a:ln>
          </p:spPr>
        </p:cxnSp>
        <p:cxnSp>
          <p:nvCxnSpPr>
            <p:cNvPr id="123" name="Google Shape;123;p15"/>
            <p:cNvCxnSpPr/>
            <p:nvPr/>
          </p:nvCxnSpPr>
          <p:spPr>
            <a:xfrm flipH="1" rot="10800000">
              <a:off x="6955228" y="1399592"/>
              <a:ext cx="86276" cy="102950"/>
            </a:xfrm>
            <a:prstGeom prst="straightConnector1">
              <a:avLst/>
            </a:prstGeom>
            <a:noFill/>
            <a:ln cap="flat" cmpd="sng" w="9525">
              <a:solidFill>
                <a:srgbClr val="0070C0"/>
              </a:solidFill>
              <a:prstDash val="solid"/>
              <a:miter lim="800000"/>
              <a:headEnd len="sm" w="sm" type="none"/>
              <a:tailEnd len="sm" w="sm" type="none"/>
            </a:ln>
          </p:spPr>
        </p:cxnSp>
      </p:grpSp>
      <p:pic>
        <p:nvPicPr>
          <p:cNvPr descr="Chico amable positivo teniendo idea Foto gratis" id="124" name="Google Shape;124;p15"/>
          <p:cNvPicPr preferRelativeResize="0"/>
          <p:nvPr/>
        </p:nvPicPr>
        <p:blipFill rotWithShape="1">
          <a:blip r:embed="rId4">
            <a:alphaModFix/>
          </a:blip>
          <a:srcRect b="0" l="0" r="0" t="0"/>
          <a:stretch/>
        </p:blipFill>
        <p:spPr>
          <a:xfrm>
            <a:off x="3657600" y="3717062"/>
            <a:ext cx="3625515" cy="241508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6"/>
          <p:cNvSpPr/>
          <p:nvPr/>
        </p:nvSpPr>
        <p:spPr>
          <a:xfrm>
            <a:off x="407609" y="264927"/>
            <a:ext cx="8242907" cy="6327914"/>
          </a:xfrm>
          <a:prstGeom prst="roundRect">
            <a:avLst>
              <a:gd fmla="val 5897" name="adj"/>
            </a:avLst>
          </a:prstGeom>
          <a:solidFill>
            <a:srgbClr val="D8EC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131" name="Google Shape;131;p16"/>
          <p:cNvSpPr/>
          <p:nvPr/>
        </p:nvSpPr>
        <p:spPr>
          <a:xfrm>
            <a:off x="9074420" y="0"/>
            <a:ext cx="3117580"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2" name="Google Shape;132;p16"/>
          <p:cNvSpPr txBox="1"/>
          <p:nvPr/>
        </p:nvSpPr>
        <p:spPr>
          <a:xfrm>
            <a:off x="9203163" y="1146360"/>
            <a:ext cx="2860094" cy="135616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rPr b="0" i="0" lang="es-ES" sz="1400" u="none" cap="none" strike="noStrike">
                <a:solidFill>
                  <a:schemeClr val="dk1"/>
                </a:solidFill>
                <a:latin typeface="Arial"/>
                <a:ea typeface="Arial"/>
                <a:cs typeface="Arial"/>
                <a:sym typeface="Arial"/>
              </a:rPr>
              <a:t>Realizar un Acordeón para que el estudiante le de curiosidad de conocer la información propuesta.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t/>
            </a:r>
            <a:endParaRPr b="0" i="0" sz="1400" u="none" cap="none" strike="noStrike">
              <a:solidFill>
                <a:schemeClr val="dk1"/>
              </a:solidFill>
              <a:latin typeface="Arial"/>
              <a:ea typeface="Arial"/>
              <a:cs typeface="Arial"/>
              <a:sym typeface="Arial"/>
            </a:endParaRPr>
          </a:p>
        </p:txBody>
      </p:sp>
      <p:sp>
        <p:nvSpPr>
          <p:cNvPr id="133" name="Google Shape;133;p16"/>
          <p:cNvSpPr/>
          <p:nvPr/>
        </p:nvSpPr>
        <p:spPr>
          <a:xfrm>
            <a:off x="9074420" y="0"/>
            <a:ext cx="3117580"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134" name="Google Shape;134;p16"/>
          <p:cNvSpPr/>
          <p:nvPr/>
        </p:nvSpPr>
        <p:spPr>
          <a:xfrm>
            <a:off x="9074420" y="3447997"/>
            <a:ext cx="3117580" cy="3410003"/>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5" name="Google Shape;135;p16"/>
          <p:cNvSpPr txBox="1"/>
          <p:nvPr/>
        </p:nvSpPr>
        <p:spPr>
          <a:xfrm>
            <a:off x="1149037" y="794982"/>
            <a:ext cx="3794922" cy="383823"/>
          </a:xfrm>
          <a:prstGeom prst="rect">
            <a:avLst/>
          </a:prstGeom>
          <a:noFill/>
          <a:ln>
            <a:noFill/>
          </a:ln>
        </p:spPr>
        <p:txBody>
          <a:bodyPr anchorCtr="0" anchor="t" bIns="45700" lIns="91425" spcFirstLastPara="1" rIns="91425" wrap="square" tIns="45700">
            <a:spAutoFit/>
          </a:bodyPr>
          <a:lstStyle/>
          <a:p>
            <a:pPr indent="0" lvl="0" marL="0" marR="0" rtl="0" algn="just">
              <a:lnSpc>
                <a:spcPct val="115000"/>
              </a:lnSpc>
              <a:spcBef>
                <a:spcPts val="0"/>
              </a:spcBef>
              <a:spcAft>
                <a:spcPts val="0"/>
              </a:spcAft>
              <a:buClr>
                <a:srgbClr val="000000"/>
              </a:buClr>
              <a:buSzPts val="1800"/>
              <a:buFont typeface="Arial"/>
              <a:buNone/>
            </a:pPr>
            <a:r>
              <a:rPr b="1" i="0" lang="es-ES" sz="1800" u="none" cap="none" strike="noStrike">
                <a:solidFill>
                  <a:srgbClr val="000000"/>
                </a:solidFill>
                <a:latin typeface="Arial"/>
                <a:ea typeface="Arial"/>
                <a:cs typeface="Arial"/>
                <a:sym typeface="Arial"/>
              </a:rPr>
              <a:t>Es una tecnología emergente</a:t>
            </a:r>
            <a:endParaRPr b="1" i="0" sz="1600" u="none" cap="none" strike="noStrike">
              <a:solidFill>
                <a:schemeClr val="dk1"/>
              </a:solidFill>
              <a:latin typeface="Arial"/>
              <a:ea typeface="Arial"/>
              <a:cs typeface="Arial"/>
              <a:sym typeface="Arial"/>
            </a:endParaRPr>
          </a:p>
        </p:txBody>
      </p:sp>
      <p:sp>
        <p:nvSpPr>
          <p:cNvPr id="136" name="Google Shape;136;p16"/>
          <p:cNvSpPr txBox="1"/>
          <p:nvPr/>
        </p:nvSpPr>
        <p:spPr>
          <a:xfrm>
            <a:off x="1143567" y="1413723"/>
            <a:ext cx="6217920" cy="1685036"/>
          </a:xfrm>
          <a:prstGeom prst="rect">
            <a:avLst/>
          </a:prstGeom>
          <a:noFill/>
          <a:ln>
            <a:noFill/>
          </a:ln>
        </p:spPr>
        <p:txBody>
          <a:bodyPr anchorCtr="0" anchor="t" bIns="45700" lIns="91425" spcFirstLastPara="1" rIns="91425" wrap="square" tIns="45700">
            <a:spAutoFit/>
          </a:bodyPr>
          <a:lstStyle/>
          <a:p>
            <a:pPr indent="0" lvl="0" marL="0" marR="0" rtl="0" algn="just">
              <a:lnSpc>
                <a:spcPct val="115000"/>
              </a:lnSpc>
              <a:spcBef>
                <a:spcPts val="0"/>
              </a:spcBef>
              <a:spcAft>
                <a:spcPts val="0"/>
              </a:spcAft>
              <a:buClr>
                <a:srgbClr val="000000"/>
              </a:buClr>
              <a:buSzPts val="1800"/>
              <a:buFont typeface="Arial"/>
              <a:buNone/>
            </a:pPr>
            <a:r>
              <a:rPr b="0" i="0" lang="es-ES" sz="1800" u="none" cap="none" strike="noStrike">
                <a:solidFill>
                  <a:srgbClr val="000000"/>
                </a:solidFill>
                <a:latin typeface="Arial"/>
                <a:ea typeface="Arial"/>
                <a:cs typeface="Arial"/>
                <a:sym typeface="Arial"/>
              </a:rPr>
              <a:t>Todo lo que se desarrolla actualmente son las bases de la infraestructura que en unos años soportará la innovación que transformará a los negocios con </a:t>
            </a:r>
            <a:r>
              <a:rPr b="0" i="1" lang="es-ES" sz="1800" u="none" cap="none" strike="noStrike">
                <a:solidFill>
                  <a:srgbClr val="000000"/>
                </a:solidFill>
                <a:latin typeface="Arial"/>
                <a:ea typeface="Arial"/>
                <a:cs typeface="Arial"/>
                <a:sym typeface="Arial"/>
              </a:rPr>
              <a:t>Blockchain</a:t>
            </a:r>
            <a:r>
              <a:rPr b="0" i="0" lang="es-ES" sz="1800" u="none" cap="none" strike="noStrike">
                <a:solidFill>
                  <a:srgbClr val="000000"/>
                </a:solidFill>
                <a:latin typeface="Arial"/>
                <a:ea typeface="Arial"/>
                <a:cs typeface="Arial"/>
                <a:sym typeface="Arial"/>
              </a:rPr>
              <a:t>. Los trabajos de hoy conllevan a un alto riesgo de fracaso; pero una importante ganancia en conocimiento y habilidades.</a:t>
            </a:r>
            <a:endParaRPr b="0" i="0" sz="1200" u="none" cap="none" strike="noStrike">
              <a:solidFill>
                <a:schemeClr val="dk1"/>
              </a:solidFill>
              <a:latin typeface="Arial"/>
              <a:ea typeface="Arial"/>
              <a:cs typeface="Arial"/>
              <a:sym typeface="Arial"/>
            </a:endParaRPr>
          </a:p>
        </p:txBody>
      </p:sp>
      <p:sp>
        <p:nvSpPr>
          <p:cNvPr id="137" name="Google Shape;137;p16"/>
          <p:cNvSpPr txBox="1"/>
          <p:nvPr/>
        </p:nvSpPr>
        <p:spPr>
          <a:xfrm>
            <a:off x="9316374" y="3756314"/>
            <a:ext cx="2633672" cy="193899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00"/>
              <a:buFont typeface="Arial"/>
              <a:buNone/>
            </a:pPr>
            <a:r>
              <a:rPr b="0" i="0" lang="es-ES" sz="1200" u="none" cap="none" strike="noStrike">
                <a:solidFill>
                  <a:schemeClr val="dk1"/>
                </a:solidFill>
                <a:latin typeface="Arial"/>
                <a:ea typeface="Arial"/>
                <a:cs typeface="Arial"/>
                <a:sym typeface="Arial"/>
              </a:rPr>
              <a:t>Referencias de las imágenes: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rPr b="0" i="0" lang="es-ES" sz="1200" u="sng" cap="none" strike="noStrike">
                <a:solidFill>
                  <a:schemeClr val="hlink"/>
                </a:solidFill>
                <a:latin typeface="Arial"/>
                <a:ea typeface="Arial"/>
                <a:cs typeface="Arial"/>
                <a:sym typeface="Arial"/>
                <a:hlinkClick r:id="rId3"/>
              </a:rPr>
              <a:t>https://www.freepik.es/foto-gratis/investigador-utilizando-tecnologia-futurista-pantalla-tableta-digital-transparente_15434073.htm#query=tecnologia&amp;position=38&amp;from_view=search</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1200" u="none" cap="none" strike="noStrike">
              <a:solidFill>
                <a:schemeClr val="dk1"/>
              </a:solidFill>
              <a:latin typeface="Arial"/>
              <a:ea typeface="Arial"/>
              <a:cs typeface="Arial"/>
              <a:sym typeface="Arial"/>
            </a:endParaRPr>
          </a:p>
        </p:txBody>
      </p:sp>
      <p:sp>
        <p:nvSpPr>
          <p:cNvPr id="138" name="Google Shape;138;p16"/>
          <p:cNvSpPr/>
          <p:nvPr/>
        </p:nvSpPr>
        <p:spPr>
          <a:xfrm>
            <a:off x="7783910" y="562024"/>
            <a:ext cx="490013" cy="500359"/>
          </a:xfrm>
          <a:prstGeom prst="ellipse">
            <a:avLst/>
          </a:prstGeom>
          <a:noFill/>
          <a:ln cap="flat" cmpd="sng" w="28575">
            <a:solidFill>
              <a:srgbClr val="0070C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grpSp>
        <p:nvGrpSpPr>
          <p:cNvPr id="139" name="Google Shape;139;p16"/>
          <p:cNvGrpSpPr/>
          <p:nvPr/>
        </p:nvGrpSpPr>
        <p:grpSpPr>
          <a:xfrm>
            <a:off x="7921771" y="783694"/>
            <a:ext cx="174173" cy="109168"/>
            <a:chOff x="6867331" y="1399592"/>
            <a:chExt cx="174173" cy="109168"/>
          </a:xfrm>
        </p:grpSpPr>
        <p:cxnSp>
          <p:nvCxnSpPr>
            <p:cNvPr id="140" name="Google Shape;140;p16"/>
            <p:cNvCxnSpPr/>
            <p:nvPr/>
          </p:nvCxnSpPr>
          <p:spPr>
            <a:xfrm>
              <a:off x="6867331" y="1405812"/>
              <a:ext cx="86400" cy="102948"/>
            </a:xfrm>
            <a:prstGeom prst="straightConnector1">
              <a:avLst/>
            </a:prstGeom>
            <a:noFill/>
            <a:ln cap="flat" cmpd="sng" w="9525">
              <a:solidFill>
                <a:srgbClr val="0070C0"/>
              </a:solidFill>
              <a:prstDash val="solid"/>
              <a:miter lim="800000"/>
              <a:headEnd len="sm" w="sm" type="none"/>
              <a:tailEnd len="sm" w="sm" type="none"/>
            </a:ln>
          </p:spPr>
        </p:cxnSp>
        <p:cxnSp>
          <p:nvCxnSpPr>
            <p:cNvPr id="141" name="Google Shape;141;p16"/>
            <p:cNvCxnSpPr/>
            <p:nvPr/>
          </p:nvCxnSpPr>
          <p:spPr>
            <a:xfrm flipH="1" rot="10800000">
              <a:off x="6955228" y="1399592"/>
              <a:ext cx="86276" cy="102950"/>
            </a:xfrm>
            <a:prstGeom prst="straightConnector1">
              <a:avLst/>
            </a:prstGeom>
            <a:noFill/>
            <a:ln cap="flat" cmpd="sng" w="9525">
              <a:solidFill>
                <a:srgbClr val="0070C0"/>
              </a:solidFill>
              <a:prstDash val="solid"/>
              <a:miter lim="800000"/>
              <a:headEnd len="sm" w="sm" type="none"/>
              <a:tailEnd len="sm" w="sm" type="none"/>
            </a:ln>
          </p:spPr>
        </p:cxnSp>
      </p:grpSp>
      <p:pic>
        <p:nvPicPr>
          <p:cNvPr descr="Investigador utilizando una tecnología futurista de pantalla de tableta digital transparente Foto gratis" id="142" name="Google Shape;142;p16"/>
          <p:cNvPicPr preferRelativeResize="0"/>
          <p:nvPr/>
        </p:nvPicPr>
        <p:blipFill rotWithShape="1">
          <a:blip r:embed="rId4">
            <a:alphaModFix/>
          </a:blip>
          <a:srcRect b="0" l="0" r="0" t="0"/>
          <a:stretch/>
        </p:blipFill>
        <p:spPr>
          <a:xfrm>
            <a:off x="3509725" y="3447997"/>
            <a:ext cx="3851762" cy="257194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7"/>
          <p:cNvSpPr/>
          <p:nvPr/>
        </p:nvSpPr>
        <p:spPr>
          <a:xfrm>
            <a:off x="407609" y="188727"/>
            <a:ext cx="8242907" cy="6327914"/>
          </a:xfrm>
          <a:prstGeom prst="roundRect">
            <a:avLst>
              <a:gd fmla="val 5897" name="adj"/>
            </a:avLst>
          </a:prstGeom>
          <a:solidFill>
            <a:srgbClr val="D8EC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149" name="Google Shape;149;p17"/>
          <p:cNvSpPr/>
          <p:nvPr/>
        </p:nvSpPr>
        <p:spPr>
          <a:xfrm>
            <a:off x="9074420" y="0"/>
            <a:ext cx="3117580"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50" name="Google Shape;150;p17"/>
          <p:cNvSpPr txBox="1"/>
          <p:nvPr/>
        </p:nvSpPr>
        <p:spPr>
          <a:xfrm>
            <a:off x="9203163" y="1146360"/>
            <a:ext cx="2860094" cy="135616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rPr b="0" i="0" lang="es-ES" sz="1400" u="none" cap="none" strike="noStrike">
                <a:solidFill>
                  <a:schemeClr val="dk1"/>
                </a:solidFill>
                <a:latin typeface="Arial"/>
                <a:ea typeface="Arial"/>
                <a:cs typeface="Arial"/>
                <a:sym typeface="Arial"/>
              </a:rPr>
              <a:t>Realizar un Acordeón para que el estudiante le de curiosidad de conocer la información propuesta.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t/>
            </a:r>
            <a:endParaRPr b="0" i="0" sz="1400" u="none" cap="none" strike="noStrike">
              <a:solidFill>
                <a:schemeClr val="dk1"/>
              </a:solidFill>
              <a:latin typeface="Arial"/>
              <a:ea typeface="Arial"/>
              <a:cs typeface="Arial"/>
              <a:sym typeface="Arial"/>
            </a:endParaRPr>
          </a:p>
        </p:txBody>
      </p:sp>
      <p:sp>
        <p:nvSpPr>
          <p:cNvPr id="151" name="Google Shape;151;p17"/>
          <p:cNvSpPr/>
          <p:nvPr/>
        </p:nvSpPr>
        <p:spPr>
          <a:xfrm>
            <a:off x="9074420" y="0"/>
            <a:ext cx="3117580"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152" name="Google Shape;152;p17"/>
          <p:cNvSpPr/>
          <p:nvPr/>
        </p:nvSpPr>
        <p:spPr>
          <a:xfrm>
            <a:off x="9074420" y="3447997"/>
            <a:ext cx="3117580" cy="3410003"/>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3" name="Google Shape;153;p17"/>
          <p:cNvSpPr txBox="1"/>
          <p:nvPr/>
        </p:nvSpPr>
        <p:spPr>
          <a:xfrm>
            <a:off x="1133797" y="794982"/>
            <a:ext cx="4585078" cy="383823"/>
          </a:xfrm>
          <a:prstGeom prst="rect">
            <a:avLst/>
          </a:prstGeom>
          <a:noFill/>
          <a:ln>
            <a:noFill/>
          </a:ln>
        </p:spPr>
        <p:txBody>
          <a:bodyPr anchorCtr="0" anchor="t" bIns="45700" lIns="91425" spcFirstLastPara="1" rIns="91425" wrap="square" tIns="45700">
            <a:spAutoFit/>
          </a:bodyPr>
          <a:lstStyle/>
          <a:p>
            <a:pPr indent="0" lvl="0" marL="0" marR="0" rtl="0" algn="just">
              <a:lnSpc>
                <a:spcPct val="115000"/>
              </a:lnSpc>
              <a:spcBef>
                <a:spcPts val="0"/>
              </a:spcBef>
              <a:spcAft>
                <a:spcPts val="0"/>
              </a:spcAft>
              <a:buClr>
                <a:srgbClr val="000000"/>
              </a:buClr>
              <a:buSzPts val="1800"/>
              <a:buFont typeface="Arial"/>
              <a:buNone/>
            </a:pPr>
            <a:r>
              <a:rPr b="1" i="0" lang="es-ES" sz="1800" u="none" cap="none" strike="noStrike">
                <a:solidFill>
                  <a:srgbClr val="000000"/>
                </a:solidFill>
                <a:latin typeface="Arial"/>
                <a:ea typeface="Arial"/>
                <a:cs typeface="Arial"/>
                <a:sym typeface="Arial"/>
              </a:rPr>
              <a:t>La información es de carácter público</a:t>
            </a:r>
            <a:endParaRPr b="1" i="0" sz="1600" u="none" cap="none" strike="noStrike">
              <a:solidFill>
                <a:schemeClr val="dk1"/>
              </a:solidFill>
              <a:latin typeface="Arial"/>
              <a:ea typeface="Arial"/>
              <a:cs typeface="Arial"/>
              <a:sym typeface="Arial"/>
            </a:endParaRPr>
          </a:p>
        </p:txBody>
      </p:sp>
      <p:sp>
        <p:nvSpPr>
          <p:cNvPr id="154" name="Google Shape;154;p17"/>
          <p:cNvSpPr txBox="1"/>
          <p:nvPr/>
        </p:nvSpPr>
        <p:spPr>
          <a:xfrm>
            <a:off x="1171581" y="1417884"/>
            <a:ext cx="6750189" cy="2003585"/>
          </a:xfrm>
          <a:prstGeom prst="rect">
            <a:avLst/>
          </a:prstGeom>
          <a:noFill/>
          <a:ln>
            <a:noFill/>
          </a:ln>
        </p:spPr>
        <p:txBody>
          <a:bodyPr anchorCtr="0" anchor="t" bIns="45700" lIns="91425" spcFirstLastPara="1" rIns="91425" wrap="square" tIns="45700">
            <a:spAutoFit/>
          </a:bodyPr>
          <a:lstStyle/>
          <a:p>
            <a:pPr indent="0" lvl="0" marL="0" marR="0" rtl="0" algn="just">
              <a:lnSpc>
                <a:spcPct val="115000"/>
              </a:lnSpc>
              <a:spcBef>
                <a:spcPts val="0"/>
              </a:spcBef>
              <a:spcAft>
                <a:spcPts val="0"/>
              </a:spcAft>
              <a:buClr>
                <a:srgbClr val="000000"/>
              </a:buClr>
              <a:buSzPts val="1800"/>
              <a:buFont typeface="Arial"/>
              <a:buNone/>
            </a:pPr>
            <a:r>
              <a:rPr b="0" i="1" lang="es-ES" sz="1800" u="none" cap="none" strike="noStrike">
                <a:solidFill>
                  <a:srgbClr val="000000"/>
                </a:solidFill>
                <a:latin typeface="Arial"/>
                <a:ea typeface="Arial"/>
                <a:cs typeface="Arial"/>
                <a:sym typeface="Arial"/>
              </a:rPr>
              <a:t>Blockchain</a:t>
            </a:r>
            <a:r>
              <a:rPr b="0" i="0" lang="es-ES" sz="1800" u="none" cap="none" strike="noStrike">
                <a:solidFill>
                  <a:srgbClr val="000000"/>
                </a:solidFill>
                <a:latin typeface="Arial"/>
                <a:ea typeface="Arial"/>
                <a:cs typeface="Arial"/>
                <a:sym typeface="Arial"/>
              </a:rPr>
              <a:t> propone que la información sea un bien común. Los miembros de la cadena tienen acceso al código de la solución descentralizada, ver su estructura y los usuarios que lo utilizan. Casi todo lo puede ver de forma pública, es un paradigma completamente diferente. Si su modelo de negocio tiene implicaciones de secrecía, este modelo no es el ideal.</a:t>
            </a:r>
            <a:endParaRPr b="0" i="0" sz="1200" u="none" cap="none" strike="noStrike">
              <a:solidFill>
                <a:schemeClr val="dk1"/>
              </a:solidFill>
              <a:latin typeface="Arial"/>
              <a:ea typeface="Arial"/>
              <a:cs typeface="Arial"/>
              <a:sym typeface="Arial"/>
            </a:endParaRPr>
          </a:p>
        </p:txBody>
      </p:sp>
      <p:sp>
        <p:nvSpPr>
          <p:cNvPr id="155" name="Google Shape;155;p17"/>
          <p:cNvSpPr txBox="1"/>
          <p:nvPr/>
        </p:nvSpPr>
        <p:spPr>
          <a:xfrm>
            <a:off x="9316374" y="3756314"/>
            <a:ext cx="2633672" cy="156966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00"/>
              <a:buFont typeface="Arial"/>
              <a:buNone/>
            </a:pPr>
            <a:r>
              <a:rPr b="0" i="0" lang="es-ES" sz="1200" u="none" cap="none" strike="noStrike">
                <a:solidFill>
                  <a:schemeClr val="dk1"/>
                </a:solidFill>
                <a:latin typeface="Arial"/>
                <a:ea typeface="Arial"/>
                <a:cs typeface="Arial"/>
                <a:sym typeface="Arial"/>
              </a:rPr>
              <a:t>Referencias de las imágenes: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rPr b="0" i="0" lang="es-ES" sz="1200" u="sng" cap="none" strike="noStrike">
                <a:solidFill>
                  <a:schemeClr val="hlink"/>
                </a:solidFill>
                <a:latin typeface="Arial"/>
                <a:ea typeface="Arial"/>
                <a:cs typeface="Arial"/>
                <a:sym typeface="Arial"/>
                <a:hlinkClick r:id="rId3"/>
              </a:rPr>
              <a:t>https://www.freepik.es/foto-gratis/trabajador-leyendo-noticias-tableta_934102.htm#query=informaci%C3%B3n&amp;position=1&amp;from_view=search</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1200" u="none" cap="none" strike="noStrike">
              <a:solidFill>
                <a:schemeClr val="dk1"/>
              </a:solidFill>
              <a:latin typeface="Arial"/>
              <a:ea typeface="Arial"/>
              <a:cs typeface="Arial"/>
              <a:sym typeface="Arial"/>
            </a:endParaRPr>
          </a:p>
        </p:txBody>
      </p:sp>
      <p:sp>
        <p:nvSpPr>
          <p:cNvPr id="156" name="Google Shape;156;p17"/>
          <p:cNvSpPr/>
          <p:nvPr/>
        </p:nvSpPr>
        <p:spPr>
          <a:xfrm>
            <a:off x="7783910" y="562024"/>
            <a:ext cx="490013" cy="500359"/>
          </a:xfrm>
          <a:prstGeom prst="ellipse">
            <a:avLst/>
          </a:prstGeom>
          <a:noFill/>
          <a:ln cap="flat" cmpd="sng" w="28575">
            <a:solidFill>
              <a:srgbClr val="0070C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grpSp>
        <p:nvGrpSpPr>
          <p:cNvPr id="157" name="Google Shape;157;p17"/>
          <p:cNvGrpSpPr/>
          <p:nvPr/>
        </p:nvGrpSpPr>
        <p:grpSpPr>
          <a:xfrm>
            <a:off x="7921771" y="783694"/>
            <a:ext cx="174173" cy="109168"/>
            <a:chOff x="6867331" y="1399592"/>
            <a:chExt cx="174173" cy="109168"/>
          </a:xfrm>
        </p:grpSpPr>
        <p:cxnSp>
          <p:nvCxnSpPr>
            <p:cNvPr id="158" name="Google Shape;158;p17"/>
            <p:cNvCxnSpPr/>
            <p:nvPr/>
          </p:nvCxnSpPr>
          <p:spPr>
            <a:xfrm>
              <a:off x="6867331" y="1405812"/>
              <a:ext cx="86400" cy="102948"/>
            </a:xfrm>
            <a:prstGeom prst="straightConnector1">
              <a:avLst/>
            </a:prstGeom>
            <a:noFill/>
            <a:ln cap="flat" cmpd="sng" w="9525">
              <a:solidFill>
                <a:srgbClr val="0070C0"/>
              </a:solidFill>
              <a:prstDash val="solid"/>
              <a:miter lim="800000"/>
              <a:headEnd len="sm" w="sm" type="none"/>
              <a:tailEnd len="sm" w="sm" type="none"/>
            </a:ln>
          </p:spPr>
        </p:cxnSp>
        <p:cxnSp>
          <p:nvCxnSpPr>
            <p:cNvPr id="159" name="Google Shape;159;p17"/>
            <p:cNvCxnSpPr/>
            <p:nvPr/>
          </p:nvCxnSpPr>
          <p:spPr>
            <a:xfrm flipH="1" rot="10800000">
              <a:off x="6955228" y="1399592"/>
              <a:ext cx="86276" cy="102950"/>
            </a:xfrm>
            <a:prstGeom prst="straightConnector1">
              <a:avLst/>
            </a:prstGeom>
            <a:noFill/>
            <a:ln cap="flat" cmpd="sng" w="9525">
              <a:solidFill>
                <a:srgbClr val="0070C0"/>
              </a:solidFill>
              <a:prstDash val="solid"/>
              <a:miter lim="800000"/>
              <a:headEnd len="sm" w="sm" type="none"/>
              <a:tailEnd len="sm" w="sm" type="none"/>
            </a:ln>
          </p:spPr>
        </p:cxnSp>
      </p:grpSp>
      <p:pic>
        <p:nvPicPr>
          <p:cNvPr descr="Trabajador leyendo noticias con la tableta Foto gratis" id="160" name="Google Shape;160;p17"/>
          <p:cNvPicPr preferRelativeResize="0"/>
          <p:nvPr/>
        </p:nvPicPr>
        <p:blipFill rotWithShape="1">
          <a:blip r:embed="rId4">
            <a:alphaModFix/>
          </a:blip>
          <a:srcRect b="0" l="0" r="0" t="0"/>
          <a:stretch/>
        </p:blipFill>
        <p:spPr>
          <a:xfrm>
            <a:off x="4015183" y="3633530"/>
            <a:ext cx="3768728" cy="251047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8"/>
          <p:cNvSpPr/>
          <p:nvPr/>
        </p:nvSpPr>
        <p:spPr>
          <a:xfrm>
            <a:off x="407609" y="188727"/>
            <a:ext cx="8242907" cy="6327914"/>
          </a:xfrm>
          <a:prstGeom prst="roundRect">
            <a:avLst>
              <a:gd fmla="val 5897" name="adj"/>
            </a:avLst>
          </a:prstGeom>
          <a:solidFill>
            <a:srgbClr val="D8EC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167" name="Google Shape;167;p18"/>
          <p:cNvSpPr/>
          <p:nvPr/>
        </p:nvSpPr>
        <p:spPr>
          <a:xfrm>
            <a:off x="9074420" y="0"/>
            <a:ext cx="3117580"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68" name="Google Shape;168;p18"/>
          <p:cNvSpPr txBox="1"/>
          <p:nvPr/>
        </p:nvSpPr>
        <p:spPr>
          <a:xfrm>
            <a:off x="9203163" y="1146360"/>
            <a:ext cx="2860094" cy="135616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rPr b="0" i="0" lang="es-ES" sz="1400" u="none" cap="none" strike="noStrike">
                <a:solidFill>
                  <a:schemeClr val="dk1"/>
                </a:solidFill>
                <a:latin typeface="Arial"/>
                <a:ea typeface="Arial"/>
                <a:cs typeface="Arial"/>
                <a:sym typeface="Arial"/>
              </a:rPr>
              <a:t>Realizar un Acordeón para que el estudiante le de curiosidad de conocer la información propuesta.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t/>
            </a:r>
            <a:endParaRPr b="0" i="0" sz="1400" u="none" cap="none" strike="noStrike">
              <a:solidFill>
                <a:schemeClr val="dk1"/>
              </a:solidFill>
              <a:latin typeface="Arial"/>
              <a:ea typeface="Arial"/>
              <a:cs typeface="Arial"/>
              <a:sym typeface="Arial"/>
            </a:endParaRPr>
          </a:p>
        </p:txBody>
      </p:sp>
      <p:sp>
        <p:nvSpPr>
          <p:cNvPr id="169" name="Google Shape;169;p18"/>
          <p:cNvSpPr/>
          <p:nvPr/>
        </p:nvSpPr>
        <p:spPr>
          <a:xfrm>
            <a:off x="9074420" y="0"/>
            <a:ext cx="3117580"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170" name="Google Shape;170;p18"/>
          <p:cNvSpPr/>
          <p:nvPr/>
        </p:nvSpPr>
        <p:spPr>
          <a:xfrm>
            <a:off x="9074420" y="3447997"/>
            <a:ext cx="3117580" cy="3410003"/>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1" name="Google Shape;171;p18"/>
          <p:cNvSpPr txBox="1"/>
          <p:nvPr/>
        </p:nvSpPr>
        <p:spPr>
          <a:xfrm>
            <a:off x="1133797" y="794982"/>
            <a:ext cx="4600576" cy="410841"/>
          </a:xfrm>
          <a:prstGeom prst="rect">
            <a:avLst/>
          </a:prstGeom>
          <a:noFill/>
          <a:ln>
            <a:noFill/>
          </a:ln>
        </p:spPr>
        <p:txBody>
          <a:bodyPr anchorCtr="0" anchor="t" bIns="45700" lIns="91425" spcFirstLastPara="1" rIns="91425" wrap="square" tIns="45700">
            <a:spAutoFit/>
          </a:bodyPr>
          <a:lstStyle/>
          <a:p>
            <a:pPr indent="0" lvl="0" marL="0" marR="0" rtl="0" algn="just">
              <a:lnSpc>
                <a:spcPct val="115000"/>
              </a:lnSpc>
              <a:spcBef>
                <a:spcPts val="0"/>
              </a:spcBef>
              <a:spcAft>
                <a:spcPts val="0"/>
              </a:spcAft>
              <a:buClr>
                <a:srgbClr val="000000"/>
              </a:buClr>
              <a:buSzPts val="1800"/>
              <a:buFont typeface="Arial"/>
              <a:buNone/>
            </a:pPr>
            <a:r>
              <a:rPr b="1" i="0" lang="es-ES" sz="1800" u="none" cap="none" strike="noStrike">
                <a:solidFill>
                  <a:srgbClr val="000000"/>
                </a:solidFill>
                <a:latin typeface="Arial"/>
                <a:ea typeface="Arial"/>
                <a:cs typeface="Arial"/>
                <a:sym typeface="Arial"/>
              </a:rPr>
              <a:t>Es un modelo de negocio </a:t>
            </a:r>
            <a:r>
              <a:rPr b="1" i="1" lang="es-ES" sz="1800" u="none" cap="none" strike="noStrike">
                <a:solidFill>
                  <a:srgbClr val="000000"/>
                </a:solidFill>
                <a:latin typeface="Arial"/>
                <a:ea typeface="Arial"/>
                <a:cs typeface="Arial"/>
                <a:sym typeface="Arial"/>
              </a:rPr>
              <a:t>peer to peer</a:t>
            </a:r>
            <a:endParaRPr b="1" i="0" sz="1600" u="none" cap="none" strike="noStrike">
              <a:solidFill>
                <a:schemeClr val="dk1"/>
              </a:solidFill>
              <a:latin typeface="Arial"/>
              <a:ea typeface="Arial"/>
              <a:cs typeface="Arial"/>
              <a:sym typeface="Arial"/>
            </a:endParaRPr>
          </a:p>
        </p:txBody>
      </p:sp>
      <p:sp>
        <p:nvSpPr>
          <p:cNvPr id="172" name="Google Shape;172;p18"/>
          <p:cNvSpPr txBox="1"/>
          <p:nvPr/>
        </p:nvSpPr>
        <p:spPr>
          <a:xfrm>
            <a:off x="757555" y="1354971"/>
            <a:ext cx="7607677" cy="2322134"/>
          </a:xfrm>
          <a:prstGeom prst="rect">
            <a:avLst/>
          </a:prstGeom>
          <a:noFill/>
          <a:ln>
            <a:noFill/>
          </a:ln>
        </p:spPr>
        <p:txBody>
          <a:bodyPr anchorCtr="0" anchor="t" bIns="45700" lIns="91425" spcFirstLastPara="1" rIns="91425" wrap="square" tIns="45700">
            <a:spAutoFit/>
          </a:bodyPr>
          <a:lstStyle/>
          <a:p>
            <a:pPr indent="0" lvl="0" marL="0" marR="0" rtl="0" algn="just">
              <a:lnSpc>
                <a:spcPct val="115000"/>
              </a:lnSpc>
              <a:spcBef>
                <a:spcPts val="0"/>
              </a:spcBef>
              <a:spcAft>
                <a:spcPts val="0"/>
              </a:spcAft>
              <a:buClr>
                <a:srgbClr val="000000"/>
              </a:buClr>
              <a:buSzPts val="1800"/>
              <a:buFont typeface="Arial"/>
              <a:buNone/>
            </a:pPr>
            <a:r>
              <a:rPr b="0" i="0" lang="es-ES" sz="1800" u="none" cap="none" strike="noStrike">
                <a:solidFill>
                  <a:srgbClr val="000000"/>
                </a:solidFill>
                <a:latin typeface="Arial"/>
                <a:ea typeface="Arial"/>
                <a:cs typeface="Arial"/>
                <a:sym typeface="Arial"/>
              </a:rPr>
              <a:t>Al ser una tecnología descentralizada permite conectar a las personas sin importar el lugar geográfico. Así como Uber y Airbnb conectan la oferta y la demanda, </a:t>
            </a:r>
            <a:r>
              <a:rPr b="0" i="1" lang="es-ES" sz="1800" u="none" cap="none" strike="noStrike">
                <a:solidFill>
                  <a:srgbClr val="000000"/>
                </a:solidFill>
                <a:latin typeface="Arial"/>
                <a:ea typeface="Arial"/>
                <a:cs typeface="Arial"/>
                <a:sym typeface="Arial"/>
              </a:rPr>
              <a:t>Blockchain</a:t>
            </a:r>
            <a:r>
              <a:rPr b="0" i="0" lang="es-ES" sz="1800" u="none" cap="none" strike="noStrike">
                <a:solidFill>
                  <a:srgbClr val="000000"/>
                </a:solidFill>
                <a:latin typeface="Arial"/>
                <a:ea typeface="Arial"/>
                <a:cs typeface="Arial"/>
                <a:sym typeface="Arial"/>
              </a:rPr>
              <a:t> es una tecnología de negocio </a:t>
            </a:r>
            <a:r>
              <a:rPr b="0" i="1" lang="es-ES" sz="1800" u="none" cap="none" strike="noStrike">
                <a:solidFill>
                  <a:srgbClr val="000000"/>
                </a:solidFill>
                <a:latin typeface="Arial"/>
                <a:ea typeface="Arial"/>
                <a:cs typeface="Arial"/>
                <a:sym typeface="Arial"/>
              </a:rPr>
              <a:t>peer to peer</a:t>
            </a:r>
            <a:r>
              <a:rPr b="0" i="0" lang="es-ES" sz="1800" u="none" cap="none" strike="noStrike">
                <a:solidFill>
                  <a:srgbClr val="000000"/>
                </a:solidFill>
                <a:latin typeface="Arial"/>
                <a:ea typeface="Arial"/>
                <a:cs typeface="Arial"/>
                <a:sym typeface="Arial"/>
              </a:rPr>
              <a:t> (P2P). El mejor modelo de negocio en esta tecnología es dejar de creer que deben tener el control de todo el flujo de información y simplemente ser un agregador, una pequeña parte del proceso o modelo de negocio.</a:t>
            </a:r>
            <a:endParaRPr b="0" i="0" sz="1200" u="none" cap="none" strike="noStrike">
              <a:solidFill>
                <a:schemeClr val="dk1"/>
              </a:solidFill>
              <a:latin typeface="Arial"/>
              <a:ea typeface="Arial"/>
              <a:cs typeface="Arial"/>
              <a:sym typeface="Arial"/>
            </a:endParaRPr>
          </a:p>
        </p:txBody>
      </p:sp>
      <p:sp>
        <p:nvSpPr>
          <p:cNvPr id="173" name="Google Shape;173;p18"/>
          <p:cNvSpPr txBox="1"/>
          <p:nvPr/>
        </p:nvSpPr>
        <p:spPr>
          <a:xfrm>
            <a:off x="9316374" y="3756314"/>
            <a:ext cx="2633672" cy="156966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00"/>
              <a:buFont typeface="Arial"/>
              <a:buNone/>
            </a:pPr>
            <a:r>
              <a:rPr b="0" i="0" lang="es-ES" sz="1200" u="none" cap="none" strike="noStrike">
                <a:solidFill>
                  <a:schemeClr val="dk1"/>
                </a:solidFill>
                <a:latin typeface="Arial"/>
                <a:ea typeface="Arial"/>
                <a:cs typeface="Arial"/>
                <a:sym typeface="Arial"/>
              </a:rPr>
              <a:t>Referencias de las imágenes: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rPr b="0" i="0" lang="es-ES" sz="1200" u="sng" cap="none" strike="noStrike">
                <a:solidFill>
                  <a:schemeClr val="hlink"/>
                </a:solidFill>
                <a:latin typeface="Arial"/>
                <a:ea typeface="Arial"/>
                <a:cs typeface="Arial"/>
                <a:sym typeface="Arial"/>
                <a:hlinkClick r:id="rId3"/>
              </a:rPr>
              <a:t>https://www.freepik.es/foto-gratis/grupo-personas-teniendo-reunion_2760721.htm#query=global&amp;from_query=globalizado&amp;position=2&amp;from_view=search</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1200" u="none" cap="none" strike="noStrike">
              <a:solidFill>
                <a:schemeClr val="dk1"/>
              </a:solidFill>
              <a:latin typeface="Arial"/>
              <a:ea typeface="Arial"/>
              <a:cs typeface="Arial"/>
              <a:sym typeface="Arial"/>
            </a:endParaRPr>
          </a:p>
        </p:txBody>
      </p:sp>
      <p:sp>
        <p:nvSpPr>
          <p:cNvPr id="174" name="Google Shape;174;p18"/>
          <p:cNvSpPr/>
          <p:nvPr/>
        </p:nvSpPr>
        <p:spPr>
          <a:xfrm>
            <a:off x="7783910" y="562024"/>
            <a:ext cx="490013" cy="500359"/>
          </a:xfrm>
          <a:prstGeom prst="ellipse">
            <a:avLst/>
          </a:prstGeom>
          <a:noFill/>
          <a:ln cap="flat" cmpd="sng" w="28575">
            <a:solidFill>
              <a:srgbClr val="0070C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grpSp>
        <p:nvGrpSpPr>
          <p:cNvPr id="175" name="Google Shape;175;p18"/>
          <p:cNvGrpSpPr/>
          <p:nvPr/>
        </p:nvGrpSpPr>
        <p:grpSpPr>
          <a:xfrm>
            <a:off x="7921771" y="783694"/>
            <a:ext cx="174173" cy="109168"/>
            <a:chOff x="6867331" y="1399592"/>
            <a:chExt cx="174173" cy="109168"/>
          </a:xfrm>
        </p:grpSpPr>
        <p:cxnSp>
          <p:nvCxnSpPr>
            <p:cNvPr id="176" name="Google Shape;176;p18"/>
            <p:cNvCxnSpPr/>
            <p:nvPr/>
          </p:nvCxnSpPr>
          <p:spPr>
            <a:xfrm>
              <a:off x="6867331" y="1405812"/>
              <a:ext cx="86400" cy="102948"/>
            </a:xfrm>
            <a:prstGeom prst="straightConnector1">
              <a:avLst/>
            </a:prstGeom>
            <a:noFill/>
            <a:ln cap="flat" cmpd="sng" w="9525">
              <a:solidFill>
                <a:srgbClr val="0070C0"/>
              </a:solidFill>
              <a:prstDash val="solid"/>
              <a:miter lim="800000"/>
              <a:headEnd len="sm" w="sm" type="none"/>
              <a:tailEnd len="sm" w="sm" type="none"/>
            </a:ln>
          </p:spPr>
        </p:cxnSp>
        <p:cxnSp>
          <p:nvCxnSpPr>
            <p:cNvPr id="177" name="Google Shape;177;p18"/>
            <p:cNvCxnSpPr/>
            <p:nvPr/>
          </p:nvCxnSpPr>
          <p:spPr>
            <a:xfrm flipH="1" rot="10800000">
              <a:off x="6955228" y="1399592"/>
              <a:ext cx="86276" cy="102950"/>
            </a:xfrm>
            <a:prstGeom prst="straightConnector1">
              <a:avLst/>
            </a:prstGeom>
            <a:noFill/>
            <a:ln cap="flat" cmpd="sng" w="9525">
              <a:solidFill>
                <a:srgbClr val="0070C0"/>
              </a:solidFill>
              <a:prstDash val="solid"/>
              <a:miter lim="800000"/>
              <a:headEnd len="sm" w="sm" type="none"/>
              <a:tailEnd len="sm" w="sm" type="none"/>
            </a:ln>
          </p:spPr>
        </p:cxnSp>
      </p:grpSp>
      <p:pic>
        <p:nvPicPr>
          <p:cNvPr descr="Grupo de personas está teniendo una reunión Foto gratis" id="178" name="Google Shape;178;p18"/>
          <p:cNvPicPr preferRelativeResize="0"/>
          <p:nvPr/>
        </p:nvPicPr>
        <p:blipFill rotWithShape="1">
          <a:blip r:embed="rId4">
            <a:alphaModFix/>
          </a:blip>
          <a:srcRect b="0" l="0" r="0" t="0"/>
          <a:stretch/>
        </p:blipFill>
        <p:spPr>
          <a:xfrm>
            <a:off x="4529062" y="3650086"/>
            <a:ext cx="3719262" cy="257853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9"/>
          <p:cNvSpPr/>
          <p:nvPr/>
        </p:nvSpPr>
        <p:spPr>
          <a:xfrm>
            <a:off x="407609" y="188727"/>
            <a:ext cx="8242907" cy="6327914"/>
          </a:xfrm>
          <a:prstGeom prst="roundRect">
            <a:avLst>
              <a:gd fmla="val 5897" name="adj"/>
            </a:avLst>
          </a:prstGeom>
          <a:solidFill>
            <a:srgbClr val="D8EC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185" name="Google Shape;185;p19"/>
          <p:cNvSpPr/>
          <p:nvPr/>
        </p:nvSpPr>
        <p:spPr>
          <a:xfrm>
            <a:off x="9074420" y="0"/>
            <a:ext cx="3117580"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86" name="Google Shape;186;p19"/>
          <p:cNvSpPr txBox="1"/>
          <p:nvPr/>
        </p:nvSpPr>
        <p:spPr>
          <a:xfrm>
            <a:off x="9203163" y="1146360"/>
            <a:ext cx="2860094" cy="135616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rPr b="0" i="0" lang="es-ES" sz="1400" u="none" cap="none" strike="noStrike">
                <a:solidFill>
                  <a:schemeClr val="dk1"/>
                </a:solidFill>
                <a:latin typeface="Arial"/>
                <a:ea typeface="Arial"/>
                <a:cs typeface="Arial"/>
                <a:sym typeface="Arial"/>
              </a:rPr>
              <a:t>Realizar un Acordeón para que el estudiante le de curiosidad de conocer la información propuesta.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t/>
            </a:r>
            <a:endParaRPr b="0" i="0" sz="1400" u="none" cap="none" strike="noStrike">
              <a:solidFill>
                <a:schemeClr val="dk1"/>
              </a:solidFill>
              <a:latin typeface="Arial"/>
              <a:ea typeface="Arial"/>
              <a:cs typeface="Arial"/>
              <a:sym typeface="Arial"/>
            </a:endParaRPr>
          </a:p>
        </p:txBody>
      </p:sp>
      <p:sp>
        <p:nvSpPr>
          <p:cNvPr id="187" name="Google Shape;187;p19"/>
          <p:cNvSpPr/>
          <p:nvPr/>
        </p:nvSpPr>
        <p:spPr>
          <a:xfrm>
            <a:off x="9074420" y="0"/>
            <a:ext cx="3117580"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188" name="Google Shape;188;p19"/>
          <p:cNvSpPr/>
          <p:nvPr/>
        </p:nvSpPr>
        <p:spPr>
          <a:xfrm>
            <a:off x="9074420" y="3447997"/>
            <a:ext cx="3117580" cy="3410003"/>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9" name="Google Shape;189;p19"/>
          <p:cNvSpPr txBox="1"/>
          <p:nvPr/>
        </p:nvSpPr>
        <p:spPr>
          <a:xfrm>
            <a:off x="1133797" y="794982"/>
            <a:ext cx="5236006" cy="383823"/>
          </a:xfrm>
          <a:prstGeom prst="rect">
            <a:avLst/>
          </a:prstGeom>
          <a:noFill/>
          <a:ln>
            <a:noFill/>
          </a:ln>
        </p:spPr>
        <p:txBody>
          <a:bodyPr anchorCtr="0" anchor="t" bIns="45700" lIns="91425" spcFirstLastPara="1" rIns="91425" wrap="square" tIns="45700">
            <a:spAutoFit/>
          </a:bodyPr>
          <a:lstStyle/>
          <a:p>
            <a:pPr indent="0" lvl="0" marL="0" marR="0" rtl="0" algn="just">
              <a:lnSpc>
                <a:spcPct val="115000"/>
              </a:lnSpc>
              <a:spcBef>
                <a:spcPts val="0"/>
              </a:spcBef>
              <a:spcAft>
                <a:spcPts val="0"/>
              </a:spcAft>
              <a:buClr>
                <a:srgbClr val="000000"/>
              </a:buClr>
              <a:buSzPts val="1800"/>
              <a:buFont typeface="Arial"/>
              <a:buNone/>
            </a:pPr>
            <a:r>
              <a:rPr b="1" i="0" lang="es-ES" sz="1800" u="none" cap="none" strike="noStrike">
                <a:solidFill>
                  <a:srgbClr val="000000"/>
                </a:solidFill>
                <a:latin typeface="Arial"/>
                <a:ea typeface="Arial"/>
                <a:cs typeface="Arial"/>
                <a:sym typeface="Arial"/>
              </a:rPr>
              <a:t>Grandes retos necesitan grandes talentos</a:t>
            </a:r>
            <a:endParaRPr b="1" i="0" sz="1600" u="none" cap="none" strike="noStrike">
              <a:solidFill>
                <a:schemeClr val="dk1"/>
              </a:solidFill>
              <a:latin typeface="Arial"/>
              <a:ea typeface="Arial"/>
              <a:cs typeface="Arial"/>
              <a:sym typeface="Arial"/>
            </a:endParaRPr>
          </a:p>
        </p:txBody>
      </p:sp>
      <p:sp>
        <p:nvSpPr>
          <p:cNvPr id="190" name="Google Shape;190;p19"/>
          <p:cNvSpPr txBox="1"/>
          <p:nvPr/>
        </p:nvSpPr>
        <p:spPr>
          <a:xfrm>
            <a:off x="1171582" y="1417884"/>
            <a:ext cx="6473818" cy="1976567"/>
          </a:xfrm>
          <a:prstGeom prst="rect">
            <a:avLst/>
          </a:prstGeom>
          <a:noFill/>
          <a:ln>
            <a:noFill/>
          </a:ln>
        </p:spPr>
        <p:txBody>
          <a:bodyPr anchorCtr="0" anchor="t" bIns="45700" lIns="91425" spcFirstLastPara="1" rIns="91425" wrap="square" tIns="45700">
            <a:spAutoFit/>
          </a:bodyPr>
          <a:lstStyle/>
          <a:p>
            <a:pPr indent="0" lvl="0" marL="0" marR="0" rtl="0" algn="just">
              <a:lnSpc>
                <a:spcPct val="115000"/>
              </a:lnSpc>
              <a:spcBef>
                <a:spcPts val="0"/>
              </a:spcBef>
              <a:spcAft>
                <a:spcPts val="0"/>
              </a:spcAft>
              <a:buClr>
                <a:srgbClr val="000000"/>
              </a:buClr>
              <a:buSzPts val="1800"/>
              <a:buFont typeface="Arial"/>
              <a:buNone/>
            </a:pPr>
            <a:r>
              <a:rPr b="0" i="0" lang="es-ES" sz="1800" u="none" cap="none" strike="noStrike">
                <a:solidFill>
                  <a:srgbClr val="000000"/>
                </a:solidFill>
                <a:latin typeface="Arial"/>
                <a:ea typeface="Arial"/>
                <a:cs typeface="Arial"/>
                <a:sym typeface="Arial"/>
              </a:rPr>
              <a:t>El talento es lo que marcará la pauta y tener una ventaja competitiva en el mercado. Estudios de mercado señalan que por cada programador de </a:t>
            </a:r>
            <a:r>
              <a:rPr b="0" i="1" lang="es-ES" sz="1800" u="none" cap="none" strike="noStrike">
                <a:solidFill>
                  <a:srgbClr val="000000"/>
                </a:solidFill>
                <a:latin typeface="Arial"/>
                <a:ea typeface="Arial"/>
                <a:cs typeface="Arial"/>
                <a:sym typeface="Arial"/>
              </a:rPr>
              <a:t>Blockchain</a:t>
            </a:r>
            <a:r>
              <a:rPr b="0" i="0" lang="es-ES" sz="1800" u="none" cap="none" strike="noStrike">
                <a:solidFill>
                  <a:srgbClr val="000000"/>
                </a:solidFill>
                <a:latin typeface="Arial"/>
                <a:ea typeface="Arial"/>
                <a:cs typeface="Arial"/>
                <a:sym typeface="Arial"/>
              </a:rPr>
              <a:t> hay 14 ofertas de trabajo. Son pocas las personas que conocen y utilizan esta tecnología, por lo que es necesario invertir en la capacitación del talento.</a:t>
            </a:r>
            <a:endParaRPr b="0" i="0" sz="1200" u="none" cap="none" strike="noStrike">
              <a:solidFill>
                <a:schemeClr val="dk1"/>
              </a:solidFill>
              <a:latin typeface="Arial"/>
              <a:ea typeface="Arial"/>
              <a:cs typeface="Arial"/>
              <a:sym typeface="Arial"/>
            </a:endParaRPr>
          </a:p>
        </p:txBody>
      </p:sp>
      <p:sp>
        <p:nvSpPr>
          <p:cNvPr id="191" name="Google Shape;191;p19"/>
          <p:cNvSpPr txBox="1"/>
          <p:nvPr/>
        </p:nvSpPr>
        <p:spPr>
          <a:xfrm>
            <a:off x="9316374" y="3756314"/>
            <a:ext cx="2633672" cy="249299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00"/>
              <a:buFont typeface="Arial"/>
              <a:buNone/>
            </a:pPr>
            <a:r>
              <a:rPr b="0" i="0" lang="es-ES" sz="1200" u="none" cap="none" strike="noStrike">
                <a:solidFill>
                  <a:schemeClr val="dk1"/>
                </a:solidFill>
                <a:latin typeface="Arial"/>
                <a:ea typeface="Arial"/>
                <a:cs typeface="Arial"/>
                <a:sym typeface="Arial"/>
              </a:rPr>
              <a:t>Referencias de las imágenes: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rPr b="0" i="0" lang="es-ES" sz="1200" u="none" cap="none" strike="noStrike">
                <a:solidFill>
                  <a:schemeClr val="dk1"/>
                </a:solidFill>
                <a:latin typeface="Arial"/>
                <a:ea typeface="Arial"/>
                <a:cs typeface="Arial"/>
                <a:sym typeface="Arial"/>
              </a:rPr>
              <a:t>https://www.freepik.es/foto-gratis/feliz-mujer-profesional-gafas-traje-sosteniendo-tableta-haciendo-gesto-ganador-mientras-dos-hombres-negocios-trabajan-detras-pared-vidrio-copie-espacio-concepto-comunicacion_12615896.htm#query=trabajo&amp;position=1&amp;from_view=search</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1200" u="none" cap="none" strike="noStrike">
              <a:solidFill>
                <a:schemeClr val="dk1"/>
              </a:solidFill>
              <a:latin typeface="Arial"/>
              <a:ea typeface="Arial"/>
              <a:cs typeface="Arial"/>
              <a:sym typeface="Arial"/>
            </a:endParaRPr>
          </a:p>
        </p:txBody>
      </p:sp>
      <p:sp>
        <p:nvSpPr>
          <p:cNvPr id="192" name="Google Shape;192;p19"/>
          <p:cNvSpPr/>
          <p:nvPr/>
        </p:nvSpPr>
        <p:spPr>
          <a:xfrm>
            <a:off x="7783910" y="562024"/>
            <a:ext cx="490013" cy="500359"/>
          </a:xfrm>
          <a:prstGeom prst="ellipse">
            <a:avLst/>
          </a:prstGeom>
          <a:noFill/>
          <a:ln cap="flat" cmpd="sng" w="28575">
            <a:solidFill>
              <a:srgbClr val="0070C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grpSp>
        <p:nvGrpSpPr>
          <p:cNvPr id="193" name="Google Shape;193;p19"/>
          <p:cNvGrpSpPr/>
          <p:nvPr/>
        </p:nvGrpSpPr>
        <p:grpSpPr>
          <a:xfrm>
            <a:off x="7921771" y="783694"/>
            <a:ext cx="174173" cy="109168"/>
            <a:chOff x="6867331" y="1399592"/>
            <a:chExt cx="174173" cy="109168"/>
          </a:xfrm>
        </p:grpSpPr>
        <p:cxnSp>
          <p:nvCxnSpPr>
            <p:cNvPr id="194" name="Google Shape;194;p19"/>
            <p:cNvCxnSpPr/>
            <p:nvPr/>
          </p:nvCxnSpPr>
          <p:spPr>
            <a:xfrm>
              <a:off x="6867331" y="1405812"/>
              <a:ext cx="86400" cy="102948"/>
            </a:xfrm>
            <a:prstGeom prst="straightConnector1">
              <a:avLst/>
            </a:prstGeom>
            <a:noFill/>
            <a:ln cap="flat" cmpd="sng" w="9525">
              <a:solidFill>
                <a:srgbClr val="0070C0"/>
              </a:solidFill>
              <a:prstDash val="solid"/>
              <a:miter lim="800000"/>
              <a:headEnd len="sm" w="sm" type="none"/>
              <a:tailEnd len="sm" w="sm" type="none"/>
            </a:ln>
          </p:spPr>
        </p:cxnSp>
        <p:cxnSp>
          <p:nvCxnSpPr>
            <p:cNvPr id="195" name="Google Shape;195;p19"/>
            <p:cNvCxnSpPr/>
            <p:nvPr/>
          </p:nvCxnSpPr>
          <p:spPr>
            <a:xfrm flipH="1" rot="10800000">
              <a:off x="6955228" y="1399592"/>
              <a:ext cx="86276" cy="102950"/>
            </a:xfrm>
            <a:prstGeom prst="straightConnector1">
              <a:avLst/>
            </a:prstGeom>
            <a:noFill/>
            <a:ln cap="flat" cmpd="sng" w="9525">
              <a:solidFill>
                <a:srgbClr val="0070C0"/>
              </a:solidFill>
              <a:prstDash val="solid"/>
              <a:miter lim="800000"/>
              <a:headEnd len="sm" w="sm" type="none"/>
              <a:tailEnd len="sm" w="sm" type="none"/>
            </a:ln>
          </p:spPr>
        </p:cxnSp>
      </p:grpSp>
      <p:pic>
        <p:nvPicPr>
          <p:cNvPr descr="Feliz mujer profesional en gafas y traje sosteniendo tableta y haciendo gesto de ganador mientras dos hombres de negocios trabajan detrás de una pared de vidrio. copie el espacio. concepto de comunicación Foto gratis" id="196" name="Google Shape;196;p19"/>
          <p:cNvPicPr preferRelativeResize="0"/>
          <p:nvPr/>
        </p:nvPicPr>
        <p:blipFill rotWithShape="1">
          <a:blip r:embed="rId3">
            <a:alphaModFix/>
          </a:blip>
          <a:srcRect b="0" l="0" r="0" t="0"/>
          <a:stretch/>
        </p:blipFill>
        <p:spPr>
          <a:xfrm>
            <a:off x="3825063" y="3633530"/>
            <a:ext cx="3820337" cy="254485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0"/>
          <p:cNvSpPr/>
          <p:nvPr/>
        </p:nvSpPr>
        <p:spPr>
          <a:xfrm>
            <a:off x="407609" y="188727"/>
            <a:ext cx="8242907" cy="6327914"/>
          </a:xfrm>
          <a:prstGeom prst="roundRect">
            <a:avLst>
              <a:gd fmla="val 5897" name="adj"/>
            </a:avLst>
          </a:prstGeom>
          <a:solidFill>
            <a:srgbClr val="D8EC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203" name="Google Shape;203;p20"/>
          <p:cNvSpPr/>
          <p:nvPr/>
        </p:nvSpPr>
        <p:spPr>
          <a:xfrm>
            <a:off x="9074420" y="0"/>
            <a:ext cx="3117580"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04" name="Google Shape;204;p20"/>
          <p:cNvSpPr txBox="1"/>
          <p:nvPr/>
        </p:nvSpPr>
        <p:spPr>
          <a:xfrm>
            <a:off x="9203163" y="1146360"/>
            <a:ext cx="2860094" cy="135616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rPr b="0" i="0" lang="es-ES" sz="1400" u="none" cap="none" strike="noStrike">
                <a:solidFill>
                  <a:schemeClr val="dk1"/>
                </a:solidFill>
                <a:latin typeface="Arial"/>
                <a:ea typeface="Arial"/>
                <a:cs typeface="Arial"/>
                <a:sym typeface="Arial"/>
              </a:rPr>
              <a:t>Realizar un Acordeón para que el estudiante le de curiosidad de conocer la información propuesta.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t/>
            </a:r>
            <a:endParaRPr b="0" i="0" sz="1400" u="none" cap="none" strike="noStrike">
              <a:solidFill>
                <a:schemeClr val="dk1"/>
              </a:solidFill>
              <a:latin typeface="Arial"/>
              <a:ea typeface="Arial"/>
              <a:cs typeface="Arial"/>
              <a:sym typeface="Arial"/>
            </a:endParaRPr>
          </a:p>
        </p:txBody>
      </p:sp>
      <p:sp>
        <p:nvSpPr>
          <p:cNvPr id="205" name="Google Shape;205;p20"/>
          <p:cNvSpPr/>
          <p:nvPr/>
        </p:nvSpPr>
        <p:spPr>
          <a:xfrm>
            <a:off x="9074420" y="0"/>
            <a:ext cx="3117580"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206" name="Google Shape;206;p20"/>
          <p:cNvSpPr/>
          <p:nvPr/>
        </p:nvSpPr>
        <p:spPr>
          <a:xfrm>
            <a:off x="9074420" y="3447997"/>
            <a:ext cx="3117580" cy="3410003"/>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7" name="Google Shape;207;p20"/>
          <p:cNvSpPr txBox="1"/>
          <p:nvPr/>
        </p:nvSpPr>
        <p:spPr>
          <a:xfrm>
            <a:off x="1133797" y="794982"/>
            <a:ext cx="4962203" cy="383823"/>
          </a:xfrm>
          <a:prstGeom prst="rect">
            <a:avLst/>
          </a:prstGeom>
          <a:noFill/>
          <a:ln>
            <a:noFill/>
          </a:ln>
        </p:spPr>
        <p:txBody>
          <a:bodyPr anchorCtr="0" anchor="t" bIns="45700" lIns="91425" spcFirstLastPara="1" rIns="91425" wrap="square" tIns="45700">
            <a:spAutoFit/>
          </a:bodyPr>
          <a:lstStyle/>
          <a:p>
            <a:pPr indent="0" lvl="0" marL="0" marR="0" rtl="0" algn="just">
              <a:lnSpc>
                <a:spcPct val="115000"/>
              </a:lnSpc>
              <a:spcBef>
                <a:spcPts val="0"/>
              </a:spcBef>
              <a:spcAft>
                <a:spcPts val="0"/>
              </a:spcAft>
              <a:buClr>
                <a:srgbClr val="000000"/>
              </a:buClr>
              <a:buSzPts val="1800"/>
              <a:buFont typeface="Arial"/>
              <a:buNone/>
            </a:pPr>
            <a:r>
              <a:rPr b="1" i="0" lang="es-ES" sz="1800" u="none" cap="none" strike="noStrike">
                <a:solidFill>
                  <a:srgbClr val="000000"/>
                </a:solidFill>
                <a:latin typeface="Arial"/>
                <a:ea typeface="Arial"/>
                <a:cs typeface="Arial"/>
                <a:sym typeface="Arial"/>
              </a:rPr>
              <a:t>Descentralización de la innovación</a:t>
            </a:r>
            <a:endParaRPr b="1" i="0" sz="1600" u="none" cap="none" strike="noStrike">
              <a:solidFill>
                <a:schemeClr val="dk1"/>
              </a:solidFill>
              <a:latin typeface="Arial"/>
              <a:ea typeface="Arial"/>
              <a:cs typeface="Arial"/>
              <a:sym typeface="Arial"/>
            </a:endParaRPr>
          </a:p>
        </p:txBody>
      </p:sp>
      <p:sp>
        <p:nvSpPr>
          <p:cNvPr id="208" name="Google Shape;208;p20"/>
          <p:cNvSpPr txBox="1"/>
          <p:nvPr/>
        </p:nvSpPr>
        <p:spPr>
          <a:xfrm>
            <a:off x="1171582" y="1417884"/>
            <a:ext cx="6473818" cy="2003585"/>
          </a:xfrm>
          <a:prstGeom prst="rect">
            <a:avLst/>
          </a:prstGeom>
          <a:noFill/>
          <a:ln>
            <a:noFill/>
          </a:ln>
        </p:spPr>
        <p:txBody>
          <a:bodyPr anchorCtr="0" anchor="t" bIns="45700" lIns="91425" spcFirstLastPara="1" rIns="91425" wrap="square" tIns="45700">
            <a:spAutoFit/>
          </a:bodyPr>
          <a:lstStyle/>
          <a:p>
            <a:pPr indent="0" lvl="0" marL="0" marR="0" rtl="0" algn="just">
              <a:lnSpc>
                <a:spcPct val="115000"/>
              </a:lnSpc>
              <a:spcBef>
                <a:spcPts val="0"/>
              </a:spcBef>
              <a:spcAft>
                <a:spcPts val="0"/>
              </a:spcAft>
              <a:buClr>
                <a:srgbClr val="000000"/>
              </a:buClr>
              <a:buSzPts val="1800"/>
              <a:buFont typeface="Arial"/>
              <a:buNone/>
            </a:pPr>
            <a:r>
              <a:rPr b="0" i="0" lang="es-ES" sz="1800" u="none" cap="none" strike="noStrike">
                <a:solidFill>
                  <a:srgbClr val="000000"/>
                </a:solidFill>
                <a:latin typeface="Arial"/>
                <a:ea typeface="Arial"/>
                <a:cs typeface="Arial"/>
                <a:sym typeface="Arial"/>
              </a:rPr>
              <a:t>El comportamiento digital de las personas y la adopción de dispositivos conectados provoca un escenario donde la innovación tiene un panorama enorme de posibilidades. De esta forma, cualquier persona puede construir un modelo de negocio con </a:t>
            </a:r>
            <a:r>
              <a:rPr b="0" i="1" lang="es-ES" sz="1800" u="none" cap="none" strike="noStrike">
                <a:solidFill>
                  <a:srgbClr val="000000"/>
                </a:solidFill>
                <a:latin typeface="Arial"/>
                <a:ea typeface="Arial"/>
                <a:cs typeface="Arial"/>
                <a:sym typeface="Arial"/>
              </a:rPr>
              <a:t>Blockchain</a:t>
            </a:r>
            <a:r>
              <a:rPr b="0" i="0" lang="es-ES" sz="1800" u="none" cap="none" strike="noStrike">
                <a:solidFill>
                  <a:srgbClr val="000000"/>
                </a:solidFill>
                <a:latin typeface="Arial"/>
                <a:ea typeface="Arial"/>
                <a:cs typeface="Arial"/>
                <a:sym typeface="Arial"/>
              </a:rPr>
              <a:t> y competir contra cualquier empresa, incluso, sin tener una infraestructura robusta.</a:t>
            </a:r>
            <a:endParaRPr b="0" i="0" sz="1200" u="none" cap="none" strike="noStrike">
              <a:solidFill>
                <a:schemeClr val="dk1"/>
              </a:solidFill>
              <a:latin typeface="Arial"/>
              <a:ea typeface="Arial"/>
              <a:cs typeface="Arial"/>
              <a:sym typeface="Arial"/>
            </a:endParaRPr>
          </a:p>
        </p:txBody>
      </p:sp>
      <p:sp>
        <p:nvSpPr>
          <p:cNvPr id="209" name="Google Shape;209;p20"/>
          <p:cNvSpPr txBox="1"/>
          <p:nvPr/>
        </p:nvSpPr>
        <p:spPr>
          <a:xfrm>
            <a:off x="9316374" y="3756314"/>
            <a:ext cx="2633672" cy="156966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00"/>
              <a:buFont typeface="Arial"/>
              <a:buNone/>
            </a:pPr>
            <a:r>
              <a:rPr b="0" i="0" lang="es-ES" sz="1200" u="none" cap="none" strike="noStrike">
                <a:solidFill>
                  <a:schemeClr val="dk1"/>
                </a:solidFill>
                <a:latin typeface="Arial"/>
                <a:ea typeface="Arial"/>
                <a:cs typeface="Arial"/>
                <a:sym typeface="Arial"/>
              </a:rPr>
              <a:t>Referencias de las imágenes: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rPr b="0" i="0" lang="es-ES" sz="1200" u="sng" cap="none" strike="noStrike">
                <a:solidFill>
                  <a:schemeClr val="hlink"/>
                </a:solidFill>
                <a:latin typeface="Arial"/>
                <a:ea typeface="Arial"/>
                <a:cs typeface="Arial"/>
                <a:sym typeface="Arial"/>
                <a:hlinkClick r:id="rId3"/>
              </a:rPr>
              <a:t>https://www.freepik.es/foto-gratis/hombre-negocios-bombilla-encendida-su-mano_985237.htm#query=innovacion&amp;position=0&amp;from_view=search</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1200" u="none" cap="none" strike="noStrike">
              <a:solidFill>
                <a:schemeClr val="dk1"/>
              </a:solidFill>
              <a:latin typeface="Arial"/>
              <a:ea typeface="Arial"/>
              <a:cs typeface="Arial"/>
              <a:sym typeface="Arial"/>
            </a:endParaRPr>
          </a:p>
        </p:txBody>
      </p:sp>
      <p:sp>
        <p:nvSpPr>
          <p:cNvPr id="210" name="Google Shape;210;p20"/>
          <p:cNvSpPr/>
          <p:nvPr/>
        </p:nvSpPr>
        <p:spPr>
          <a:xfrm>
            <a:off x="7783910" y="562024"/>
            <a:ext cx="490013" cy="500359"/>
          </a:xfrm>
          <a:prstGeom prst="ellipse">
            <a:avLst/>
          </a:prstGeom>
          <a:noFill/>
          <a:ln cap="flat" cmpd="sng" w="28575">
            <a:solidFill>
              <a:srgbClr val="0070C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grpSp>
        <p:nvGrpSpPr>
          <p:cNvPr id="211" name="Google Shape;211;p20"/>
          <p:cNvGrpSpPr/>
          <p:nvPr/>
        </p:nvGrpSpPr>
        <p:grpSpPr>
          <a:xfrm>
            <a:off x="7921771" y="783694"/>
            <a:ext cx="174173" cy="109168"/>
            <a:chOff x="6867331" y="1399592"/>
            <a:chExt cx="174173" cy="109168"/>
          </a:xfrm>
        </p:grpSpPr>
        <p:cxnSp>
          <p:nvCxnSpPr>
            <p:cNvPr id="212" name="Google Shape;212;p20"/>
            <p:cNvCxnSpPr/>
            <p:nvPr/>
          </p:nvCxnSpPr>
          <p:spPr>
            <a:xfrm>
              <a:off x="6867331" y="1405812"/>
              <a:ext cx="86400" cy="102948"/>
            </a:xfrm>
            <a:prstGeom prst="straightConnector1">
              <a:avLst/>
            </a:prstGeom>
            <a:noFill/>
            <a:ln cap="flat" cmpd="sng" w="9525">
              <a:solidFill>
                <a:srgbClr val="0070C0"/>
              </a:solidFill>
              <a:prstDash val="solid"/>
              <a:miter lim="800000"/>
              <a:headEnd len="sm" w="sm" type="none"/>
              <a:tailEnd len="sm" w="sm" type="none"/>
            </a:ln>
          </p:spPr>
        </p:cxnSp>
        <p:cxnSp>
          <p:nvCxnSpPr>
            <p:cNvPr id="213" name="Google Shape;213;p20"/>
            <p:cNvCxnSpPr/>
            <p:nvPr/>
          </p:nvCxnSpPr>
          <p:spPr>
            <a:xfrm flipH="1" rot="10800000">
              <a:off x="6955228" y="1399592"/>
              <a:ext cx="86276" cy="102950"/>
            </a:xfrm>
            <a:prstGeom prst="straightConnector1">
              <a:avLst/>
            </a:prstGeom>
            <a:noFill/>
            <a:ln cap="flat" cmpd="sng" w="9525">
              <a:solidFill>
                <a:srgbClr val="0070C0"/>
              </a:solidFill>
              <a:prstDash val="solid"/>
              <a:miter lim="800000"/>
              <a:headEnd len="sm" w="sm" type="none"/>
              <a:tailEnd len="sm" w="sm" type="none"/>
            </a:ln>
          </p:spPr>
        </p:cxnSp>
      </p:grpSp>
      <p:pic>
        <p:nvPicPr>
          <p:cNvPr descr="Hombre de negocios con una bombilla encendida en su mano Foto gratis" id="214" name="Google Shape;214;p20"/>
          <p:cNvPicPr preferRelativeResize="0"/>
          <p:nvPr/>
        </p:nvPicPr>
        <p:blipFill rotWithShape="1">
          <a:blip r:embed="rId4">
            <a:alphaModFix/>
          </a:blip>
          <a:srcRect b="0" l="0" r="0" t="0"/>
          <a:stretch/>
        </p:blipFill>
        <p:spPr>
          <a:xfrm>
            <a:off x="3605296" y="3679193"/>
            <a:ext cx="4040104" cy="244600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1"/>
          <p:cNvSpPr/>
          <p:nvPr/>
        </p:nvSpPr>
        <p:spPr>
          <a:xfrm>
            <a:off x="407609" y="188727"/>
            <a:ext cx="8242907" cy="6327914"/>
          </a:xfrm>
          <a:prstGeom prst="roundRect">
            <a:avLst>
              <a:gd fmla="val 5897" name="adj"/>
            </a:avLst>
          </a:prstGeom>
          <a:solidFill>
            <a:srgbClr val="D8EC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221" name="Google Shape;221;p21"/>
          <p:cNvSpPr/>
          <p:nvPr/>
        </p:nvSpPr>
        <p:spPr>
          <a:xfrm>
            <a:off x="9074420" y="0"/>
            <a:ext cx="3117580"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22" name="Google Shape;222;p21"/>
          <p:cNvSpPr txBox="1"/>
          <p:nvPr/>
        </p:nvSpPr>
        <p:spPr>
          <a:xfrm>
            <a:off x="9203163" y="1146360"/>
            <a:ext cx="2860094" cy="135616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rPr b="0" i="0" lang="es-ES" sz="1400" u="none" cap="none" strike="noStrike">
                <a:solidFill>
                  <a:schemeClr val="dk1"/>
                </a:solidFill>
                <a:latin typeface="Arial"/>
                <a:ea typeface="Arial"/>
                <a:cs typeface="Arial"/>
                <a:sym typeface="Arial"/>
              </a:rPr>
              <a:t>Realizar un Acordeón para que el estudiante le de curiosidad de conocer la información propuesta.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t/>
            </a:r>
            <a:endParaRPr b="0" i="0" sz="1400" u="none" cap="none" strike="noStrike">
              <a:solidFill>
                <a:schemeClr val="dk1"/>
              </a:solidFill>
              <a:latin typeface="Arial"/>
              <a:ea typeface="Arial"/>
              <a:cs typeface="Arial"/>
              <a:sym typeface="Arial"/>
            </a:endParaRPr>
          </a:p>
        </p:txBody>
      </p:sp>
      <p:sp>
        <p:nvSpPr>
          <p:cNvPr id="223" name="Google Shape;223;p21"/>
          <p:cNvSpPr/>
          <p:nvPr/>
        </p:nvSpPr>
        <p:spPr>
          <a:xfrm>
            <a:off x="9074420" y="0"/>
            <a:ext cx="3117580"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224" name="Google Shape;224;p21"/>
          <p:cNvSpPr/>
          <p:nvPr/>
        </p:nvSpPr>
        <p:spPr>
          <a:xfrm>
            <a:off x="9074420" y="3447997"/>
            <a:ext cx="3117580" cy="3410003"/>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5" name="Google Shape;225;p21"/>
          <p:cNvSpPr txBox="1"/>
          <p:nvPr/>
        </p:nvSpPr>
        <p:spPr>
          <a:xfrm>
            <a:off x="1133797" y="794982"/>
            <a:ext cx="3918650" cy="383823"/>
          </a:xfrm>
          <a:prstGeom prst="rect">
            <a:avLst/>
          </a:prstGeom>
          <a:noFill/>
          <a:ln>
            <a:noFill/>
          </a:ln>
        </p:spPr>
        <p:txBody>
          <a:bodyPr anchorCtr="0" anchor="t" bIns="45700" lIns="91425" spcFirstLastPara="1" rIns="91425" wrap="square" tIns="45700">
            <a:spAutoFit/>
          </a:bodyPr>
          <a:lstStyle/>
          <a:p>
            <a:pPr indent="0" lvl="0" marL="0" marR="0" rtl="0" algn="just">
              <a:lnSpc>
                <a:spcPct val="115000"/>
              </a:lnSpc>
              <a:spcBef>
                <a:spcPts val="0"/>
              </a:spcBef>
              <a:spcAft>
                <a:spcPts val="0"/>
              </a:spcAft>
              <a:buClr>
                <a:srgbClr val="000000"/>
              </a:buClr>
              <a:buSzPts val="1800"/>
              <a:buFont typeface="Arial"/>
              <a:buNone/>
            </a:pPr>
            <a:r>
              <a:rPr b="1" i="0" lang="es-ES" sz="1800" u="none" cap="none" strike="noStrike">
                <a:solidFill>
                  <a:srgbClr val="000000"/>
                </a:solidFill>
                <a:latin typeface="Arial"/>
                <a:ea typeface="Arial"/>
                <a:cs typeface="Arial"/>
                <a:sym typeface="Arial"/>
              </a:rPr>
              <a:t>Planeación estratégica</a:t>
            </a:r>
            <a:endParaRPr b="1" i="0" sz="1600" u="none" cap="none" strike="noStrike">
              <a:solidFill>
                <a:schemeClr val="dk1"/>
              </a:solidFill>
              <a:latin typeface="Arial"/>
              <a:ea typeface="Arial"/>
              <a:cs typeface="Arial"/>
              <a:sym typeface="Arial"/>
            </a:endParaRPr>
          </a:p>
        </p:txBody>
      </p:sp>
      <p:sp>
        <p:nvSpPr>
          <p:cNvPr id="226" name="Google Shape;226;p21"/>
          <p:cNvSpPr txBox="1"/>
          <p:nvPr/>
        </p:nvSpPr>
        <p:spPr>
          <a:xfrm>
            <a:off x="1171582" y="1417884"/>
            <a:ext cx="6924362" cy="1685036"/>
          </a:xfrm>
          <a:prstGeom prst="rect">
            <a:avLst/>
          </a:prstGeom>
          <a:noFill/>
          <a:ln>
            <a:noFill/>
          </a:ln>
        </p:spPr>
        <p:txBody>
          <a:bodyPr anchorCtr="0" anchor="t" bIns="45700" lIns="91425" spcFirstLastPara="1" rIns="91425" wrap="square" tIns="45700">
            <a:spAutoFit/>
          </a:bodyPr>
          <a:lstStyle/>
          <a:p>
            <a:pPr indent="0" lvl="0" marL="0" marR="0" rtl="0" algn="just">
              <a:lnSpc>
                <a:spcPct val="115000"/>
              </a:lnSpc>
              <a:spcBef>
                <a:spcPts val="0"/>
              </a:spcBef>
              <a:spcAft>
                <a:spcPts val="0"/>
              </a:spcAft>
              <a:buClr>
                <a:srgbClr val="000000"/>
              </a:buClr>
              <a:buSzPts val="1800"/>
              <a:buFont typeface="Arial"/>
              <a:buNone/>
            </a:pPr>
            <a:r>
              <a:rPr b="0" i="0" lang="es-ES" sz="1800" u="none" cap="none" strike="noStrike">
                <a:solidFill>
                  <a:srgbClr val="000000"/>
                </a:solidFill>
                <a:latin typeface="Arial"/>
                <a:ea typeface="Arial"/>
                <a:cs typeface="Arial"/>
                <a:sym typeface="Arial"/>
              </a:rPr>
              <a:t>Al ser una tecnología emergente existen tres diferentes maneras de abordarla. Una de ellas es incorporar pequeñas mejoras a un modelo de negocio existente, otra es desarrollar una nueva línea o división para la empresa, y por último la creación de un elemento innovador que dé vida a nuevas industrias.</a:t>
            </a:r>
            <a:endParaRPr b="0" i="0" sz="1200" u="none" cap="none" strike="noStrike">
              <a:solidFill>
                <a:schemeClr val="dk1"/>
              </a:solidFill>
              <a:latin typeface="Arial"/>
              <a:ea typeface="Arial"/>
              <a:cs typeface="Arial"/>
              <a:sym typeface="Arial"/>
            </a:endParaRPr>
          </a:p>
        </p:txBody>
      </p:sp>
      <p:sp>
        <p:nvSpPr>
          <p:cNvPr id="227" name="Google Shape;227;p21"/>
          <p:cNvSpPr txBox="1"/>
          <p:nvPr/>
        </p:nvSpPr>
        <p:spPr>
          <a:xfrm>
            <a:off x="9316374" y="3756314"/>
            <a:ext cx="2633672" cy="175432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00"/>
              <a:buFont typeface="Arial"/>
              <a:buNone/>
            </a:pPr>
            <a:r>
              <a:rPr b="0" i="0" lang="es-ES" sz="1200" u="none" cap="none" strike="noStrike">
                <a:solidFill>
                  <a:schemeClr val="dk1"/>
                </a:solidFill>
                <a:latin typeface="Arial"/>
                <a:ea typeface="Arial"/>
                <a:cs typeface="Arial"/>
                <a:sym typeface="Arial"/>
              </a:rPr>
              <a:t>Referencias de las imágenes: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rPr b="0" i="0" lang="es-ES" sz="1200" u="sng" cap="none" strike="noStrike">
                <a:solidFill>
                  <a:schemeClr val="hlink"/>
                </a:solidFill>
                <a:latin typeface="Arial"/>
                <a:ea typeface="Arial"/>
                <a:cs typeface="Arial"/>
                <a:sym typeface="Arial"/>
                <a:hlinkClick r:id="rId3"/>
              </a:rPr>
              <a:t>https://www.freepik.es/foto-gratis/confianza-empresaria-mediana-edad-escribiendo-etiqueta-engomada-lapiz-lluvia-ideas_10586166.htm#query=planeacion&amp;position=3&amp;from_view=search</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1200" u="none" cap="none" strike="noStrike">
              <a:solidFill>
                <a:schemeClr val="dk1"/>
              </a:solidFill>
              <a:latin typeface="Arial"/>
              <a:ea typeface="Arial"/>
              <a:cs typeface="Arial"/>
              <a:sym typeface="Arial"/>
            </a:endParaRPr>
          </a:p>
        </p:txBody>
      </p:sp>
      <p:sp>
        <p:nvSpPr>
          <p:cNvPr id="228" name="Google Shape;228;p21"/>
          <p:cNvSpPr/>
          <p:nvPr/>
        </p:nvSpPr>
        <p:spPr>
          <a:xfrm>
            <a:off x="7783910" y="562024"/>
            <a:ext cx="490013" cy="500359"/>
          </a:xfrm>
          <a:prstGeom prst="ellipse">
            <a:avLst/>
          </a:prstGeom>
          <a:noFill/>
          <a:ln cap="flat" cmpd="sng" w="28575">
            <a:solidFill>
              <a:srgbClr val="0070C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grpSp>
        <p:nvGrpSpPr>
          <p:cNvPr id="229" name="Google Shape;229;p21"/>
          <p:cNvGrpSpPr/>
          <p:nvPr/>
        </p:nvGrpSpPr>
        <p:grpSpPr>
          <a:xfrm>
            <a:off x="7921771" y="783694"/>
            <a:ext cx="174173" cy="109168"/>
            <a:chOff x="6867331" y="1399592"/>
            <a:chExt cx="174173" cy="109168"/>
          </a:xfrm>
        </p:grpSpPr>
        <p:cxnSp>
          <p:nvCxnSpPr>
            <p:cNvPr id="230" name="Google Shape;230;p21"/>
            <p:cNvCxnSpPr/>
            <p:nvPr/>
          </p:nvCxnSpPr>
          <p:spPr>
            <a:xfrm>
              <a:off x="6867331" y="1405812"/>
              <a:ext cx="86400" cy="102948"/>
            </a:xfrm>
            <a:prstGeom prst="straightConnector1">
              <a:avLst/>
            </a:prstGeom>
            <a:noFill/>
            <a:ln cap="flat" cmpd="sng" w="9525">
              <a:solidFill>
                <a:srgbClr val="0070C0"/>
              </a:solidFill>
              <a:prstDash val="solid"/>
              <a:miter lim="800000"/>
              <a:headEnd len="sm" w="sm" type="none"/>
              <a:tailEnd len="sm" w="sm" type="none"/>
            </a:ln>
          </p:spPr>
        </p:cxnSp>
        <p:cxnSp>
          <p:nvCxnSpPr>
            <p:cNvPr id="231" name="Google Shape;231;p21"/>
            <p:cNvCxnSpPr/>
            <p:nvPr/>
          </p:nvCxnSpPr>
          <p:spPr>
            <a:xfrm flipH="1" rot="10800000">
              <a:off x="6955228" y="1399592"/>
              <a:ext cx="86276" cy="102950"/>
            </a:xfrm>
            <a:prstGeom prst="straightConnector1">
              <a:avLst/>
            </a:prstGeom>
            <a:noFill/>
            <a:ln cap="flat" cmpd="sng" w="9525">
              <a:solidFill>
                <a:srgbClr val="0070C0"/>
              </a:solidFill>
              <a:prstDash val="solid"/>
              <a:miter lim="800000"/>
              <a:headEnd len="sm" w="sm" type="none"/>
              <a:tailEnd len="sm" w="sm" type="none"/>
            </a:ln>
          </p:spPr>
        </p:cxnSp>
      </p:grpSp>
      <p:pic>
        <p:nvPicPr>
          <p:cNvPr descr="Confianza empresaria de mediana edad escribiendo en la etiqueta engomada con lápiz y lluvia de ideas Foto gratis" id="232" name="Google Shape;232;p21"/>
          <p:cNvPicPr preferRelativeResize="0"/>
          <p:nvPr/>
        </p:nvPicPr>
        <p:blipFill rotWithShape="1">
          <a:blip r:embed="rId4">
            <a:alphaModFix/>
          </a:blip>
          <a:srcRect b="0" l="0" r="0" t="0"/>
          <a:stretch/>
        </p:blipFill>
        <p:spPr>
          <a:xfrm>
            <a:off x="3892783" y="3447997"/>
            <a:ext cx="4072188" cy="271262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