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s://www.freepik.es/foto-gratis/programador-computadoras-usando-computadora-portatil_12192983.htm#query=security&amp;position=46&amp;from_view=searc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www.freepik.es/foto-gratis/vista-alta-casa-modelo-juguete-llaves_5752025.htm#query=property&amp;position=11&amp;from_view=sear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s://www.freepik.es/foto-gratis/dinero-escribe-tiza-blanca-mano-dibujar-concepto_6170398.htm#query=pay&amp;position=19&amp;from_view=search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www.freepik.es/foto-gratis/bitcoin-dorado-manos-correo_8452075.htm#query=pay&amp;position=32&amp;from_view=searc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www.freepik.es/foto-gratis/equipo-negocios-presente-inversionista-profesional-trabajando-nuevo-proyecto-inicio-reunion-finanzas_1211594.htm#query=pay&amp;position=37&amp;from_view=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534779" y="2533403"/>
            <a:ext cx="6469295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CF002-3. División de los token -Slider C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gramador de computadoras usando una computadora portátil Foto gratis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3193"/>
            <a:ext cx="10030620" cy="688119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0833652" y="1262420"/>
            <a:ext cx="150146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Presentar en Slider C está información.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 el dinamismo en todas y cada una de las diapositivas que siguen. 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0797207" y="4110455"/>
            <a:ext cx="1501469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https://www.freepik.es/foto-gratis/programador-computadoras-usando-computadora-portatil_12192983.htm#query=security&amp;position=46&amp;from_view=search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0174783" y="3369980"/>
            <a:ext cx="334619" cy="31029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10310403" y="3443167"/>
            <a:ext cx="137936" cy="162212"/>
            <a:chOff x="7757682" y="5363071"/>
            <a:chExt cx="137936" cy="162212"/>
          </a:xfrm>
        </p:grpSpPr>
        <p:cxnSp>
          <p:nvCxnSpPr>
            <p:cNvPr id="97" name="Google Shape;97;p14"/>
            <p:cNvCxnSpPr/>
            <p:nvPr/>
          </p:nvCxnSpPr>
          <p:spPr>
            <a:xfrm flipH="1" rot="288654">
              <a:off x="7784174" y="5429471"/>
              <a:ext cx="92697" cy="92087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 rot="-10511346">
              <a:off x="7760389" y="5368505"/>
              <a:ext cx="132522" cy="70119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9" name="Google Shape;99;p14"/>
          <p:cNvSpPr txBox="1"/>
          <p:nvPr/>
        </p:nvSpPr>
        <p:spPr>
          <a:xfrm>
            <a:off x="9973500" y="3741123"/>
            <a:ext cx="673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1/5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93596" y="4660026"/>
            <a:ext cx="9321801" cy="21979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token 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aquellos adquiridos con el fin de obtener utilidad y/o dividendos. Básicamente son utilizados para adquirir activos financieros tradicionales como bonos, acciones o futuros; pero estos se encuentran representados en la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fin es poder permitirle a las compañías un control descentralizado de los mismos, mayor seguridad, reducción de costos y un manejo más sencillo.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primera empresa fue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Capital (http://blockchain.capital), es un fondo en Nueva York que invierte en diferentes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ecosistema cripto. Esta creó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repartió a sus inversores, para que fueran representadas como si fueran acciones de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Blockchain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Capital . De esa manera, simplemente teniendo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Ethereum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podría ser parte de grandes empresas como Coinbase o Kraken, de las cuales, de otra manera, para un inversor individual sería imposible de acceder. 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248853" y="371474"/>
            <a:ext cx="3211285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Tokens 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ta alta casa modelo de juguete y llaves Foto gratis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6495"/>
            <a:ext cx="9654063" cy="69131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0797207" y="4110455"/>
            <a:ext cx="1501469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https://www.freepik.es/foto-gratis/vista-alta-casa-modelo-juguete-llaves_5752025.htm#query=property&amp;position=11&amp;from_view=search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9708725" y="3301780"/>
            <a:ext cx="334619" cy="31029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5"/>
          <p:cNvGrpSpPr/>
          <p:nvPr/>
        </p:nvGrpSpPr>
        <p:grpSpPr>
          <a:xfrm rot="10800000">
            <a:off x="9793814" y="3376964"/>
            <a:ext cx="137936" cy="162212"/>
            <a:chOff x="7757682" y="5363071"/>
            <a:chExt cx="137936" cy="162212"/>
          </a:xfrm>
        </p:grpSpPr>
        <p:cxnSp>
          <p:nvCxnSpPr>
            <p:cNvPr id="113" name="Google Shape;113;p15"/>
            <p:cNvCxnSpPr/>
            <p:nvPr/>
          </p:nvCxnSpPr>
          <p:spPr>
            <a:xfrm flipH="1" rot="288654">
              <a:off x="7784174" y="5429471"/>
              <a:ext cx="92697" cy="92087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5"/>
            <p:cNvCxnSpPr/>
            <p:nvPr/>
          </p:nvCxnSpPr>
          <p:spPr>
            <a:xfrm rot="-10511346">
              <a:off x="7760389" y="5368505"/>
              <a:ext cx="132522" cy="70119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5" name="Google Shape;115;p15"/>
          <p:cNvSpPr/>
          <p:nvPr/>
        </p:nvSpPr>
        <p:spPr>
          <a:xfrm>
            <a:off x="10279084" y="3301780"/>
            <a:ext cx="334619" cy="31029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5"/>
          <p:cNvGrpSpPr/>
          <p:nvPr/>
        </p:nvGrpSpPr>
        <p:grpSpPr>
          <a:xfrm>
            <a:off x="10386452" y="3373481"/>
            <a:ext cx="137936" cy="162212"/>
            <a:chOff x="7757682" y="5363071"/>
            <a:chExt cx="137936" cy="162212"/>
          </a:xfrm>
        </p:grpSpPr>
        <p:cxnSp>
          <p:nvCxnSpPr>
            <p:cNvPr id="117" name="Google Shape;117;p15"/>
            <p:cNvCxnSpPr/>
            <p:nvPr/>
          </p:nvCxnSpPr>
          <p:spPr>
            <a:xfrm flipH="1" rot="288654">
              <a:off x="7784174" y="5429471"/>
              <a:ext cx="92697" cy="92087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 rot="-10511346">
              <a:off x="7760389" y="5368505"/>
              <a:ext cx="132522" cy="70119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9" name="Google Shape;119;p15"/>
          <p:cNvSpPr txBox="1"/>
          <p:nvPr/>
        </p:nvSpPr>
        <p:spPr>
          <a:xfrm>
            <a:off x="9858909" y="3692102"/>
            <a:ext cx="673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2/5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494939" y="5319133"/>
            <a:ext cx="8609937" cy="15608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las adquiridas como inversión, que le permite al usuario comprobar propiedad sobre algún bien o activo. Un ejemplo de esto se puede observar en Real Token (https://realt.co/), una empresa que funciona en los Estados Unidos que cuenta con propiedades en diferentes ciudades del país y permite poder invertir en Real Estate de manera fraccionaria. Un caso práctico de ello sería, el alquiler de una casa en Miami.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existen muchos propietarios, dependiendo de cuántos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cuente cada uno es el valor del arrendamiento que le corresponderá, el cual será enviado a la billetera respectiva. 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3276601" y="742949"/>
            <a:ext cx="3269342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Equity Tokens 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 dinero escribe con tiza blanca está en la mano, dibujar concepto. Foto gratis"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457129" cy="683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0797207" y="4110455"/>
            <a:ext cx="1501469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https://www.freepik.es/foto-gratis/dinero-escribe-tiza-blanca-mano-dibujar-concepto_6170398.htm#query=pay&amp;position=19&amp;from_view=search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9654295" y="3436502"/>
            <a:ext cx="334619" cy="31029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 rot="10800000">
            <a:off x="9739384" y="3511686"/>
            <a:ext cx="137936" cy="162212"/>
            <a:chOff x="7757682" y="5363071"/>
            <a:chExt cx="137936" cy="162212"/>
          </a:xfrm>
        </p:grpSpPr>
        <p:cxnSp>
          <p:nvCxnSpPr>
            <p:cNvPr id="133" name="Google Shape;133;p16"/>
            <p:cNvCxnSpPr/>
            <p:nvPr/>
          </p:nvCxnSpPr>
          <p:spPr>
            <a:xfrm flipH="1" rot="288654">
              <a:off x="7784174" y="5429471"/>
              <a:ext cx="92697" cy="92087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 rot="-10511346">
              <a:off x="7760389" y="5368505"/>
              <a:ext cx="132522" cy="70119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5" name="Google Shape;135;p16"/>
          <p:cNvSpPr/>
          <p:nvPr/>
        </p:nvSpPr>
        <p:spPr>
          <a:xfrm>
            <a:off x="10224654" y="3436502"/>
            <a:ext cx="334619" cy="31029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16"/>
          <p:cNvGrpSpPr/>
          <p:nvPr/>
        </p:nvGrpSpPr>
        <p:grpSpPr>
          <a:xfrm>
            <a:off x="10332022" y="3508203"/>
            <a:ext cx="137936" cy="162212"/>
            <a:chOff x="7757682" y="5363071"/>
            <a:chExt cx="137936" cy="162212"/>
          </a:xfrm>
        </p:grpSpPr>
        <p:cxnSp>
          <p:nvCxnSpPr>
            <p:cNvPr id="137" name="Google Shape;137;p16"/>
            <p:cNvCxnSpPr/>
            <p:nvPr/>
          </p:nvCxnSpPr>
          <p:spPr>
            <a:xfrm flipH="1" rot="288654">
              <a:off x="7784174" y="5429471"/>
              <a:ext cx="92697" cy="92087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6"/>
            <p:cNvCxnSpPr/>
            <p:nvPr/>
          </p:nvCxnSpPr>
          <p:spPr>
            <a:xfrm rot="-10511346">
              <a:off x="7760389" y="5368505"/>
              <a:ext cx="132522" cy="70119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9" name="Google Shape;139;p16"/>
          <p:cNvSpPr txBox="1"/>
          <p:nvPr/>
        </p:nvSpPr>
        <p:spPr>
          <a:xfrm>
            <a:off x="9835236" y="3809474"/>
            <a:ext cx="673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3/5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477054" y="5696818"/>
            <a:ext cx="8609937" cy="11361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7622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utility tokens 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simbolizan algún recurso y son adquiridos para ser consumidos por el usuario. A diferencia de los anteriores, estos no están regulados y son meramente una promesa por parte de la compañía que los creó, fueron altamente utilizados en 2017 con el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boom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las ICO. Un modelo de ello es GRID (https://web.gridplus.io/energy), un proveedor minorista de electricidad con sede en Texas, que permite realizar pagos de las tarifas con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tokens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Entonces en este caso, simplemente sirven para poder pagar la electricidad de manera más económica. 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3417680" y="558283"/>
            <a:ext cx="2728686" cy="3693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Utility Tokens 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 bitcoin dorado en manos de correo Foto gratis"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936" y="0"/>
            <a:ext cx="95460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0797207" y="4110455"/>
            <a:ext cx="1501469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https://www.freepik.es/foto-gratis/bitcoin-dorado-manos-correo_8452075.htm#query=pay&amp;position=32&amp;from_view=search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9654295" y="3291362"/>
            <a:ext cx="334619" cy="31029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 rot="10800000">
            <a:off x="9739384" y="3366546"/>
            <a:ext cx="137936" cy="162212"/>
            <a:chOff x="7757682" y="5363071"/>
            <a:chExt cx="137936" cy="162212"/>
          </a:xfrm>
        </p:grpSpPr>
        <p:cxnSp>
          <p:nvCxnSpPr>
            <p:cNvPr id="153" name="Google Shape;153;p17"/>
            <p:cNvCxnSpPr/>
            <p:nvPr/>
          </p:nvCxnSpPr>
          <p:spPr>
            <a:xfrm flipH="1" rot="288654">
              <a:off x="7784174" y="5429471"/>
              <a:ext cx="92697" cy="92087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7"/>
            <p:cNvCxnSpPr/>
            <p:nvPr/>
          </p:nvCxnSpPr>
          <p:spPr>
            <a:xfrm rot="-10511346">
              <a:off x="7760389" y="5368505"/>
              <a:ext cx="132522" cy="70119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5" name="Google Shape;155;p17"/>
          <p:cNvSpPr/>
          <p:nvPr/>
        </p:nvSpPr>
        <p:spPr>
          <a:xfrm>
            <a:off x="10224654" y="3291362"/>
            <a:ext cx="334619" cy="31029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7"/>
          <p:cNvGrpSpPr/>
          <p:nvPr/>
        </p:nvGrpSpPr>
        <p:grpSpPr>
          <a:xfrm>
            <a:off x="10332022" y="3363063"/>
            <a:ext cx="137936" cy="162212"/>
            <a:chOff x="7757682" y="5363071"/>
            <a:chExt cx="137936" cy="162212"/>
          </a:xfrm>
        </p:grpSpPr>
        <p:cxnSp>
          <p:nvCxnSpPr>
            <p:cNvPr id="157" name="Google Shape;157;p17"/>
            <p:cNvCxnSpPr/>
            <p:nvPr/>
          </p:nvCxnSpPr>
          <p:spPr>
            <a:xfrm flipH="1" rot="288654">
              <a:off x="7784174" y="5429471"/>
              <a:ext cx="92697" cy="92087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7"/>
            <p:cNvCxnSpPr/>
            <p:nvPr/>
          </p:nvCxnSpPr>
          <p:spPr>
            <a:xfrm rot="-10511346">
              <a:off x="7760389" y="5368505"/>
              <a:ext cx="132522" cy="70119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9" name="Google Shape;159;p17"/>
          <p:cNvSpPr txBox="1"/>
          <p:nvPr/>
        </p:nvSpPr>
        <p:spPr>
          <a:xfrm>
            <a:off x="9881470" y="3729836"/>
            <a:ext cx="673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4/5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466381" y="6358953"/>
            <a:ext cx="8609937" cy="4990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7622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estos casos, su uso es exclusivamente para ejecutar pagos. Este tipo de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el utilizado en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stablecoins 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DAI, donde su uso es realizar pagos, no genera dividendos, no se va a valorizar, ni va a generar otra clase de utilidad.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3376163" y="373617"/>
            <a:ext cx="2790371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Tokens 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quipo de negocios presente. inversionista profesional trabajando nuevo proyecto de inicio. reunión de finanzas. Foto gratis"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"/>
            <a:ext cx="9434565" cy="68966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10721009" y="38686"/>
            <a:ext cx="165386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0721008" y="0"/>
            <a:ext cx="165386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0721008" y="4028661"/>
            <a:ext cx="1653870" cy="28293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0797207" y="4110455"/>
            <a:ext cx="1501469" cy="32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CO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https://www.freepik.es/foto-gratis/equipo-negocios-presente-inversionista-profesional-trabajando-nuevo-proyecto-inicio-reunion-finanzas_1211594.htm#query=pay&amp;position=37&amp;from_view=search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9654295" y="3291362"/>
            <a:ext cx="334619" cy="31029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 rot="10800000">
            <a:off x="9739384" y="3366546"/>
            <a:ext cx="137936" cy="162212"/>
            <a:chOff x="7757682" y="5363071"/>
            <a:chExt cx="137936" cy="162212"/>
          </a:xfrm>
        </p:grpSpPr>
        <p:cxnSp>
          <p:nvCxnSpPr>
            <p:cNvPr id="173" name="Google Shape;173;p18"/>
            <p:cNvCxnSpPr/>
            <p:nvPr/>
          </p:nvCxnSpPr>
          <p:spPr>
            <a:xfrm flipH="1" rot="288654">
              <a:off x="7784174" y="5429471"/>
              <a:ext cx="92697" cy="92087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8"/>
            <p:cNvCxnSpPr/>
            <p:nvPr/>
          </p:nvCxnSpPr>
          <p:spPr>
            <a:xfrm rot="-10511346">
              <a:off x="7760389" y="5368505"/>
              <a:ext cx="132522" cy="70119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5" name="Google Shape;175;p18"/>
          <p:cNvSpPr/>
          <p:nvPr/>
        </p:nvSpPr>
        <p:spPr>
          <a:xfrm>
            <a:off x="10224654" y="3291362"/>
            <a:ext cx="334619" cy="310297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18"/>
          <p:cNvGrpSpPr/>
          <p:nvPr/>
        </p:nvGrpSpPr>
        <p:grpSpPr>
          <a:xfrm>
            <a:off x="10332022" y="3363063"/>
            <a:ext cx="137936" cy="162212"/>
            <a:chOff x="7757682" y="5363071"/>
            <a:chExt cx="137936" cy="162212"/>
          </a:xfrm>
        </p:grpSpPr>
        <p:cxnSp>
          <p:nvCxnSpPr>
            <p:cNvPr id="177" name="Google Shape;177;p18"/>
            <p:cNvCxnSpPr/>
            <p:nvPr/>
          </p:nvCxnSpPr>
          <p:spPr>
            <a:xfrm flipH="1" rot="288654">
              <a:off x="7784174" y="5429471"/>
              <a:ext cx="92697" cy="92087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8"/>
            <p:cNvCxnSpPr/>
            <p:nvPr/>
          </p:nvCxnSpPr>
          <p:spPr>
            <a:xfrm rot="-10511346">
              <a:off x="7760389" y="5368505"/>
              <a:ext cx="132522" cy="70119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9" name="Google Shape;179;p18"/>
          <p:cNvSpPr txBox="1"/>
          <p:nvPr/>
        </p:nvSpPr>
        <p:spPr>
          <a:xfrm>
            <a:off x="9854527" y="3712891"/>
            <a:ext cx="673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5/5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325293" y="5972906"/>
            <a:ext cx="8609937" cy="9237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7622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aquellas adquiridas con el fin de obtener dominio de votación en la manera en que va a ser manejado o modificado un protocolo. Un claro ejemplo es UNI (https://uniswap.org/), un </a:t>
            </a:r>
            <a:r>
              <a:rPr i="1"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</a:t>
            </a:r>
            <a:r>
              <a:rPr lang="es-CO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Uniswap, en donde cada persona que sea titular de UNI tiene derecho a la gobernanza de Uniswap. Pudiendo así votar sobre qué se va a realizar con el tesoro e incluso, poder decidir entre los usuarios que durante un lapso de tiempo Uniswap sea gratis.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3408419" y="373617"/>
            <a:ext cx="2775857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Governance Tokens 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