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5" name="Google Shape;21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5" name="Google Shape;1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8" name="Google Shape;14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4" name="Google Shape;1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2" name="Google Shape;18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9" name="Google Shape;19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stock.adobe.com/co/video/4k-stablecoin-animated-tag-word-cloud-text-design-animation-kinetic-typography-seamless-loop/470371106" TargetMode="Externa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iconos-gratis/mundo_15608665.htm#page=1&amp;query=planeta%20tierra&amp;position=47" TargetMode="External"/><Relationship Id="rId4" Type="http://schemas.openxmlformats.org/officeDocument/2006/relationships/image" Target="../media/image6.png"/><Relationship Id="rId5" Type="http://schemas.openxmlformats.org/officeDocument/2006/relationships/hyperlink" Target="https://stock.adobe.com/co/search/video?filters%5Bcontent_type%3Avideo%5D=1&amp;k=dinero&amp;order=relevance&amp;safe_search=1&amp;limit=100&amp;search_page=1&amp;search_type=usertyped&amp;acp=&amp;aco=dinero&amp;get_facets=0&amp;asset_id=462938349" TargetMode="External"/><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reepik.es/iconos-gratis/mundo_15608665.htm#page=1&amp;query=planeta%20tierra&amp;position=47" TargetMode="External"/><Relationship Id="rId4" Type="http://schemas.openxmlformats.org/officeDocument/2006/relationships/image" Target="../media/image6.png"/><Relationship Id="rId5" Type="http://schemas.openxmlformats.org/officeDocument/2006/relationships/hyperlink" Target="https://stock.adobe.com/co/video/computer-programmer-uses-capable-laptop-computer-to-develop-programming-code-of-new-software-computer-specialist-working-on-future-coding-application-for-software-programming-development/496238166" TargetMode="External"/><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iconos-gratis/mundo_15608665.htm#page=1&amp;query=planeta%20tierra&amp;position=47" TargetMode="External"/><Relationship Id="rId4" Type="http://schemas.openxmlformats.org/officeDocument/2006/relationships/image" Target="../media/image6.png"/><Relationship Id="rId9" Type="http://schemas.openxmlformats.org/officeDocument/2006/relationships/image" Target="../media/image10.png"/><Relationship Id="rId5" Type="http://schemas.openxmlformats.org/officeDocument/2006/relationships/hyperlink" Target="https://stock.adobe.com/co/video/network-connection-numbers-4k/393801253" TargetMode="External"/><Relationship Id="rId6" Type="http://schemas.openxmlformats.org/officeDocument/2006/relationships/hyperlink" Target="https://as2.ftcdn.net/v2/jpg/04/69/13/79/1000_F_469137903_sfbO65shklPnJg6UNlCE7D6RiDu61Igk.jpg" TargetMode="External"/><Relationship Id="rId7" Type="http://schemas.openxmlformats.org/officeDocument/2006/relationships/hyperlink" Target="https://as2.ftcdn.net/v2/jpg/04/47/05/15/1000_F_447051537_LUAdnHzdrYUcoNDM8dFPneZKustpvX1X.jpg" TargetMode="External"/><Relationship Id="rId8" Type="http://schemas.openxmlformats.org/officeDocument/2006/relationships/hyperlink" Target="https://stock.adobe.com/co/images/thether-cryptocurrency-price/403196685?prev_url=detai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s://stock.adobe.com/co/video/russia-economic-trade-sanctions-international-futures-commodity-trade-market-animation-rendering/494591030?prev_url=detail" TargetMode="External"/><Relationship Id="rId5" Type="http://schemas.openxmlformats.org/officeDocument/2006/relationships/hyperlink" Target="https://stock.adobe.com/co/search/video?filters%5Bcontent_type%3Avideo%5D=1&amp;k=Digix+Gold&amp;order=relevance&amp;safe_search=1&amp;limit=100&amp;search_page=1&amp;search_type=usertyped&amp;acp=&amp;aco=Digix+Gold&amp;get_facets=0&amp;asset_id=369612884" TargetMode="External"/><Relationship Id="rId6" Type="http://schemas.openxmlformats.org/officeDocument/2006/relationships/image" Target="../media/image3.png"/><Relationship Id="rId7"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hyperlink" Target="https://stock.adobe.com/co/video/digital-world-of-the-bitcoin/432610491?prev_url=detail" TargetMode="External"/><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332841" y="17786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CF002-3. Stablecoin-Video</a:t>
            </a:r>
            <a:endParaRPr b="0" i="0" sz="1800" u="none" cap="none" strike="noStrike">
              <a:solidFill>
                <a:schemeClr val="lt1"/>
              </a:solidFill>
              <a:latin typeface="Arial"/>
              <a:ea typeface="Arial"/>
              <a:cs typeface="Arial"/>
              <a:sym typeface="Arial"/>
            </a:endParaRPr>
          </a:p>
        </p:txBody>
      </p:sp>
      <p:sp>
        <p:nvSpPr>
          <p:cNvPr id="79" name="Google Shape;79;p12"/>
          <p:cNvSpPr/>
          <p:nvPr/>
        </p:nvSpPr>
        <p:spPr>
          <a:xfrm>
            <a:off x="495465" y="4542552"/>
            <a:ext cx="10869222" cy="77662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95959"/>
              </a:buClr>
              <a:buSzPts val="1400"/>
              <a:buFont typeface="Arial"/>
              <a:buNone/>
            </a:pPr>
            <a:r>
              <a:rPr b="1" i="0" lang="es-ES" sz="1400" u="none" cap="none" strike="noStrike">
                <a:solidFill>
                  <a:srgbClr val="595959"/>
                </a:solidFill>
                <a:latin typeface="Arial"/>
                <a:ea typeface="Arial"/>
                <a:cs typeface="Arial"/>
                <a:sym typeface="Arial"/>
              </a:rPr>
              <a:t>Recomendaciones generales: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595959"/>
              </a:buClr>
              <a:buSzPts val="1400"/>
              <a:buFont typeface="Arial"/>
              <a:buNone/>
            </a:pPr>
            <a:r>
              <a:rPr b="0" i="0" lang="es-ES" sz="1400" u="none" cap="none" strike="noStrik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b="0" i="0" sz="1400" u="none" cap="none" strike="noStrike">
              <a:solidFill>
                <a:srgbClr val="595959"/>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2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Cerrar con las cortinillas del SENA</a:t>
            </a:r>
            <a:endParaRPr b="0" i="0" sz="1400" u="none" cap="none" strike="noStrike">
              <a:solidFill>
                <a:schemeClr val="dk1"/>
              </a:solidFill>
              <a:latin typeface="Arial"/>
              <a:ea typeface="Arial"/>
              <a:cs typeface="Arial"/>
              <a:sym typeface="Arial"/>
            </a:endParaRPr>
          </a:p>
        </p:txBody>
      </p:sp>
      <p:sp>
        <p:nvSpPr>
          <p:cNvPr id="219" name="Google Shape;219;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20" name="Google Shape;220;p21"/>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21"/>
          <p:cNvSpPr txBox="1"/>
          <p:nvPr/>
        </p:nvSpPr>
        <p:spPr>
          <a:xfrm>
            <a:off x="161947" y="4914728"/>
            <a:ext cx="7753129" cy="99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Ahora continue con la temática.</a:t>
            </a:r>
            <a:endParaRPr b="0" i="0" sz="1400" u="none" cap="none" strike="noStrike">
              <a:solidFill>
                <a:schemeClr val="dk1"/>
              </a:solidFill>
              <a:latin typeface="Arial"/>
              <a:ea typeface="Arial"/>
              <a:cs typeface="Arial"/>
              <a:sym typeface="Arial"/>
            </a:endParaRPr>
          </a:p>
        </p:txBody>
      </p:sp>
      <p:sp>
        <p:nvSpPr>
          <p:cNvPr id="222" name="Google Shape;222;p21"/>
          <p:cNvSpPr/>
          <p:nvPr/>
        </p:nvSpPr>
        <p:spPr>
          <a:xfrm>
            <a:off x="7240" y="3919740"/>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23" name="Google Shape;223;p21"/>
          <p:cNvGrpSpPr/>
          <p:nvPr/>
        </p:nvGrpSpPr>
        <p:grpSpPr>
          <a:xfrm>
            <a:off x="1610" y="-64613"/>
            <a:ext cx="8226339" cy="3991825"/>
            <a:chOff x="-42401" y="-24097"/>
            <a:chExt cx="6909926" cy="3859056"/>
          </a:xfrm>
        </p:grpSpPr>
        <p:pic>
          <p:nvPicPr>
            <p:cNvPr id="224" name="Google Shape;224;p21"/>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25" name="Google Shape;225;p21"/>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226" name="Google Shape;226;p21"/>
          <p:cNvPicPr preferRelativeResize="0"/>
          <p:nvPr/>
        </p:nvPicPr>
        <p:blipFill rotWithShape="1">
          <a:blip r:embed="rId4">
            <a:alphaModFix/>
          </a:blip>
          <a:srcRect b="0" l="0" r="0" t="0"/>
          <a:stretch/>
        </p:blipFill>
        <p:spPr>
          <a:xfrm>
            <a:off x="3284489" y="986333"/>
            <a:ext cx="1711379" cy="1677214"/>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8253350" y="3713871"/>
            <a:ext cx="3948174" cy="314412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13"/>
          <p:cNvSpPr txBox="1"/>
          <p:nvPr/>
        </p:nvSpPr>
        <p:spPr>
          <a:xfrm>
            <a:off x="703596" y="4944313"/>
            <a:ext cx="6873165" cy="346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600" u="none" cap="none" strike="noStrike">
              <a:solidFill>
                <a:schemeClr val="dk1"/>
              </a:solidFill>
              <a:latin typeface="Arial"/>
              <a:ea typeface="Arial"/>
              <a:cs typeface="Arial"/>
              <a:sym typeface="Arial"/>
            </a:endParaRPr>
          </a:p>
        </p:txBody>
      </p:sp>
      <p:sp>
        <p:nvSpPr>
          <p:cNvPr id="88" name="Google Shape;88;p13"/>
          <p:cNvSpPr/>
          <p:nvPr/>
        </p:nvSpPr>
        <p:spPr>
          <a:xfrm>
            <a:off x="10415" y="3916332"/>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89" name="Google Shape;89;p13"/>
          <p:cNvGrpSpPr/>
          <p:nvPr/>
        </p:nvGrpSpPr>
        <p:grpSpPr>
          <a:xfrm>
            <a:off x="0" y="0"/>
            <a:ext cx="8253349" cy="3927212"/>
            <a:chOff x="-42401" y="-24097"/>
            <a:chExt cx="6909926" cy="3859056"/>
          </a:xfrm>
        </p:grpSpPr>
        <p:pic>
          <p:nvPicPr>
            <p:cNvPr id="90" name="Google Shape;90;p13"/>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91" name="Google Shape;91;p1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92" name="Google Shape;92;p13"/>
          <p:cNvPicPr preferRelativeResize="0"/>
          <p:nvPr/>
        </p:nvPicPr>
        <p:blipFill rotWithShape="1">
          <a:blip r:embed="rId4">
            <a:alphaModFix/>
          </a:blip>
          <a:srcRect b="0" l="0" r="0" t="0"/>
          <a:stretch/>
        </p:blipFill>
        <p:spPr>
          <a:xfrm>
            <a:off x="799347" y="910840"/>
            <a:ext cx="1711379" cy="1677214"/>
          </a:xfrm>
          <a:prstGeom prst="rect">
            <a:avLst/>
          </a:prstGeom>
          <a:noFill/>
          <a:ln>
            <a:noFill/>
          </a:ln>
        </p:spPr>
      </p:pic>
      <p:sp>
        <p:nvSpPr>
          <p:cNvPr id="93" name="Google Shape;93;p13"/>
          <p:cNvSpPr/>
          <p:nvPr/>
        </p:nvSpPr>
        <p:spPr>
          <a:xfrm rot="10800000">
            <a:off x="3122726" y="70412"/>
            <a:ext cx="5014416" cy="3374088"/>
          </a:xfrm>
          <a:custGeom>
            <a:rect b="b" l="l" r="r" t="t"/>
            <a:pathLst>
              <a:path extrusionOk="0" h="3397594" w="4370603">
                <a:moveTo>
                  <a:pt x="0" y="15498"/>
                </a:moveTo>
                <a:lnTo>
                  <a:pt x="3099661" y="0"/>
                </a:lnTo>
                <a:cubicBezTo>
                  <a:pt x="4306547" y="0"/>
                  <a:pt x="4367939" y="1132531"/>
                  <a:pt x="4370522" y="1698797"/>
                </a:cubicBezTo>
                <a:cubicBezTo>
                  <a:pt x="4373105" y="2265063"/>
                  <a:pt x="4322045" y="3397594"/>
                  <a:pt x="3115159" y="3397594"/>
                </a:cubicBezTo>
                <a:lnTo>
                  <a:pt x="0" y="3382095"/>
                </a:lnTo>
                <a:lnTo>
                  <a:pt x="0" y="15498"/>
                </a:lnTo>
                <a:close/>
              </a:path>
            </a:pathLst>
          </a:custGeom>
          <a:solidFill>
            <a:srgbClr val="FBE4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 name="Google Shape;94;p13"/>
          <p:cNvSpPr txBox="1"/>
          <p:nvPr/>
        </p:nvSpPr>
        <p:spPr>
          <a:xfrm>
            <a:off x="3663456" y="1226267"/>
            <a:ext cx="3932956"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s-ES" sz="2800" u="none" cap="none" strike="noStrike">
                <a:solidFill>
                  <a:srgbClr val="757070"/>
                </a:solidFill>
                <a:latin typeface="Arial"/>
                <a:ea typeface="Arial"/>
                <a:cs typeface="Arial"/>
                <a:sym typeface="Arial"/>
              </a:rPr>
              <a:t>Stablecoin</a:t>
            </a:r>
            <a:endParaRPr b="1" i="0" sz="2800" u="none" cap="none" strike="noStrike">
              <a:solidFill>
                <a:srgbClr val="757070"/>
              </a:solidFill>
              <a:latin typeface="Arial"/>
              <a:ea typeface="Arial"/>
              <a:cs typeface="Arial"/>
              <a:sym typeface="Arial"/>
            </a:endParaRPr>
          </a:p>
        </p:txBody>
      </p:sp>
      <p:sp>
        <p:nvSpPr>
          <p:cNvPr id="95" name="Google Shape;95;p13"/>
          <p:cNvSpPr txBox="1"/>
          <p:nvPr/>
        </p:nvSpPr>
        <p:spPr>
          <a:xfrm>
            <a:off x="8366247" y="3991712"/>
            <a:ext cx="3712854" cy="3847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6" name="Google Shape;96;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Abrir con las cortinillas del SENA</a:t>
            </a:r>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Para este video se propone que se haga a través de videos (se proponen, los mismos) y que dichos videos acompañen el audio en off</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8253350" y="2866173"/>
            <a:ext cx="3948174" cy="3991825"/>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04" name="Google Shape;104;p14"/>
          <p:cNvSpPr txBox="1"/>
          <p:nvPr/>
        </p:nvSpPr>
        <p:spPr>
          <a:xfrm>
            <a:off x="344390" y="4564921"/>
            <a:ext cx="7753129" cy="81654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Como se ha visto las </a:t>
            </a:r>
            <a:r>
              <a:rPr b="0" i="1" lang="es-ES" sz="1400" u="none" cap="none" strike="noStrike">
                <a:solidFill>
                  <a:schemeClr val="dk1"/>
                </a:solidFill>
                <a:latin typeface="Arial"/>
                <a:ea typeface="Arial"/>
                <a:cs typeface="Arial"/>
                <a:sym typeface="Arial"/>
              </a:rPr>
              <a:t>stablecoin</a:t>
            </a:r>
            <a:r>
              <a:rPr b="0" i="0" lang="es-ES" sz="1400" u="none" cap="none" strike="noStrike">
                <a:solidFill>
                  <a:schemeClr val="dk1"/>
                </a:solidFill>
                <a:latin typeface="Arial"/>
                <a:ea typeface="Arial"/>
                <a:cs typeface="Arial"/>
                <a:sym typeface="Arial"/>
              </a:rPr>
              <a:t> buscan en su fin reducir la volatilidad siendo un punto medio entre criptomonedas y las monedas tradicionales de curso legal. Para ser estables deben estar respaldadas de alguna forma, por lo cual se profundiza en este punto.</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9969" y="3927212"/>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06" name="Google Shape;106;p14"/>
          <p:cNvGrpSpPr/>
          <p:nvPr/>
        </p:nvGrpSpPr>
        <p:grpSpPr>
          <a:xfrm>
            <a:off x="9969" y="-64613"/>
            <a:ext cx="8253349" cy="3991825"/>
            <a:chOff x="-42401" y="-24097"/>
            <a:chExt cx="6909926" cy="3859056"/>
          </a:xfrm>
        </p:grpSpPr>
        <p:pic>
          <p:nvPicPr>
            <p:cNvPr id="107" name="Google Shape;107;p14"/>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08" name="Google Shape;108;p1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1" sz="1800" u="none" cap="none" strike="noStrike">
                <a:solidFill>
                  <a:schemeClr val="lt1"/>
                </a:solidFill>
                <a:latin typeface="Arial"/>
                <a:ea typeface="Arial"/>
                <a:cs typeface="Arial"/>
                <a:sym typeface="Arial"/>
              </a:endParaRPr>
            </a:p>
          </p:txBody>
        </p:sp>
      </p:grpSp>
      <p:sp>
        <p:nvSpPr>
          <p:cNvPr id="109" name="Google Shape;109;p14"/>
          <p:cNvSpPr/>
          <p:nvPr/>
        </p:nvSpPr>
        <p:spPr>
          <a:xfrm>
            <a:off x="2993938" y="176185"/>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1</a:t>
            </a:r>
            <a:endParaRPr b="0" i="0" sz="1400" u="none" cap="none" strike="noStrike">
              <a:solidFill>
                <a:srgbClr val="000000"/>
              </a:solidFill>
              <a:latin typeface="Arial"/>
              <a:ea typeface="Arial"/>
              <a:cs typeface="Arial"/>
              <a:sym typeface="Arial"/>
            </a:endParaRPr>
          </a:p>
        </p:txBody>
      </p:sp>
      <p:sp>
        <p:nvSpPr>
          <p:cNvPr id="110" name="Google Shape;110;p14"/>
          <p:cNvSpPr txBox="1"/>
          <p:nvPr/>
        </p:nvSpPr>
        <p:spPr>
          <a:xfrm>
            <a:off x="8380276" y="821172"/>
            <a:ext cx="3684795" cy="14157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400" u="sng" cap="none" strike="noStrike">
                <a:solidFill>
                  <a:schemeClr val="dk1"/>
                </a:solidFill>
                <a:latin typeface="Arial"/>
                <a:ea typeface="Arial"/>
                <a:cs typeface="Arial"/>
                <a:sym typeface="Arial"/>
              </a:rPr>
              <a:t>Escena 1</a:t>
            </a:r>
            <a:endParaRPr/>
          </a:p>
          <a:p>
            <a:pPr indent="0" lvl="0" marL="0" marR="0" rtl="0" algn="l">
              <a:lnSpc>
                <a:spcPct val="100000"/>
              </a:lnSpc>
              <a:spcBef>
                <a:spcPts val="0"/>
              </a:spcBef>
              <a:spcAft>
                <a:spcPts val="0"/>
              </a:spcAft>
              <a:buClr>
                <a:schemeClr val="dk1"/>
              </a:buClr>
              <a:buSzPts val="350"/>
              <a:buFont typeface="Arial"/>
              <a:buNone/>
            </a:pPr>
            <a:r>
              <a:t/>
            </a:r>
            <a:endParaRPr b="1" i="0" sz="1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400" u="sng" cap="none" strike="noStrike">
                <a:solidFill>
                  <a:schemeClr val="dk1"/>
                </a:solidFill>
                <a:latin typeface="Arial"/>
                <a:ea typeface="Arial"/>
                <a:cs typeface="Arial"/>
                <a:sym typeface="Arial"/>
              </a:rPr>
              <a:t>El video estará acompañando del video propuesto</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ES" sz="1600" u="none" cap="none" strike="noStrike">
                <a:solidFill>
                  <a:schemeClr val="dk1"/>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
        <p:nvSpPr>
          <p:cNvPr id="111" name="Google Shape;111;p14"/>
          <p:cNvSpPr txBox="1"/>
          <p:nvPr/>
        </p:nvSpPr>
        <p:spPr>
          <a:xfrm>
            <a:off x="8428416" y="3160418"/>
            <a:ext cx="3598485" cy="11695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10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000" u="sng" cap="none" strike="noStrike">
                <a:solidFill>
                  <a:schemeClr val="hlink"/>
                </a:solidFill>
                <a:latin typeface="Arial"/>
                <a:ea typeface="Arial"/>
                <a:cs typeface="Arial"/>
                <a:sym typeface="Arial"/>
                <a:hlinkClick r:id="rId4"/>
              </a:rPr>
              <a:t>https://stock.adobe.com/co/video/4k-stablecoin-animated-tag-word-cloud-text-design-animation-kinetic-typography-seamless-loop/470371106</a:t>
            </a:r>
            <a:endParaRPr b="0" i="0" sz="10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000" u="none" cap="none" strike="noStrike">
              <a:solidFill>
                <a:schemeClr val="dk1"/>
              </a:solidFill>
              <a:latin typeface="Arial"/>
              <a:ea typeface="Arial"/>
              <a:cs typeface="Arial"/>
              <a:sym typeface="Arial"/>
            </a:endParaRPr>
          </a:p>
        </p:txBody>
      </p:sp>
      <p:pic>
        <p:nvPicPr>
          <p:cNvPr id="112" name="Google Shape;112;p14"/>
          <p:cNvPicPr preferRelativeResize="0"/>
          <p:nvPr/>
        </p:nvPicPr>
        <p:blipFill rotWithShape="1">
          <a:blip r:embed="rId5">
            <a:alphaModFix/>
          </a:blip>
          <a:srcRect b="0" l="0" r="0" t="0"/>
          <a:stretch/>
        </p:blipFill>
        <p:spPr>
          <a:xfrm>
            <a:off x="1495806" y="726811"/>
            <a:ext cx="4514850" cy="2543175"/>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a:off x="8253350" y="3799846"/>
            <a:ext cx="3948174" cy="3058152"/>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sng" cap="none" strike="noStrike">
              <a:solidFill>
                <a:schemeClr val="hlink"/>
              </a:solidFill>
              <a:latin typeface="Arial"/>
              <a:ea typeface="Arial"/>
              <a:cs typeface="Arial"/>
              <a:sym typeface="Arial"/>
              <a:hlinkClick r:id="rId3"/>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20" name="Google Shape;120;p15"/>
          <p:cNvSpPr txBox="1"/>
          <p:nvPr/>
        </p:nvSpPr>
        <p:spPr>
          <a:xfrm>
            <a:off x="118478" y="4456156"/>
            <a:ext cx="8017923" cy="127409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i="0" lang="es-ES" sz="1200" u="none" cap="none" strike="noStrike">
                <a:solidFill>
                  <a:srgbClr val="000000"/>
                </a:solidFill>
                <a:latin typeface="Arial"/>
                <a:ea typeface="Arial"/>
                <a:cs typeface="Arial"/>
                <a:sym typeface="Arial"/>
              </a:rPr>
              <a:t>Moneda </a:t>
            </a:r>
            <a:r>
              <a:rPr b="1" i="1" lang="es-ES" sz="1200" u="none" cap="none" strike="noStrike">
                <a:solidFill>
                  <a:srgbClr val="000000"/>
                </a:solidFill>
                <a:latin typeface="Arial"/>
                <a:ea typeface="Arial"/>
                <a:cs typeface="Arial"/>
                <a:sym typeface="Arial"/>
              </a:rPr>
              <a:t>Fiat</a:t>
            </a:r>
            <a:endParaRPr b="0" i="1"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ES" sz="1200" u="none" cap="none" strike="noStrike">
                <a:solidFill>
                  <a:srgbClr val="000000"/>
                </a:solidFill>
                <a:latin typeface="Arial"/>
                <a:ea typeface="Arial"/>
                <a:cs typeface="Arial"/>
                <a:sym typeface="Arial"/>
              </a:rPr>
              <a:t> </a:t>
            </a:r>
            <a:endParaRPr/>
          </a:p>
          <a:p>
            <a:pPr indent="0" lvl="0" marL="0" marR="0" rtl="0" algn="just">
              <a:lnSpc>
                <a:spcPct val="115000"/>
              </a:lnSpc>
              <a:spcBef>
                <a:spcPts val="0"/>
              </a:spcBef>
              <a:spcAft>
                <a:spcPts val="0"/>
              </a:spcAft>
              <a:buNone/>
            </a:pPr>
            <a:r>
              <a:rPr b="0" i="0" lang="es-ES" sz="1200" u="none" cap="none" strike="noStrike">
                <a:solidFill>
                  <a:srgbClr val="000000"/>
                </a:solidFill>
                <a:latin typeface="Arial"/>
                <a:ea typeface="Arial"/>
                <a:cs typeface="Arial"/>
                <a:sym typeface="Arial"/>
              </a:rPr>
              <a:t>Al hablar de la misma, se habla del dinero en papel que se conoce hoy en día como el dólar, euro, etc. </a:t>
            </a:r>
            <a:endParaRPr/>
          </a:p>
          <a:p>
            <a:pPr indent="0" lvl="0" marL="0" marR="0" rtl="0" algn="just">
              <a:lnSpc>
                <a:spcPct val="115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ES" sz="1200" u="none" cap="none" strike="noStrike">
                <a:solidFill>
                  <a:srgbClr val="000000"/>
                </a:solidFill>
                <a:latin typeface="Arial"/>
                <a:ea typeface="Arial"/>
                <a:cs typeface="Arial"/>
                <a:sym typeface="Arial"/>
              </a:rPr>
              <a:t>Para estos casos, existen entidades centralizadoras que realizan este proceso. Esto es una desventaja, pues se debe depositar exclusiva confianza en estas compañías específicas. </a:t>
            </a:r>
            <a:endParaRPr/>
          </a:p>
        </p:txBody>
      </p:sp>
      <p:sp>
        <p:nvSpPr>
          <p:cNvPr id="121" name="Google Shape;121;p15"/>
          <p:cNvSpPr/>
          <p:nvPr/>
        </p:nvSpPr>
        <p:spPr>
          <a:xfrm>
            <a:off x="1041" y="3930178"/>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22" name="Google Shape;122;p15"/>
          <p:cNvGrpSpPr/>
          <p:nvPr/>
        </p:nvGrpSpPr>
        <p:grpSpPr>
          <a:xfrm>
            <a:off x="-25400" y="-64613"/>
            <a:ext cx="8278748" cy="3991825"/>
            <a:chOff x="-42401" y="-24097"/>
            <a:chExt cx="6909926" cy="3859056"/>
          </a:xfrm>
        </p:grpSpPr>
        <p:pic>
          <p:nvPicPr>
            <p:cNvPr id="123" name="Google Shape;123;p15"/>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24" name="Google Shape;124;p1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5" name="Google Shape;125;p15"/>
          <p:cNvSpPr/>
          <p:nvPr/>
        </p:nvSpPr>
        <p:spPr>
          <a:xfrm>
            <a:off x="3054991" y="28381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2</a:t>
            </a:r>
            <a:endParaRPr b="0" i="0" sz="1400" u="none" cap="none" strike="noStrike">
              <a:solidFill>
                <a:srgbClr val="000000"/>
              </a:solidFill>
              <a:latin typeface="Arial"/>
              <a:ea typeface="Arial"/>
              <a:cs typeface="Arial"/>
              <a:sym typeface="Arial"/>
            </a:endParaRPr>
          </a:p>
        </p:txBody>
      </p:sp>
      <p:sp>
        <p:nvSpPr>
          <p:cNvPr id="126" name="Google Shape;126;p15"/>
          <p:cNvSpPr txBox="1"/>
          <p:nvPr/>
        </p:nvSpPr>
        <p:spPr>
          <a:xfrm>
            <a:off x="8407598" y="956018"/>
            <a:ext cx="3648444" cy="17081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050" u="sng" cap="none" strike="noStrike">
                <a:solidFill>
                  <a:schemeClr val="dk1"/>
                </a:solidFill>
                <a:latin typeface="Arial"/>
                <a:ea typeface="Arial"/>
                <a:cs typeface="Arial"/>
                <a:sym typeface="Arial"/>
              </a:rPr>
              <a:t>Escena 2</a:t>
            </a:r>
            <a:endParaRPr/>
          </a:p>
          <a:p>
            <a:pPr indent="0" lvl="0" marL="0" marR="0" rtl="0" algn="l">
              <a:lnSpc>
                <a:spcPct val="100000"/>
              </a:lnSpc>
              <a:spcBef>
                <a:spcPts val="0"/>
              </a:spcBef>
              <a:spcAft>
                <a:spcPts val="0"/>
              </a:spcAft>
              <a:buClr>
                <a:schemeClr val="dk1"/>
              </a:buClr>
              <a:buSzPts val="350"/>
              <a:buFont typeface="Arial"/>
              <a:buNone/>
            </a:pPr>
            <a:r>
              <a:t/>
            </a:r>
            <a:endParaRPr b="1" i="0" sz="105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050" u="none" cap="none" strike="noStrike">
                <a:solidFill>
                  <a:schemeClr val="dk1"/>
                </a:solidFill>
                <a:latin typeface="Arial"/>
                <a:ea typeface="Arial"/>
                <a:cs typeface="Arial"/>
                <a:sym typeface="Arial"/>
              </a:rPr>
              <a:t>El audio estará acompañando al audio</a:t>
            </a:r>
            <a:endParaRPr/>
          </a:p>
          <a:p>
            <a:pPr indent="0" lvl="0" marL="0" marR="0" rtl="0" algn="l">
              <a:lnSpc>
                <a:spcPct val="100000"/>
              </a:lnSpc>
              <a:spcBef>
                <a:spcPts val="0"/>
              </a:spcBef>
              <a:spcAft>
                <a:spcPts val="0"/>
              </a:spcAft>
              <a:buClr>
                <a:schemeClr val="dk1"/>
              </a:buClr>
              <a:buSzPts val="350"/>
              <a:buFont typeface="Arial"/>
              <a:buNone/>
            </a:pPr>
            <a:r>
              <a:t/>
            </a:r>
            <a:endParaRPr b="1"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050" u="none" cap="none" strike="noStrike">
                <a:solidFill>
                  <a:schemeClr val="dk1"/>
                </a:solidFill>
                <a:latin typeface="Arial"/>
                <a:ea typeface="Arial"/>
                <a:cs typeface="Arial"/>
                <a:sym typeface="Arial"/>
              </a:rPr>
              <a:t>Al hacer el audio en off, hacer énfasis al título “Moneda Fiat”</a:t>
            </a:r>
            <a:endParaRPr/>
          </a:p>
          <a:p>
            <a:pPr indent="0" lvl="0" marL="0" marR="0" rtl="0" algn="l">
              <a:lnSpc>
                <a:spcPct val="100000"/>
              </a:lnSpc>
              <a:spcBef>
                <a:spcPts val="0"/>
              </a:spcBef>
              <a:spcAft>
                <a:spcPts val="0"/>
              </a:spcAft>
              <a:buClr>
                <a:schemeClr val="dk1"/>
              </a:buClr>
              <a:buSzPts val="350"/>
              <a:buFont typeface="Arial"/>
              <a:buNone/>
            </a:pPr>
            <a:r>
              <a:t/>
            </a:r>
            <a:endParaRPr b="1"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ES" sz="1050" u="none" cap="none" strike="noStrike">
                <a:solidFill>
                  <a:schemeClr val="dk1"/>
                </a:solidFill>
                <a:latin typeface="Arial"/>
                <a:ea typeface="Arial"/>
                <a:cs typeface="Arial"/>
                <a:sym typeface="Arial"/>
              </a:rPr>
              <a:t>Y comenzar con un letrero, botón o palabra resaltada (tal como se muestra)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050" u="none" cap="none" strike="noStrike">
              <a:solidFill>
                <a:schemeClr val="dk1"/>
              </a:solidFill>
              <a:latin typeface="Arial"/>
              <a:ea typeface="Arial"/>
              <a:cs typeface="Arial"/>
              <a:sym typeface="Arial"/>
            </a:endParaRPr>
          </a:p>
        </p:txBody>
      </p:sp>
      <p:sp>
        <p:nvSpPr>
          <p:cNvPr id="127" name="Google Shape;127;p15"/>
          <p:cNvSpPr txBox="1"/>
          <p:nvPr/>
        </p:nvSpPr>
        <p:spPr>
          <a:xfrm>
            <a:off x="8412634" y="3927212"/>
            <a:ext cx="3648444" cy="21543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400" u="sng" cap="none" strike="noStrike">
                <a:solidFill>
                  <a:schemeClr val="hlink"/>
                </a:solidFill>
                <a:latin typeface="Arial"/>
                <a:ea typeface="Arial"/>
                <a:cs typeface="Arial"/>
                <a:sym typeface="Arial"/>
                <a:hlinkClick r:id="rId5"/>
              </a:rPr>
              <a:t>https://stock.adobe.com/co/search/video?filters%5Bcontent_type%3Avideo%5D=1&amp;k=dinero&amp;order=relevance&amp;safe_search=1&amp;limit=100&amp;search_page=1&amp;search_type=usertyped&amp;acp=&amp;aco=dinero&amp;get_facets=0&amp;asset_id=462938349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id="128" name="Google Shape;128;p15"/>
          <p:cNvPicPr preferRelativeResize="0"/>
          <p:nvPr/>
        </p:nvPicPr>
        <p:blipFill rotWithShape="1">
          <a:blip r:embed="rId6">
            <a:alphaModFix/>
          </a:blip>
          <a:srcRect b="0" l="0" r="0" t="0"/>
          <a:stretch/>
        </p:blipFill>
        <p:spPr>
          <a:xfrm>
            <a:off x="1952625" y="956018"/>
            <a:ext cx="4029075" cy="2076450"/>
          </a:xfrm>
          <a:prstGeom prst="rect">
            <a:avLst/>
          </a:prstGeom>
          <a:noFill/>
          <a:ln>
            <a:noFill/>
          </a:ln>
        </p:spPr>
      </p:pic>
      <p:sp>
        <p:nvSpPr>
          <p:cNvPr id="129" name="Google Shape;129;p15"/>
          <p:cNvSpPr/>
          <p:nvPr/>
        </p:nvSpPr>
        <p:spPr>
          <a:xfrm>
            <a:off x="2667000" y="1713617"/>
            <a:ext cx="2628900" cy="686683"/>
          </a:xfrm>
          <a:prstGeom prst="roundRect">
            <a:avLst>
              <a:gd fmla="val 16667" name="adj"/>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ES" sz="2000" u="none" cap="none" strike="noStrike">
                <a:solidFill>
                  <a:schemeClr val="lt1"/>
                </a:solidFill>
                <a:latin typeface="Arial"/>
                <a:ea typeface="Arial"/>
                <a:cs typeface="Arial"/>
                <a:sym typeface="Arial"/>
              </a:rPr>
              <a:t>Moneda </a:t>
            </a:r>
            <a:r>
              <a:rPr b="1" i="1" lang="es-ES" sz="2000" u="none" cap="none" strike="noStrike">
                <a:solidFill>
                  <a:schemeClr val="lt1"/>
                </a:solidFill>
                <a:latin typeface="Arial"/>
                <a:ea typeface="Arial"/>
                <a:cs typeface="Arial"/>
                <a:sym typeface="Arial"/>
              </a:rPr>
              <a:t>FIAT</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6" name="Google Shape;136;p16"/>
          <p:cNvSpPr/>
          <p:nvPr/>
        </p:nvSpPr>
        <p:spPr>
          <a:xfrm>
            <a:off x="8253350" y="3799846"/>
            <a:ext cx="3948174" cy="3058152"/>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sng" cap="none" strike="noStrike">
              <a:solidFill>
                <a:schemeClr val="hlink"/>
              </a:solidFill>
              <a:latin typeface="Arial"/>
              <a:ea typeface="Arial"/>
              <a:cs typeface="Arial"/>
              <a:sym typeface="Arial"/>
              <a:hlinkClick r:id="rId3"/>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37" name="Google Shape;137;p16"/>
          <p:cNvSpPr txBox="1"/>
          <p:nvPr/>
        </p:nvSpPr>
        <p:spPr>
          <a:xfrm>
            <a:off x="118478" y="4456156"/>
            <a:ext cx="8017923" cy="127409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es-ES" sz="1200" u="none" cap="none" strike="noStrike">
                <a:solidFill>
                  <a:srgbClr val="000000"/>
                </a:solidFill>
                <a:latin typeface="Arial"/>
                <a:ea typeface="Arial"/>
                <a:cs typeface="Arial"/>
                <a:sym typeface="Arial"/>
              </a:rPr>
              <a:t>El proceso es sencillo, se intercambia ese dinero por una </a:t>
            </a:r>
            <a:r>
              <a:rPr b="0" i="1" lang="es-ES" sz="1200" u="none" cap="none" strike="noStrike">
                <a:solidFill>
                  <a:srgbClr val="000000"/>
                </a:solidFill>
                <a:latin typeface="Arial"/>
                <a:ea typeface="Arial"/>
                <a:cs typeface="Arial"/>
                <a:sym typeface="Arial"/>
              </a:rPr>
              <a:t>stablecoin</a:t>
            </a:r>
            <a:r>
              <a:rPr b="0" i="0" lang="es-ES" sz="1200" u="none" cap="none" strike="noStrike">
                <a:solidFill>
                  <a:srgbClr val="000000"/>
                </a:solidFill>
                <a:latin typeface="Arial"/>
                <a:ea typeface="Arial"/>
                <a:cs typeface="Arial"/>
                <a:sym typeface="Arial"/>
              </a:rPr>
              <a:t> en una </a:t>
            </a:r>
            <a:r>
              <a:rPr b="0" i="1" lang="es-ES" sz="1200" u="none" cap="none" strike="noStrike">
                <a:solidFill>
                  <a:srgbClr val="000000"/>
                </a:solidFill>
                <a:latin typeface="Arial"/>
                <a:ea typeface="Arial"/>
                <a:cs typeface="Arial"/>
                <a:sym typeface="Arial"/>
              </a:rPr>
              <a:t>exchange </a:t>
            </a:r>
            <a:r>
              <a:rPr b="0" i="0" lang="es-ES" sz="1200" u="none" cap="none" strike="noStrike">
                <a:solidFill>
                  <a:srgbClr val="000000"/>
                </a:solidFill>
                <a:latin typeface="Arial"/>
                <a:ea typeface="Arial"/>
                <a:cs typeface="Arial"/>
                <a:sym typeface="Arial"/>
              </a:rPr>
              <a:t>que permita operar con ellas, y a partir de allí, ya se pueden utilizar como el resto de las criptomonedas que se han mencionado. </a:t>
            </a:r>
            <a:endParaRPr/>
          </a:p>
          <a:p>
            <a:pPr indent="0" lvl="0" marL="0" marR="0" rtl="0" algn="just">
              <a:lnSpc>
                <a:spcPct val="115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ES" sz="1200" u="none" cap="none" strike="noStrike">
                <a:solidFill>
                  <a:srgbClr val="000000"/>
                </a:solidFill>
                <a:latin typeface="Arial"/>
                <a:ea typeface="Arial"/>
                <a:cs typeface="Arial"/>
                <a:sym typeface="Arial"/>
              </a:rPr>
              <a:t>En caso de realizar la operación opuesta, de </a:t>
            </a:r>
            <a:r>
              <a:rPr b="0" i="1" lang="es-ES" sz="1200" u="none" cap="none" strike="noStrike">
                <a:solidFill>
                  <a:srgbClr val="000000"/>
                </a:solidFill>
                <a:latin typeface="Arial"/>
                <a:ea typeface="Arial"/>
                <a:cs typeface="Arial"/>
                <a:sym typeface="Arial"/>
              </a:rPr>
              <a:t>stablecoins</a:t>
            </a:r>
            <a:r>
              <a:rPr b="0" i="0" lang="es-ES" sz="1200" u="none" cap="none" strike="noStrike">
                <a:solidFill>
                  <a:srgbClr val="000000"/>
                </a:solidFill>
                <a:latin typeface="Arial"/>
                <a:ea typeface="Arial"/>
                <a:cs typeface="Arial"/>
                <a:sym typeface="Arial"/>
              </a:rPr>
              <a:t> a </a:t>
            </a:r>
            <a:r>
              <a:rPr b="0" i="1" lang="es-ES" sz="1200" u="none" cap="none" strike="noStrike">
                <a:solidFill>
                  <a:srgbClr val="000000"/>
                </a:solidFill>
                <a:latin typeface="Arial"/>
                <a:ea typeface="Arial"/>
                <a:cs typeface="Arial"/>
                <a:sym typeface="Arial"/>
              </a:rPr>
              <a:t>Fiat,</a:t>
            </a:r>
            <a:r>
              <a:rPr b="0" i="0" lang="es-ES" sz="1200" u="none" cap="none" strike="noStrike">
                <a:solidFill>
                  <a:srgbClr val="000000"/>
                </a:solidFill>
                <a:latin typeface="Arial"/>
                <a:ea typeface="Arial"/>
                <a:cs typeface="Arial"/>
                <a:sym typeface="Arial"/>
              </a:rPr>
              <a:t> una vez producido el cambio, esos </a:t>
            </a:r>
            <a:r>
              <a:rPr b="0" i="1" lang="es-ES" sz="1200" u="none" cap="none" strike="noStrike">
                <a:solidFill>
                  <a:srgbClr val="000000"/>
                </a:solidFill>
                <a:latin typeface="Arial"/>
                <a:ea typeface="Arial"/>
                <a:cs typeface="Arial"/>
                <a:sym typeface="Arial"/>
              </a:rPr>
              <a:t>tokens</a:t>
            </a:r>
            <a:r>
              <a:rPr b="0" i="0" lang="es-ES" sz="1200" u="none" cap="none" strike="noStrike">
                <a:solidFill>
                  <a:srgbClr val="000000"/>
                </a:solidFill>
                <a:latin typeface="Arial"/>
                <a:ea typeface="Arial"/>
                <a:cs typeface="Arial"/>
                <a:sym typeface="Arial"/>
              </a:rPr>
              <a:t> se queman debido a que ya no cuentan más con la garantía relacionada. </a:t>
            </a:r>
            <a:endParaRPr/>
          </a:p>
        </p:txBody>
      </p:sp>
      <p:sp>
        <p:nvSpPr>
          <p:cNvPr id="138" name="Google Shape;138;p16"/>
          <p:cNvSpPr/>
          <p:nvPr/>
        </p:nvSpPr>
        <p:spPr>
          <a:xfrm>
            <a:off x="1041" y="3930178"/>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39" name="Google Shape;139;p16"/>
          <p:cNvGrpSpPr/>
          <p:nvPr/>
        </p:nvGrpSpPr>
        <p:grpSpPr>
          <a:xfrm>
            <a:off x="-25400" y="-64613"/>
            <a:ext cx="8278748" cy="3991825"/>
            <a:chOff x="-42401" y="-24097"/>
            <a:chExt cx="6909926" cy="3859056"/>
          </a:xfrm>
        </p:grpSpPr>
        <p:pic>
          <p:nvPicPr>
            <p:cNvPr id="140" name="Google Shape;140;p16"/>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41" name="Google Shape;141;p1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16"/>
          <p:cNvSpPr/>
          <p:nvPr/>
        </p:nvSpPr>
        <p:spPr>
          <a:xfrm>
            <a:off x="3054991" y="28381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3</a:t>
            </a:r>
            <a:endParaRPr b="0" i="0" sz="1400" u="none" cap="none" strike="noStrike">
              <a:solidFill>
                <a:srgbClr val="000000"/>
              </a:solidFill>
              <a:latin typeface="Arial"/>
              <a:ea typeface="Arial"/>
              <a:cs typeface="Arial"/>
              <a:sym typeface="Arial"/>
            </a:endParaRPr>
          </a:p>
        </p:txBody>
      </p:sp>
      <p:sp>
        <p:nvSpPr>
          <p:cNvPr id="143" name="Google Shape;143;p16"/>
          <p:cNvSpPr txBox="1"/>
          <p:nvPr/>
        </p:nvSpPr>
        <p:spPr>
          <a:xfrm>
            <a:off x="8407598" y="956018"/>
            <a:ext cx="3648444"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050" u="sng" cap="none" strike="noStrike">
                <a:solidFill>
                  <a:schemeClr val="dk1"/>
                </a:solidFill>
                <a:latin typeface="Arial"/>
                <a:ea typeface="Arial"/>
                <a:cs typeface="Arial"/>
                <a:sym typeface="Arial"/>
              </a:rPr>
              <a:t>Escena 3</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050" u="none" cap="none" strike="noStrike">
                <a:solidFill>
                  <a:schemeClr val="dk1"/>
                </a:solidFill>
                <a:latin typeface="Arial"/>
                <a:ea typeface="Arial"/>
                <a:cs typeface="Arial"/>
                <a:sym typeface="Arial"/>
              </a:rPr>
              <a:t>El audio acompaña al video</a:t>
            </a:r>
            <a:endParaRPr b="0" i="0" sz="1050" u="none" cap="none" strike="noStrike">
              <a:solidFill>
                <a:schemeClr val="dk1"/>
              </a:solidFill>
              <a:latin typeface="Arial"/>
              <a:ea typeface="Arial"/>
              <a:cs typeface="Arial"/>
              <a:sym typeface="Arial"/>
            </a:endParaRPr>
          </a:p>
        </p:txBody>
      </p:sp>
      <p:sp>
        <p:nvSpPr>
          <p:cNvPr id="144" name="Google Shape;144;p16"/>
          <p:cNvSpPr txBox="1"/>
          <p:nvPr/>
        </p:nvSpPr>
        <p:spPr>
          <a:xfrm>
            <a:off x="8412634" y="3927212"/>
            <a:ext cx="3648444"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ES" sz="900" u="sng" cap="none" strike="noStrike">
                <a:solidFill>
                  <a:schemeClr val="hlink"/>
                </a:solidFill>
                <a:latin typeface="Arial"/>
                <a:ea typeface="Arial"/>
                <a:cs typeface="Arial"/>
                <a:sym typeface="Arial"/>
                <a:hlinkClick r:id="rId5"/>
              </a:rPr>
              <a:t>https://stock.adobe.com/co/video/computer-programmer-uses-capable-laptop-computer-to-develop-programming-code-of-new-software-computer-specialist-working-on-future-coding-application-for-software-programming-development/496238166</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id="145" name="Google Shape;145;p16"/>
          <p:cNvPicPr preferRelativeResize="0"/>
          <p:nvPr/>
        </p:nvPicPr>
        <p:blipFill rotWithShape="1">
          <a:blip r:embed="rId6">
            <a:alphaModFix/>
          </a:blip>
          <a:srcRect b="0" l="0" r="0" t="0"/>
          <a:stretch/>
        </p:blipFill>
        <p:spPr>
          <a:xfrm>
            <a:off x="1709674" y="956018"/>
            <a:ext cx="4362450" cy="2247900"/>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1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2" name="Google Shape;152;p17"/>
          <p:cNvSpPr/>
          <p:nvPr/>
        </p:nvSpPr>
        <p:spPr>
          <a:xfrm>
            <a:off x="8253350" y="3799846"/>
            <a:ext cx="3948174" cy="3058152"/>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sng" cap="none" strike="noStrike">
              <a:solidFill>
                <a:schemeClr val="hlink"/>
              </a:solidFill>
              <a:latin typeface="Arial"/>
              <a:ea typeface="Arial"/>
              <a:cs typeface="Arial"/>
              <a:sym typeface="Arial"/>
              <a:hlinkClick r:id="rId3"/>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53" name="Google Shape;153;p17"/>
          <p:cNvSpPr txBox="1"/>
          <p:nvPr/>
        </p:nvSpPr>
        <p:spPr>
          <a:xfrm>
            <a:off x="118478" y="4456156"/>
            <a:ext cx="8017923" cy="1274093"/>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i="0" lang="es-ES" sz="1200" u="none" cap="none" strike="noStrike">
                <a:solidFill>
                  <a:srgbClr val="000000"/>
                </a:solidFill>
                <a:latin typeface="Arial"/>
                <a:ea typeface="Arial"/>
                <a:cs typeface="Arial"/>
                <a:sym typeface="Arial"/>
              </a:rPr>
              <a:t>Las principales son USDC, TrueUSD, BUSD y Tether, siendo esta última la de mayor éxito en el mercado. Fue construida en 2014 y su participación en el mercado supera los 15.000 millones de dólares para septiembre de 2020, entre muchas otras que existen.</a:t>
            </a:r>
            <a:endParaRPr/>
          </a:p>
        </p:txBody>
      </p:sp>
      <p:sp>
        <p:nvSpPr>
          <p:cNvPr id="154" name="Google Shape;154;p17"/>
          <p:cNvSpPr/>
          <p:nvPr/>
        </p:nvSpPr>
        <p:spPr>
          <a:xfrm>
            <a:off x="1041" y="3930178"/>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55" name="Google Shape;155;p17"/>
          <p:cNvGrpSpPr/>
          <p:nvPr/>
        </p:nvGrpSpPr>
        <p:grpSpPr>
          <a:xfrm>
            <a:off x="-25400" y="-64613"/>
            <a:ext cx="8278748" cy="3991825"/>
            <a:chOff x="-42401" y="-24097"/>
            <a:chExt cx="6909926" cy="3859056"/>
          </a:xfrm>
        </p:grpSpPr>
        <p:pic>
          <p:nvPicPr>
            <p:cNvPr id="156" name="Google Shape;156;p17"/>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57" name="Google Shape;157;p17"/>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8" name="Google Shape;158;p17"/>
          <p:cNvSpPr/>
          <p:nvPr/>
        </p:nvSpPr>
        <p:spPr>
          <a:xfrm>
            <a:off x="3054991" y="283816"/>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4</a:t>
            </a:r>
            <a:endParaRPr b="0" i="0" sz="1400" u="none" cap="none" strike="noStrike">
              <a:solidFill>
                <a:srgbClr val="000000"/>
              </a:solidFill>
              <a:latin typeface="Arial"/>
              <a:ea typeface="Arial"/>
              <a:cs typeface="Arial"/>
              <a:sym typeface="Arial"/>
            </a:endParaRPr>
          </a:p>
        </p:txBody>
      </p:sp>
      <p:sp>
        <p:nvSpPr>
          <p:cNvPr id="159" name="Google Shape;159;p17"/>
          <p:cNvSpPr txBox="1"/>
          <p:nvPr/>
        </p:nvSpPr>
        <p:spPr>
          <a:xfrm>
            <a:off x="8407598" y="956018"/>
            <a:ext cx="3648444" cy="11079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100" u="sng" cap="none" strike="noStrike">
                <a:solidFill>
                  <a:schemeClr val="dk1"/>
                </a:solidFill>
                <a:latin typeface="Arial"/>
                <a:ea typeface="Arial"/>
                <a:cs typeface="Arial"/>
                <a:sym typeface="Arial"/>
              </a:rPr>
              <a:t>Escena 4</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100" u="none" cap="none" strike="noStrike">
                <a:solidFill>
                  <a:schemeClr val="dk1"/>
                </a:solidFill>
                <a:latin typeface="Arial"/>
                <a:ea typeface="Arial"/>
                <a:cs typeface="Arial"/>
                <a:sym typeface="Arial"/>
              </a:rPr>
              <a:t>En esta escena será un video de fondo y varias imágenes que acompañan el texto e irán apareciendo junto a los nombres de las monedas.</a:t>
            </a:r>
            <a:endParaRPr b="0" i="0" sz="1100" u="none" cap="none" strike="noStrike">
              <a:solidFill>
                <a:schemeClr val="dk1"/>
              </a:solidFill>
              <a:latin typeface="Arial"/>
              <a:ea typeface="Arial"/>
              <a:cs typeface="Arial"/>
              <a:sym typeface="Arial"/>
            </a:endParaRPr>
          </a:p>
        </p:txBody>
      </p:sp>
      <p:sp>
        <p:nvSpPr>
          <p:cNvPr id="160" name="Google Shape;160;p17"/>
          <p:cNvSpPr txBox="1"/>
          <p:nvPr/>
        </p:nvSpPr>
        <p:spPr>
          <a:xfrm>
            <a:off x="8412634" y="3927212"/>
            <a:ext cx="3648444" cy="30007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ES" sz="900" u="sng" cap="none" strike="noStrike">
                <a:solidFill>
                  <a:schemeClr val="hlink"/>
                </a:solidFill>
                <a:latin typeface="Arial"/>
                <a:ea typeface="Arial"/>
                <a:cs typeface="Arial"/>
                <a:sym typeface="Arial"/>
                <a:hlinkClick r:id="rId5"/>
              </a:rPr>
              <a:t>https://stock.adobe.com/co/video/network-connection-numbers-4k/393801253</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ES" sz="900" u="sng" cap="none" strike="noStrike">
                <a:solidFill>
                  <a:schemeClr val="hlink"/>
                </a:solidFill>
                <a:latin typeface="Arial"/>
                <a:ea typeface="Arial"/>
                <a:cs typeface="Arial"/>
                <a:sym typeface="Arial"/>
                <a:hlinkClick r:id="rId6"/>
              </a:rPr>
              <a:t>https://as2.ftcdn.net/v2/jpg/04/69/13/79/1000_F_469137903_sfbO65shklPnJg6UNlCE7D6RiDu61Igk.jpg</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ES" sz="900" u="sng" cap="none" strike="noStrike">
                <a:solidFill>
                  <a:schemeClr val="hlink"/>
                </a:solidFill>
                <a:latin typeface="Arial"/>
                <a:ea typeface="Arial"/>
                <a:cs typeface="Arial"/>
                <a:sym typeface="Arial"/>
                <a:hlinkClick r:id="rId7"/>
              </a:rPr>
              <a:t>https://as2.ftcdn.net/v2/jpg/04/47/05/15/1000_F_447051537_LUAdnHzdrYUcoNDM8dFPneZKustpvX1X.jpg</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ES" sz="900" u="none" cap="none" strike="noStrike">
                <a:solidFill>
                  <a:srgbClr val="000000"/>
                </a:solidFill>
                <a:latin typeface="Arial"/>
                <a:ea typeface="Arial"/>
                <a:cs typeface="Arial"/>
                <a:sym typeface="Arial"/>
              </a:rPr>
              <a:t>https://stock.adobe.com/co/images/logo-of-stablecoin-busd-binance-usd-in-tablet-cryptocurrency-stable-coin-token-trading-blockchain-platform-to-buy-sell-on-decentralized-exchange-dex-defi-digital-money-business-investing/472835788?prev_url=detail</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ES" sz="900" u="sng" cap="none" strike="noStrike">
                <a:solidFill>
                  <a:schemeClr val="hlink"/>
                </a:solidFill>
                <a:latin typeface="Arial"/>
                <a:ea typeface="Arial"/>
                <a:cs typeface="Arial"/>
                <a:sym typeface="Arial"/>
                <a:hlinkClick r:id="rId8"/>
              </a:rPr>
              <a:t>https://stock.adobe.com/co/images/thether-cryptocurrency-price/403196685?prev_url=detail</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id="161" name="Google Shape;161;p17"/>
          <p:cNvPicPr preferRelativeResize="0"/>
          <p:nvPr/>
        </p:nvPicPr>
        <p:blipFill rotWithShape="1">
          <a:blip r:embed="rId9">
            <a:alphaModFix/>
          </a:blip>
          <a:srcRect b="0" l="0" r="0" t="0"/>
          <a:stretch/>
        </p:blipFill>
        <p:spPr>
          <a:xfrm>
            <a:off x="1634777" y="830485"/>
            <a:ext cx="4457700" cy="2466975"/>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p:nvPr/>
        </p:nvSpPr>
        <p:spPr>
          <a:xfrm>
            <a:off x="8283555" y="0"/>
            <a:ext cx="4868153"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7" name="Google Shape;167;p18"/>
          <p:cNvSpPr/>
          <p:nvPr/>
        </p:nvSpPr>
        <p:spPr>
          <a:xfrm>
            <a:off x="8253350" y="0"/>
            <a:ext cx="4911060"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8253349" y="3349260"/>
            <a:ext cx="4915165" cy="350873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69" name="Google Shape;169;p18"/>
          <p:cNvSpPr txBox="1"/>
          <p:nvPr/>
        </p:nvSpPr>
        <p:spPr>
          <a:xfrm>
            <a:off x="272246" y="4380296"/>
            <a:ext cx="7753129" cy="22188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chemeClr val="dk1"/>
                </a:solidFill>
                <a:latin typeface="Arial"/>
                <a:ea typeface="Arial"/>
                <a:cs typeface="Arial"/>
                <a:sym typeface="Arial"/>
              </a:rPr>
              <a:t>Respaldadas por bienes</a:t>
            </a:r>
            <a:endParaRPr/>
          </a:p>
          <a:p>
            <a:pPr indent="0" lvl="0" marL="0" marR="0" rtl="0" algn="just">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En este modelo, el </a:t>
            </a:r>
            <a:r>
              <a:rPr b="0" i="1" lang="es-ES" sz="1400" u="none" cap="none" strike="noStrike">
                <a:solidFill>
                  <a:schemeClr val="dk1"/>
                </a:solidFill>
                <a:latin typeface="Arial"/>
                <a:ea typeface="Arial"/>
                <a:cs typeface="Arial"/>
                <a:sym typeface="Arial"/>
              </a:rPr>
              <a:t>token</a:t>
            </a:r>
            <a:r>
              <a:rPr b="0" i="0" lang="es-ES" sz="1400" u="none" cap="none" strike="noStrike">
                <a:solidFill>
                  <a:schemeClr val="dk1"/>
                </a:solidFill>
                <a:latin typeface="Arial"/>
                <a:ea typeface="Arial"/>
                <a:cs typeface="Arial"/>
                <a:sym typeface="Arial"/>
              </a:rPr>
              <a:t> se mantiene anclado al precio de un </a:t>
            </a:r>
            <a:r>
              <a:rPr b="0" i="1" lang="es-ES" sz="1400" u="none" cap="none" strike="noStrike">
                <a:solidFill>
                  <a:schemeClr val="dk1"/>
                </a:solidFill>
                <a:latin typeface="Arial"/>
                <a:ea typeface="Arial"/>
                <a:cs typeface="Arial"/>
                <a:sym typeface="Arial"/>
              </a:rPr>
              <a:t>commodity</a:t>
            </a:r>
            <a:r>
              <a:rPr b="0" i="0" lang="es-ES" sz="1400" u="none" cap="none" strike="noStrike">
                <a:solidFill>
                  <a:schemeClr val="dk1"/>
                </a:solidFill>
                <a:latin typeface="Arial"/>
                <a:ea typeface="Arial"/>
                <a:cs typeface="Arial"/>
                <a:sym typeface="Arial"/>
              </a:rPr>
              <a:t>, entre ellos se encuentran el oro, plata, diamantes o petróleo. El respaldo puede ser de 1:1 o a través de una fórmula económica.</a:t>
            </a:r>
            <a:endParaRPr/>
          </a:p>
          <a:p>
            <a:pPr indent="0" lvl="0" marL="0" marR="0" rtl="0" algn="just">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Un caso de estos es el de Digix Gold, una criptomoneda que establece que cada gramo de oro equivale un token DGX, para este caso mantienen la reserva en lingotes de oro permitiendo ser auditados por un tercero.</a:t>
            </a:r>
            <a:endParaRPr/>
          </a:p>
        </p:txBody>
      </p:sp>
      <p:sp>
        <p:nvSpPr>
          <p:cNvPr id="170" name="Google Shape;170;p18"/>
          <p:cNvSpPr/>
          <p:nvPr/>
        </p:nvSpPr>
        <p:spPr>
          <a:xfrm>
            <a:off x="7237" y="3917119"/>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71" name="Google Shape;171;p18"/>
          <p:cNvGrpSpPr/>
          <p:nvPr/>
        </p:nvGrpSpPr>
        <p:grpSpPr>
          <a:xfrm>
            <a:off x="0" y="-74708"/>
            <a:ext cx="8253349" cy="3991825"/>
            <a:chOff x="-42401" y="-24097"/>
            <a:chExt cx="6909926" cy="3859056"/>
          </a:xfrm>
        </p:grpSpPr>
        <p:pic>
          <p:nvPicPr>
            <p:cNvPr id="172" name="Google Shape;172;p18"/>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73" name="Google Shape;173;p18"/>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4" name="Google Shape;174;p18"/>
          <p:cNvSpPr/>
          <p:nvPr/>
        </p:nvSpPr>
        <p:spPr>
          <a:xfrm>
            <a:off x="3147774" y="140641"/>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5</a:t>
            </a:r>
            <a:endParaRPr b="0" i="0" sz="1400" u="none" cap="none" strike="noStrike">
              <a:solidFill>
                <a:srgbClr val="000000"/>
              </a:solidFill>
              <a:latin typeface="Arial"/>
              <a:ea typeface="Arial"/>
              <a:cs typeface="Arial"/>
              <a:sym typeface="Arial"/>
            </a:endParaRPr>
          </a:p>
        </p:txBody>
      </p:sp>
      <p:sp>
        <p:nvSpPr>
          <p:cNvPr id="175" name="Google Shape;175;p18"/>
          <p:cNvSpPr txBox="1"/>
          <p:nvPr/>
        </p:nvSpPr>
        <p:spPr>
          <a:xfrm>
            <a:off x="8380276" y="877444"/>
            <a:ext cx="4653336" cy="24006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5</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200" u="none" cap="none" strike="noStrike">
                <a:solidFill>
                  <a:srgbClr val="000000"/>
                </a:solidFill>
                <a:latin typeface="Arial"/>
                <a:ea typeface="Arial"/>
                <a:cs typeface="Arial"/>
                <a:sym typeface="Arial"/>
              </a:rPr>
              <a:t>El audio estará acompañando al audio</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200" u="none" cap="none" strike="noStrike">
                <a:solidFill>
                  <a:srgbClr val="000000"/>
                </a:solidFill>
                <a:latin typeface="Arial"/>
                <a:ea typeface="Arial"/>
                <a:cs typeface="Arial"/>
                <a:sym typeface="Arial"/>
              </a:rPr>
              <a:t>Al hacer el audio en off, hacer énfasis al título “Respaldada por bienes”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200" u="none" cap="none" strike="noStrike">
                <a:solidFill>
                  <a:srgbClr val="000000"/>
                </a:solidFill>
                <a:latin typeface="Arial"/>
                <a:ea typeface="Arial"/>
                <a:cs typeface="Arial"/>
                <a:sym typeface="Arial"/>
              </a:rPr>
              <a:t>Y comenzar con un letrero, botón o palabra resaltada (tal como se muestra)</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200" u="none" cap="none" strike="noStrike">
                <a:solidFill>
                  <a:srgbClr val="000000"/>
                </a:solidFill>
                <a:latin typeface="Arial"/>
                <a:ea typeface="Arial"/>
                <a:cs typeface="Arial"/>
                <a:sym typeface="Arial"/>
              </a:rPr>
              <a:t>Cada párrafo va con un video</a:t>
            </a:r>
            <a:endParaRPr/>
          </a:p>
          <a:p>
            <a:pPr indent="0" lvl="0" marL="0" marR="0" rtl="0" algn="l">
              <a:lnSpc>
                <a:spcPct val="100000"/>
              </a:lnSpc>
              <a:spcBef>
                <a:spcPts val="0"/>
              </a:spcBef>
              <a:spcAft>
                <a:spcPts val="0"/>
              </a:spcAft>
              <a:buClr>
                <a:schemeClr val="dk1"/>
              </a:buClr>
              <a:buSzPts val="35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18"/>
          <p:cNvSpPr txBox="1"/>
          <p:nvPr/>
        </p:nvSpPr>
        <p:spPr>
          <a:xfrm>
            <a:off x="8364734" y="3429000"/>
            <a:ext cx="4915166" cy="1369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7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700" u="sng" cap="none" strike="noStrike">
                <a:solidFill>
                  <a:schemeClr val="hlink"/>
                </a:solidFill>
                <a:latin typeface="Arial"/>
                <a:ea typeface="Arial"/>
                <a:cs typeface="Arial"/>
                <a:sym typeface="Arial"/>
                <a:hlinkClick r:id="rId4"/>
              </a:rPr>
              <a:t>https://stock.adobe.com/co/video/russia-economic-trade-sanctions-international-futures-commodity-trade-market-animation-rendering/494591030?prev_url=detail</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700" u="sng" cap="none" strike="noStrike">
                <a:solidFill>
                  <a:schemeClr val="hlink"/>
                </a:solidFill>
                <a:latin typeface="Arial"/>
                <a:ea typeface="Arial"/>
                <a:cs typeface="Arial"/>
                <a:sym typeface="Arial"/>
                <a:hlinkClick r:id="rId5"/>
              </a:rPr>
              <a:t>https://stock.adobe.com/co/search/video?filters%5Bcontent_type%3Avideo%5D=1&amp;k=Digix+Gold&amp;order=relevance&amp;safe_search=1&amp;limit=100&amp;search_page=1&amp;search_type=usertyped&amp;acp=&amp;aco=Digix+Gold&amp;get_facets=0&amp;asset_id=369612884</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600" u="none" cap="none" strike="noStrike">
              <a:solidFill>
                <a:schemeClr val="dk1"/>
              </a:solidFill>
              <a:latin typeface="Arial"/>
              <a:ea typeface="Arial"/>
              <a:cs typeface="Arial"/>
              <a:sym typeface="Arial"/>
            </a:endParaRPr>
          </a:p>
        </p:txBody>
      </p:sp>
      <p:pic>
        <p:nvPicPr>
          <p:cNvPr id="177" name="Google Shape;177;p18"/>
          <p:cNvPicPr preferRelativeResize="0"/>
          <p:nvPr/>
        </p:nvPicPr>
        <p:blipFill rotWithShape="1">
          <a:blip r:embed="rId6">
            <a:alphaModFix/>
          </a:blip>
          <a:srcRect b="0" l="0" r="0" t="0"/>
          <a:stretch/>
        </p:blipFill>
        <p:spPr>
          <a:xfrm>
            <a:off x="4295966" y="977614"/>
            <a:ext cx="3600067" cy="2053372"/>
          </a:xfrm>
          <a:prstGeom prst="rect">
            <a:avLst/>
          </a:prstGeom>
          <a:noFill/>
          <a:ln>
            <a:noFill/>
          </a:ln>
        </p:spPr>
      </p:pic>
      <p:pic>
        <p:nvPicPr>
          <p:cNvPr id="178" name="Google Shape;178;p18"/>
          <p:cNvPicPr preferRelativeResize="0"/>
          <p:nvPr/>
        </p:nvPicPr>
        <p:blipFill rotWithShape="1">
          <a:blip r:embed="rId7">
            <a:alphaModFix/>
          </a:blip>
          <a:srcRect b="0" l="0" r="0" t="0"/>
          <a:stretch/>
        </p:blipFill>
        <p:spPr>
          <a:xfrm>
            <a:off x="227273" y="977614"/>
            <a:ext cx="3830259" cy="2045611"/>
          </a:xfrm>
          <a:prstGeom prst="rect">
            <a:avLst/>
          </a:prstGeom>
          <a:noFill/>
          <a:ln>
            <a:noFill/>
          </a:ln>
        </p:spPr>
      </p:pic>
      <p:sp>
        <p:nvSpPr>
          <p:cNvPr id="179" name="Google Shape;179;p18"/>
          <p:cNvSpPr/>
          <p:nvPr/>
        </p:nvSpPr>
        <p:spPr>
          <a:xfrm>
            <a:off x="806011" y="1657077"/>
            <a:ext cx="2628900" cy="686683"/>
          </a:xfrm>
          <a:prstGeom prst="roundRect">
            <a:avLst>
              <a:gd fmla="val 16667" name="adj"/>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ES" sz="2000" u="none" cap="none" strike="noStrike">
                <a:solidFill>
                  <a:schemeClr val="lt1"/>
                </a:solidFill>
                <a:latin typeface="Arial"/>
                <a:ea typeface="Arial"/>
                <a:cs typeface="Arial"/>
                <a:sym typeface="Arial"/>
              </a:rPr>
              <a:t>Respaldo por bienes</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5" name="Google Shape;185;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6" name="Google Shape;186;p19"/>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187" name="Google Shape;187;p19"/>
          <p:cNvSpPr txBox="1"/>
          <p:nvPr/>
        </p:nvSpPr>
        <p:spPr>
          <a:xfrm>
            <a:off x="118478" y="4456156"/>
            <a:ext cx="7753129" cy="176049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chemeClr val="dk1"/>
                </a:solidFill>
                <a:latin typeface="Arial"/>
                <a:ea typeface="Arial"/>
                <a:cs typeface="Arial"/>
                <a:sym typeface="Arial"/>
              </a:rPr>
              <a:t>Respaldadas por otros criptoactivos</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Este es otro tipo de sistema muy utilizado, pero más complejo que los anteriores, ya que para poder estabilizar los precios se emplea un sistema económico. </a:t>
            </a:r>
            <a:endParaRPr/>
          </a:p>
          <a:p>
            <a:pPr indent="0" lvl="0" marL="0" marR="0" rtl="0" algn="just">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88" name="Google Shape;188;p19"/>
          <p:cNvSpPr/>
          <p:nvPr/>
        </p:nvSpPr>
        <p:spPr>
          <a:xfrm>
            <a:off x="7439" y="3921746"/>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89" name="Google Shape;189;p19"/>
          <p:cNvGrpSpPr/>
          <p:nvPr/>
        </p:nvGrpSpPr>
        <p:grpSpPr>
          <a:xfrm>
            <a:off x="0" y="-64613"/>
            <a:ext cx="8253349" cy="3991825"/>
            <a:chOff x="-42401" y="-24097"/>
            <a:chExt cx="6909926" cy="3859056"/>
          </a:xfrm>
        </p:grpSpPr>
        <p:pic>
          <p:nvPicPr>
            <p:cNvPr id="190" name="Google Shape;190;p19"/>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91" name="Google Shape;191;p19"/>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2" name="Google Shape;192;p19"/>
          <p:cNvSpPr/>
          <p:nvPr/>
        </p:nvSpPr>
        <p:spPr>
          <a:xfrm>
            <a:off x="3414475" y="100405"/>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6</a:t>
            </a:r>
            <a:endParaRPr b="0" i="0" sz="1400" u="none" cap="none" strike="noStrike">
              <a:solidFill>
                <a:srgbClr val="000000"/>
              </a:solidFill>
              <a:latin typeface="Arial"/>
              <a:ea typeface="Arial"/>
              <a:cs typeface="Arial"/>
              <a:sym typeface="Arial"/>
            </a:endParaRPr>
          </a:p>
        </p:txBody>
      </p:sp>
      <p:sp>
        <p:nvSpPr>
          <p:cNvPr id="193" name="Google Shape;193;p19"/>
          <p:cNvSpPr txBox="1"/>
          <p:nvPr/>
        </p:nvSpPr>
        <p:spPr>
          <a:xfrm>
            <a:off x="8380276" y="877444"/>
            <a:ext cx="3684795" cy="18697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050" u="sng" cap="none" strike="noStrike">
                <a:solidFill>
                  <a:schemeClr val="dk1"/>
                </a:solidFill>
                <a:latin typeface="Arial"/>
                <a:ea typeface="Arial"/>
                <a:cs typeface="Arial"/>
                <a:sym typeface="Arial"/>
              </a:rPr>
              <a:t>Escena 6</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05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050" u="none" cap="none" strike="noStrike">
                <a:solidFill>
                  <a:srgbClr val="000000"/>
                </a:solidFill>
                <a:latin typeface="Arial"/>
                <a:ea typeface="Arial"/>
                <a:cs typeface="Arial"/>
                <a:sym typeface="Arial"/>
              </a:rPr>
              <a:t>El audio estará acompañando al audio</a:t>
            </a:r>
            <a:endParaRPr/>
          </a:p>
          <a:p>
            <a:pPr indent="0" lvl="0" marL="0" marR="0" rtl="0" algn="l">
              <a:lnSpc>
                <a:spcPct val="100000"/>
              </a:lnSpc>
              <a:spcBef>
                <a:spcPts val="0"/>
              </a:spcBef>
              <a:spcAft>
                <a:spcPts val="0"/>
              </a:spcAft>
              <a:buClr>
                <a:schemeClr val="dk1"/>
              </a:buClr>
              <a:buSzPts val="3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050" u="none" cap="none" strike="noStrike">
                <a:solidFill>
                  <a:srgbClr val="000000"/>
                </a:solidFill>
                <a:latin typeface="Arial"/>
                <a:ea typeface="Arial"/>
                <a:cs typeface="Arial"/>
                <a:sym typeface="Arial"/>
              </a:rPr>
              <a:t>Al hacer el audio en off, hacer énfasis al título “Respaldadas por bienes”</a:t>
            </a:r>
            <a:endParaRPr/>
          </a:p>
          <a:p>
            <a:pPr indent="0" lvl="0" marL="0" marR="0" rtl="0" algn="l">
              <a:lnSpc>
                <a:spcPct val="100000"/>
              </a:lnSpc>
              <a:spcBef>
                <a:spcPts val="0"/>
              </a:spcBef>
              <a:spcAft>
                <a:spcPts val="0"/>
              </a:spcAft>
              <a:buClr>
                <a:schemeClr val="dk1"/>
              </a:buClr>
              <a:buSzPts val="350"/>
              <a:buFont typeface="Arial"/>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050" u="none" cap="none" strike="noStrike">
                <a:solidFill>
                  <a:srgbClr val="000000"/>
                </a:solidFill>
                <a:latin typeface="Arial"/>
                <a:ea typeface="Arial"/>
                <a:cs typeface="Arial"/>
                <a:sym typeface="Arial"/>
              </a:rPr>
              <a:t>Y comenzar con un letrero, botón o palabra resaltada (tal como se muestra)</a:t>
            </a:r>
            <a:endParaRPr/>
          </a:p>
          <a:p>
            <a:pPr indent="0" lvl="0" marL="0" marR="0" rtl="0" algn="l">
              <a:lnSpc>
                <a:spcPct val="100000"/>
              </a:lnSpc>
              <a:spcBef>
                <a:spcPts val="0"/>
              </a:spcBef>
              <a:spcAft>
                <a:spcPts val="0"/>
              </a:spcAft>
              <a:buClr>
                <a:schemeClr val="dk1"/>
              </a:buClr>
              <a:buSzPts val="350"/>
              <a:buFont typeface="Arial"/>
              <a:buNone/>
            </a:pPr>
            <a:r>
              <a:t/>
            </a:r>
            <a:endParaRPr b="1" i="0" sz="105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050" u="none" cap="none" strike="noStrike">
              <a:solidFill>
                <a:schemeClr val="dk1"/>
              </a:solidFill>
              <a:latin typeface="Arial"/>
              <a:ea typeface="Arial"/>
              <a:cs typeface="Arial"/>
              <a:sym typeface="Arial"/>
            </a:endParaRPr>
          </a:p>
        </p:txBody>
      </p:sp>
      <p:sp>
        <p:nvSpPr>
          <p:cNvPr id="194" name="Google Shape;194;p19"/>
          <p:cNvSpPr txBox="1"/>
          <p:nvPr/>
        </p:nvSpPr>
        <p:spPr>
          <a:xfrm>
            <a:off x="8380276" y="3752791"/>
            <a:ext cx="3648444" cy="7847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https://stock.adobe.com/co/video/animacion-cadena-bloque-blockchain-3d-render/492473942?prev_url=detail</a:t>
            </a:r>
            <a:endParaRPr b="0" i="0" sz="900" u="none" cap="none" strike="noStrike">
              <a:solidFill>
                <a:schemeClr val="dk1"/>
              </a:solidFill>
              <a:latin typeface="Arial"/>
              <a:ea typeface="Arial"/>
              <a:cs typeface="Arial"/>
              <a:sym typeface="Arial"/>
            </a:endParaRPr>
          </a:p>
        </p:txBody>
      </p:sp>
      <p:pic>
        <p:nvPicPr>
          <p:cNvPr id="195" name="Google Shape;195;p19"/>
          <p:cNvPicPr preferRelativeResize="0"/>
          <p:nvPr/>
        </p:nvPicPr>
        <p:blipFill rotWithShape="1">
          <a:blip r:embed="rId4">
            <a:alphaModFix/>
          </a:blip>
          <a:srcRect b="0" l="0" r="0" t="0"/>
          <a:stretch/>
        </p:blipFill>
        <p:spPr>
          <a:xfrm>
            <a:off x="1933394" y="663658"/>
            <a:ext cx="4381500" cy="2562225"/>
          </a:xfrm>
          <a:prstGeom prst="rect">
            <a:avLst/>
          </a:prstGeom>
          <a:noFill/>
          <a:ln>
            <a:noFill/>
          </a:ln>
        </p:spPr>
      </p:pic>
      <p:sp>
        <p:nvSpPr>
          <p:cNvPr id="196" name="Google Shape;196;p19"/>
          <p:cNvSpPr/>
          <p:nvPr/>
        </p:nvSpPr>
        <p:spPr>
          <a:xfrm>
            <a:off x="2809694" y="1601428"/>
            <a:ext cx="2628900" cy="686683"/>
          </a:xfrm>
          <a:prstGeom prst="roundRect">
            <a:avLst>
              <a:gd fmla="val 16667" name="adj"/>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ES" sz="2000" u="none" cap="none" strike="noStrike">
                <a:solidFill>
                  <a:schemeClr val="lt1"/>
                </a:solidFill>
                <a:latin typeface="Arial"/>
                <a:ea typeface="Arial"/>
                <a:cs typeface="Arial"/>
                <a:sym typeface="Arial"/>
              </a:rPr>
              <a:t>Respaldo por criptoactivos</a:t>
            </a:r>
            <a:endParaRPr b="1" i="0" sz="20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2" name="Google Shape;202;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03" name="Google Shape;203;p20"/>
          <p:cNvSpPr/>
          <p:nvPr/>
        </p:nvSpPr>
        <p:spPr>
          <a:xfrm>
            <a:off x="8253350" y="3530991"/>
            <a:ext cx="3948174" cy="3327007"/>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sp>
        <p:nvSpPr>
          <p:cNvPr id="204" name="Google Shape;204;p20"/>
          <p:cNvSpPr txBox="1"/>
          <p:nvPr/>
        </p:nvSpPr>
        <p:spPr>
          <a:xfrm>
            <a:off x="118478" y="4456156"/>
            <a:ext cx="7753129" cy="176049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El método de respaldo en este caso son otras criptomonedas, pero al ser un activo inestable, se aporta de garantía un monto mucho mayor de esta, permitiendo que, aunque sufra variaciones de precio en el mercado, el </a:t>
            </a:r>
            <a:r>
              <a:rPr b="0" i="1" lang="es-ES" sz="1400" u="none" cap="none" strike="noStrike">
                <a:solidFill>
                  <a:schemeClr val="dk1"/>
                </a:solidFill>
                <a:latin typeface="Arial"/>
                <a:ea typeface="Arial"/>
                <a:cs typeface="Arial"/>
                <a:sym typeface="Arial"/>
              </a:rPr>
              <a:t>token</a:t>
            </a:r>
            <a:r>
              <a:rPr b="0" i="0" lang="es-ES" sz="1400" u="none" cap="none" strike="noStrike">
                <a:solidFill>
                  <a:schemeClr val="dk1"/>
                </a:solidFill>
                <a:latin typeface="Arial"/>
                <a:ea typeface="Arial"/>
                <a:cs typeface="Arial"/>
                <a:sym typeface="Arial"/>
              </a:rPr>
              <a:t> puede mantener la estabilidad.</a:t>
            </a:r>
            <a:endParaRPr/>
          </a:p>
          <a:p>
            <a:pPr indent="0" lvl="0" marL="0" marR="0" rtl="0" algn="just">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205" name="Google Shape;205;p20"/>
          <p:cNvSpPr/>
          <p:nvPr/>
        </p:nvSpPr>
        <p:spPr>
          <a:xfrm>
            <a:off x="7439" y="3921746"/>
            <a:ext cx="8233410" cy="34628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06" name="Google Shape;206;p20"/>
          <p:cNvGrpSpPr/>
          <p:nvPr/>
        </p:nvGrpSpPr>
        <p:grpSpPr>
          <a:xfrm>
            <a:off x="0" y="-64613"/>
            <a:ext cx="8253349" cy="3991825"/>
            <a:chOff x="-42401" y="-24097"/>
            <a:chExt cx="6909926" cy="3859056"/>
          </a:xfrm>
        </p:grpSpPr>
        <p:pic>
          <p:nvPicPr>
            <p:cNvPr id="207" name="Google Shape;207;p20"/>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08" name="Google Shape;208;p20"/>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09" name="Google Shape;209;p20"/>
          <p:cNvSpPr/>
          <p:nvPr/>
        </p:nvSpPr>
        <p:spPr>
          <a:xfrm>
            <a:off x="3260706" y="179687"/>
            <a:ext cx="1468672"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ES" sz="2400" u="sng" cap="none" strike="noStrike">
                <a:solidFill>
                  <a:schemeClr val="dk1"/>
                </a:solidFill>
                <a:latin typeface="Arial"/>
                <a:ea typeface="Arial"/>
                <a:cs typeface="Arial"/>
                <a:sym typeface="Arial"/>
              </a:rPr>
              <a:t>Escena 7</a:t>
            </a:r>
            <a:endParaRPr b="0" i="0" sz="1400" u="none" cap="none" strike="noStrike">
              <a:solidFill>
                <a:srgbClr val="000000"/>
              </a:solidFill>
              <a:latin typeface="Arial"/>
              <a:ea typeface="Arial"/>
              <a:cs typeface="Arial"/>
              <a:sym typeface="Arial"/>
            </a:endParaRPr>
          </a:p>
        </p:txBody>
      </p:sp>
      <p:sp>
        <p:nvSpPr>
          <p:cNvPr id="210" name="Google Shape;210;p20"/>
          <p:cNvSpPr txBox="1"/>
          <p:nvPr/>
        </p:nvSpPr>
        <p:spPr>
          <a:xfrm>
            <a:off x="8380276" y="877444"/>
            <a:ext cx="3684795"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1" i="0" lang="es-ES" sz="1200" u="sng" cap="none" strike="noStrike">
                <a:solidFill>
                  <a:schemeClr val="dk1"/>
                </a:solidFill>
                <a:latin typeface="Arial"/>
                <a:ea typeface="Arial"/>
                <a:cs typeface="Arial"/>
                <a:sym typeface="Arial"/>
              </a:rPr>
              <a:t>Escena 7</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1" i="0" sz="12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s-ES" sz="1200" u="none" cap="none" strike="noStrike">
                <a:solidFill>
                  <a:schemeClr val="dk1"/>
                </a:solidFill>
                <a:latin typeface="Arial"/>
                <a:ea typeface="Arial"/>
                <a:cs typeface="Arial"/>
                <a:sym typeface="Arial"/>
              </a:rPr>
              <a:t>El video estará acompañando del video propuesto</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211" name="Google Shape;211;p20"/>
          <p:cNvSpPr txBox="1"/>
          <p:nvPr/>
        </p:nvSpPr>
        <p:spPr>
          <a:xfrm>
            <a:off x="8380276" y="3752791"/>
            <a:ext cx="3648444" cy="10617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
              <a:buFont typeface="Arial"/>
              <a:buNone/>
            </a:pPr>
            <a:r>
              <a:rPr b="0" i="0" lang="es-ES" sz="9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900" u="sng" cap="none" strike="noStrike">
                <a:solidFill>
                  <a:schemeClr val="hlink"/>
                </a:solidFill>
                <a:latin typeface="Arial"/>
                <a:ea typeface="Arial"/>
                <a:cs typeface="Arial"/>
                <a:sym typeface="Arial"/>
                <a:hlinkClick r:id="rId4"/>
              </a:rPr>
              <a:t>https://stock.adobe.com/co/video/digital-world-of-the-bitcoin/432610491?prev_url=detail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900" u="none" cap="none" strike="noStrike">
              <a:solidFill>
                <a:schemeClr val="dk1"/>
              </a:solidFill>
              <a:latin typeface="Arial"/>
              <a:ea typeface="Arial"/>
              <a:cs typeface="Arial"/>
              <a:sym typeface="Arial"/>
            </a:endParaRPr>
          </a:p>
        </p:txBody>
      </p:sp>
      <p:pic>
        <p:nvPicPr>
          <p:cNvPr id="212" name="Google Shape;212;p20"/>
          <p:cNvPicPr preferRelativeResize="0"/>
          <p:nvPr/>
        </p:nvPicPr>
        <p:blipFill rotWithShape="1">
          <a:blip r:embed="rId5">
            <a:alphaModFix/>
          </a:blip>
          <a:srcRect b="0" l="0" r="0" t="0"/>
          <a:stretch/>
        </p:blipFill>
        <p:spPr>
          <a:xfrm>
            <a:off x="2075754" y="1002052"/>
            <a:ext cx="3838575" cy="211455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