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5" name="Google Shape;2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1" name="Google Shape;2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57" name="Google Shape;2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73" name="Google Shape;2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89" name="Google Shape;2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9" name="Google Shape;1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1" name="Google Shape;1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stock.adobe.com/co/images/business-investment-scam-concept/319523701?prev_url=detail" TargetMode="External"/><Relationship Id="rId5" Type="http://schemas.openxmlformats.org/officeDocument/2006/relationships/hyperlink" Target="https://www.pexels.com/es-es/foto/firmar-monitor-negocio-mesa-de-madera-6115057/" TargetMode="External"/><Relationship Id="rId6" Type="http://schemas.openxmlformats.org/officeDocument/2006/relationships/hyperlink" Target="https://stock.adobe.com/co/images/illustration-of-cybercrime-on-bitcoin-ponzi-scheme-robber-steal-cash-from-bitcoin-cryptocurrency-fraud-concept/191657699?prev_url=detail" TargetMode="External"/><Relationship Id="rId7" Type="http://schemas.openxmlformats.org/officeDocument/2006/relationships/image" Target="../media/image13.jpg"/><Relationship Id="rId8"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stock.adobe.com/co/images/mobile-payment-concept-making-money-transaction-on-digital-device/291488317?prev_url=detail" TargetMode="External"/><Relationship Id="rId5"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stock.adobe.com/co/images/businessman-has-no-money/82352875?prev_url=detail" TargetMode="External"/><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stock.adobe.com/co/images/vector-of-a-businessman-with-umbrella-resisting-protecting-himself-from-falling-arrows/222487204?prev_url=detail" TargetMode="External"/><Relationship Id="rId5"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stock.adobe.com/co/images/police-team-a-group-of-policemen-women-and-men-in-uniform-law-and-order-law-enforcement-officers-flat-vector/282054096?prev_url=detail" TargetMode="External"/><Relationship Id="rId5"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stock.adobe.com/co/images/ponzi-concept-with-pyramid-of-coins-financial-fraud-vector-illustration-in-cartoon-style/493789262?prev_url=detail" TargetMode="External"/><Relationship Id="rId5" Type="http://schemas.openxmlformats.org/officeDocument/2006/relationships/hyperlink" Target="https://www.pexels.com/es-es/foto/firmar-monitor-negocio-mesa-de-madera-6115057/" TargetMode="External"/><Relationship Id="rId6" Type="http://schemas.openxmlformats.org/officeDocument/2006/relationships/hyperlink" Target="https://stock.adobe.com/co/images/ponzi-pyramid-scheme-people-running-for-money-vector-illustration-isolated-on-white-background/487415859?prev_url=detail" TargetMode="External"/><Relationship Id="rId7" Type="http://schemas.openxmlformats.org/officeDocument/2006/relationships/image" Target="../media/image4.jpg"/><Relationship Id="rId8"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pexels.com/es-es/foto/firmar-monitor-negocio-mesa-de-madera-6115057/" TargetMode="External"/><Relationship Id="rId5" Type="http://schemas.openxmlformats.org/officeDocument/2006/relationships/hyperlink" Target="https://www.elconfidencial.com/economia/2009-08-04/la-mujer-de-madoff-tendra-que-justificar-todos-sus-gastos-superiores-a-100-dolares_281413/" TargetMode="External"/><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stock.adobe.com/co/images/money-or-taxes-stolen-business-vector-illustration-concept/466457293?prev_url=detail" TargetMode="External"/><Relationship Id="rId5"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stock.adobe.com/co/images/make-money-from-writing-blog-online-monetize-content-get-income-or-earning-from-affiliate-links-concept-success-freelance-woman-blogger-or-writer-catching-money-banknotes-fall-from-the-sky/464229159?prev_url=detail" TargetMode="External"/><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stock.adobe.com/co/images/family-saves-money-buy-house-and-car-vector/285326205?prev_url=detail" TargetMode="External"/><Relationship Id="rId5" Type="http://schemas.openxmlformats.org/officeDocument/2006/relationships/image" Target="../media/image5.jpg"/><Relationship Id="rId6"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stock.adobe.com/co/images/vector-of-a-businessman-with-umbrella-resisting-protecting-himself-from-falling-arrows/222487204?prev_url=detail" TargetMode="External"/><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freepik.es/foto-gratis/primer-plano-diversas-personas-tomados-mano_3277780.htm" TargetMode="External"/><Relationship Id="rId5" Type="http://schemas.openxmlformats.org/officeDocument/2006/relationships/hyperlink" Target="https://www.freepik.es/foto-gratis/turistas-suben-colina-al-amanecer_6172108.htm#query=voluntariado&amp;position=47&amp;from_view=search" TargetMode="External"/><Relationship Id="rId6"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stock.adobe.com/co/images/portrait-of-an-adult-male-wearing-a-black-baseball-cap-and-jacket/468331389?prev_url=detail" TargetMode="External"/><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CF002-4. Casos relacionados-Sonoviso.pptx</a:t>
            </a:r>
            <a:endParaRPr b="0" i="0" sz="1800" u="none" cap="none" strike="noStrike">
              <a:solidFill>
                <a:schemeClr val="lt1"/>
              </a:solidFill>
              <a:latin typeface="Arial"/>
              <a:ea typeface="Arial"/>
              <a:cs typeface="Arial"/>
              <a:sym typeface="Arial"/>
            </a:endParaRPr>
          </a:p>
        </p:txBody>
      </p:sp>
      <p:sp>
        <p:nvSpPr>
          <p:cNvPr id="73" name="Google Shape;73;p11"/>
          <p:cNvSpPr/>
          <p:nvPr/>
        </p:nvSpPr>
        <p:spPr>
          <a:xfrm>
            <a:off x="495465" y="4542552"/>
            <a:ext cx="10869222" cy="776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p:nvPr/>
        </p:nvSpPr>
        <p:spPr>
          <a:xfrm>
            <a:off x="8253350" y="0"/>
            <a:ext cx="3938649" cy="3912221"/>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2" name="Google Shape;212;p20"/>
          <p:cNvSpPr txBox="1"/>
          <p:nvPr/>
        </p:nvSpPr>
        <p:spPr>
          <a:xfrm>
            <a:off x="357633" y="4591897"/>
            <a:ext cx="7500818" cy="20087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Shavers cuando cometió su fraude con el esquema Ponzi en criptomonedas jamás dijo sobre qué trataba su empresa, o qué características hacían a su empresa generar tan buenas inversiones.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Se puede decir que Madoff fue la escuela para Shavers y este decidió alterar un poco el formato, utilizando las criptomonedas conocidas como </a:t>
            </a:r>
            <a:r>
              <a:rPr b="0" i="1" lang="es-ES" sz="1800" u="none" cap="none" strike="noStrike">
                <a:solidFill>
                  <a:srgbClr val="000000"/>
                </a:solidFill>
                <a:latin typeface="Arial"/>
                <a:ea typeface="Arial"/>
                <a:cs typeface="Arial"/>
                <a:sym typeface="Arial"/>
              </a:rPr>
              <a:t>Bitcoins</a:t>
            </a:r>
            <a:r>
              <a:rPr b="0" i="0" lang="es-ES" sz="18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213" name="Google Shape;213;p20"/>
          <p:cNvSpPr/>
          <p:nvPr/>
        </p:nvSpPr>
        <p:spPr>
          <a:xfrm>
            <a:off x="1041" y="3930178"/>
            <a:ext cx="8252308" cy="514644"/>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14" name="Google Shape;214;p20"/>
          <p:cNvGrpSpPr/>
          <p:nvPr/>
        </p:nvGrpSpPr>
        <p:grpSpPr>
          <a:xfrm>
            <a:off x="-25400" y="-79604"/>
            <a:ext cx="8278748" cy="3991825"/>
            <a:chOff x="-42401" y="-24097"/>
            <a:chExt cx="6909926" cy="3859056"/>
          </a:xfrm>
        </p:grpSpPr>
        <p:pic>
          <p:nvPicPr>
            <p:cNvPr id="215" name="Google Shape;215;p2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16" name="Google Shape;216;p2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7" name="Google Shape;217;p20"/>
          <p:cNvSpPr txBox="1"/>
          <p:nvPr/>
        </p:nvSpPr>
        <p:spPr>
          <a:xfrm>
            <a:off x="8407598" y="881108"/>
            <a:ext cx="3648444"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600" u="sng" cap="none" strike="noStrike">
                <a:solidFill>
                  <a:schemeClr val="dk1"/>
                </a:solidFill>
                <a:latin typeface="Arial"/>
                <a:ea typeface="Arial"/>
                <a:cs typeface="Arial"/>
                <a:sym typeface="Arial"/>
              </a:rPr>
              <a:t>Escena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600" u="none" cap="none" strike="noStrike">
                <a:solidFill>
                  <a:schemeClr val="dk1"/>
                </a:solidFill>
                <a:latin typeface="Arial"/>
                <a:ea typeface="Arial"/>
                <a:cs typeface="Arial"/>
                <a:sym typeface="Arial"/>
              </a:rPr>
              <a:t>La transición de inicio y cierre de cada imagen se mantendrá de ahora en adelante para cada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600" u="none" cap="none" strike="noStrike">
                <a:solidFill>
                  <a:schemeClr val="dk1"/>
                </a:solidFill>
                <a:latin typeface="Arial"/>
                <a:ea typeface="Arial"/>
                <a:cs typeface="Arial"/>
                <a:sym typeface="Arial"/>
              </a:rPr>
              <a:t>Una imagen para cada párrafo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600" u="none" cap="none" strike="noStrike">
                <a:solidFill>
                  <a:schemeClr val="dk1"/>
                </a:solidFill>
                <a:latin typeface="Arial"/>
                <a:ea typeface="Arial"/>
                <a:cs typeface="Arial"/>
                <a:sym typeface="Arial"/>
              </a:rPr>
              <a:t>*audio de dinero con la primera imagen, audio leve de pisadas con la segunda imagen</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a:off x="3373706" y="47484"/>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9</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a:off x="8246901" y="3991825"/>
            <a:ext cx="3945100" cy="28500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20" name="Google Shape;220;p20"/>
          <p:cNvSpPr txBox="1"/>
          <p:nvPr/>
        </p:nvSpPr>
        <p:spPr>
          <a:xfrm>
            <a:off x="8407598" y="4211064"/>
            <a:ext cx="3689017" cy="1877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0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000" u="sng" cap="none" strike="noStrike">
                <a:solidFill>
                  <a:schemeClr val="hlink"/>
                </a:solidFill>
                <a:latin typeface="Arial"/>
                <a:ea typeface="Arial"/>
                <a:cs typeface="Arial"/>
                <a:sym typeface="Arial"/>
                <a:hlinkClick r:id="rId4"/>
              </a:rPr>
              <a:t>https://stock.adobe.com/co/images/business-investment-scam-concept/319523701?prev_url=detail</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Clr>
                <a:schemeClr val="dk1"/>
              </a:buClr>
              <a:buSzPts val="300"/>
              <a:buFont typeface="Arial"/>
              <a:buNone/>
            </a:pPr>
            <a:r>
              <a:rPr b="0" i="0" lang="es-ES" sz="1000" u="sng" cap="none" strike="noStrike">
                <a:solidFill>
                  <a:schemeClr val="hlink"/>
                </a:solidFill>
                <a:latin typeface="Arial"/>
                <a:ea typeface="Arial"/>
                <a:cs typeface="Arial"/>
                <a:sym typeface="Arial"/>
                <a:hlinkClick r:id="rId6"/>
              </a:rPr>
              <a:t>https://stock.adobe.com/co/images/illustration-of-cybercrime-on-bitcoin-ponzi-scheme-robber-steal-cash-from-bitcoin-cryptocurrency-fraud-concept/191657699?prev_url=detail</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pic>
        <p:nvPicPr>
          <p:cNvPr descr="Illustration of cybercrime on bitcoin ponzi scheme. Robber steal cash from bitcoin. Cryptocurrency fraud concept." id="221" name="Google Shape;221;p20"/>
          <p:cNvPicPr preferRelativeResize="0"/>
          <p:nvPr/>
        </p:nvPicPr>
        <p:blipFill rotWithShape="1">
          <a:blip r:embed="rId7">
            <a:alphaModFix/>
          </a:blip>
          <a:srcRect b="0" l="0" r="0" t="0"/>
          <a:stretch/>
        </p:blipFill>
        <p:spPr>
          <a:xfrm>
            <a:off x="3974481" y="649139"/>
            <a:ext cx="3965284" cy="2264177"/>
          </a:xfrm>
          <a:prstGeom prst="rect">
            <a:avLst/>
          </a:prstGeom>
          <a:noFill/>
          <a:ln>
            <a:noFill/>
          </a:ln>
        </p:spPr>
      </p:pic>
      <p:pic>
        <p:nvPicPr>
          <p:cNvPr descr="Business investment scam concept" id="222" name="Google Shape;222;p20"/>
          <p:cNvPicPr preferRelativeResize="0"/>
          <p:nvPr/>
        </p:nvPicPr>
        <p:blipFill rotWithShape="1">
          <a:blip r:embed="rId8">
            <a:alphaModFix/>
          </a:blip>
          <a:srcRect b="0" l="0" r="0" t="0"/>
          <a:stretch/>
        </p:blipFill>
        <p:spPr>
          <a:xfrm>
            <a:off x="357633" y="656224"/>
            <a:ext cx="3202513" cy="2264177"/>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30" name="Google Shape;230;p21"/>
          <p:cNvSpPr txBox="1"/>
          <p:nvPr/>
        </p:nvSpPr>
        <p:spPr>
          <a:xfrm>
            <a:off x="400305" y="4572983"/>
            <a:ext cx="7200075" cy="12430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Shavers entra a un "</a:t>
            </a:r>
            <a:r>
              <a:rPr b="0" i="1" lang="es-ES" sz="1800" u="none" cap="none" strike="noStrike">
                <a:solidFill>
                  <a:srgbClr val="000000"/>
                </a:solidFill>
                <a:latin typeface="Quattrocento Sans"/>
                <a:ea typeface="Quattrocento Sans"/>
                <a:cs typeface="Quattrocento Sans"/>
                <a:sym typeface="Quattrocento Sans"/>
              </a:rPr>
              <a:t>chat online</a:t>
            </a:r>
            <a:r>
              <a:rPr b="0" i="0" lang="es-ES" sz="1800" u="none" cap="none" strike="noStrike">
                <a:solidFill>
                  <a:srgbClr val="000000"/>
                </a:solidFill>
                <a:latin typeface="Quattrocento Sans"/>
                <a:ea typeface="Quattrocento Sans"/>
                <a:cs typeface="Quattrocento Sans"/>
                <a:sym typeface="Quattrocento Sans"/>
              </a:rPr>
              <a:t>" de inversionistas en </a:t>
            </a:r>
            <a:r>
              <a:rPr b="0" i="1" lang="es-ES" sz="1800" u="none" cap="none" strike="noStrike">
                <a:solidFill>
                  <a:srgbClr val="000000"/>
                </a:solidFill>
                <a:latin typeface="Quattrocento Sans"/>
                <a:ea typeface="Quattrocento Sans"/>
                <a:cs typeface="Quattrocento Sans"/>
                <a:sym typeface="Quattrocento Sans"/>
              </a:rPr>
              <a:t>Bitcoins</a:t>
            </a:r>
            <a:r>
              <a:rPr b="0" i="0" lang="es-ES" sz="1800" u="none" cap="none" strike="noStrike">
                <a:solidFill>
                  <a:srgbClr val="000000"/>
                </a:solidFill>
                <a:latin typeface="Quattrocento Sans"/>
                <a:ea typeface="Quattrocento Sans"/>
                <a:cs typeface="Quattrocento Sans"/>
                <a:sym typeface="Quattrocento Sans"/>
              </a:rPr>
              <a:t> para conseguir a sus víctimas de fraude. Ofrece grandes porcentajes de ganancias de un 7% semanal y otro 3% al final del año.</a:t>
            </a:r>
            <a:endParaRPr b="0" i="0" sz="1800" u="none" cap="none" strike="noStrike">
              <a:solidFill>
                <a:srgbClr val="000000"/>
              </a:solidFill>
              <a:latin typeface="Arial"/>
              <a:ea typeface="Arial"/>
              <a:cs typeface="Arial"/>
              <a:sym typeface="Arial"/>
            </a:endParaRPr>
          </a:p>
        </p:txBody>
      </p:sp>
      <p:sp>
        <p:nvSpPr>
          <p:cNvPr id="231" name="Google Shape;231;p21"/>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32" name="Google Shape;232;p21"/>
          <p:cNvGrpSpPr/>
          <p:nvPr/>
        </p:nvGrpSpPr>
        <p:grpSpPr>
          <a:xfrm>
            <a:off x="7237" y="-74706"/>
            <a:ext cx="8253349" cy="3991825"/>
            <a:chOff x="-42401" y="-24097"/>
            <a:chExt cx="6909926" cy="3859056"/>
          </a:xfrm>
        </p:grpSpPr>
        <p:pic>
          <p:nvPicPr>
            <p:cNvPr id="233" name="Google Shape;233;p21"/>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34" name="Google Shape;234;p2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5" name="Google Shape;235;p21"/>
          <p:cNvSpPr txBox="1"/>
          <p:nvPr/>
        </p:nvSpPr>
        <p:spPr>
          <a:xfrm>
            <a:off x="8380276" y="877444"/>
            <a:ext cx="368479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*Audio de tecleado de teclas y sonidos de burbujas de chat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236" name="Google Shape;236;p21"/>
          <p:cNvSpPr txBox="1"/>
          <p:nvPr/>
        </p:nvSpPr>
        <p:spPr>
          <a:xfrm>
            <a:off x="8350000" y="3766109"/>
            <a:ext cx="3648444"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https://stock.adobe.com/co/images/money-or-taxes-stolen-business-vector-illustration-concept/466457293?prev_url=detail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37" name="Google Shape;237;p21"/>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p:txBody>
      </p:sp>
      <p:pic>
        <p:nvPicPr>
          <p:cNvPr descr="Business secret, corporate communication or viral advertising, rumor spread or colleague gossip confidential information concept, business people coworkers whispering gossip secret to team members." id="238" name="Google Shape;238;p21"/>
          <p:cNvPicPr preferRelativeResize="0"/>
          <p:nvPr/>
        </p:nvPicPr>
        <p:blipFill rotWithShape="1">
          <a:blip r:embed="rId4">
            <a:alphaModFix/>
          </a:blip>
          <a:srcRect b="0" l="0" r="0" t="0"/>
          <a:stretch/>
        </p:blipFill>
        <p:spPr>
          <a:xfrm>
            <a:off x="2207671" y="697396"/>
            <a:ext cx="3585341" cy="2391422"/>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46" name="Google Shape;246;p22"/>
          <p:cNvSpPr txBox="1"/>
          <p:nvPr/>
        </p:nvSpPr>
        <p:spPr>
          <a:xfrm>
            <a:off x="406108" y="4481557"/>
            <a:ext cx="7499879" cy="82974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Los primeros inversionistas sí ven estos pagos prometidos por Shavers. Las inversiones se siguen generando y esto incrementa la cantidad de usuarios.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2"/>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48" name="Google Shape;248;p22"/>
          <p:cNvGrpSpPr/>
          <p:nvPr/>
        </p:nvGrpSpPr>
        <p:grpSpPr>
          <a:xfrm>
            <a:off x="7237" y="-74706"/>
            <a:ext cx="8253349" cy="3991825"/>
            <a:chOff x="-42401" y="-24097"/>
            <a:chExt cx="6909926" cy="3859056"/>
          </a:xfrm>
        </p:grpSpPr>
        <p:pic>
          <p:nvPicPr>
            <p:cNvPr id="249" name="Google Shape;249;p2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50" name="Google Shape;250;p2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1" name="Google Shape;251;p22"/>
          <p:cNvSpPr txBox="1"/>
          <p:nvPr/>
        </p:nvSpPr>
        <p:spPr>
          <a:xfrm>
            <a:off x="8380276" y="877444"/>
            <a:ext cx="368479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*sonido de maquina de casino cuando gana</a:t>
            </a:r>
            <a:endParaRPr b="0" i="0" sz="1400" u="none" cap="none" strike="noStrike">
              <a:solidFill>
                <a:srgbClr val="000000"/>
              </a:solidFill>
              <a:latin typeface="Arial"/>
              <a:ea typeface="Arial"/>
              <a:cs typeface="Arial"/>
              <a:sym typeface="Arial"/>
            </a:endParaRPr>
          </a:p>
        </p:txBody>
      </p:sp>
      <p:sp>
        <p:nvSpPr>
          <p:cNvPr id="252" name="Google Shape;252;p22"/>
          <p:cNvSpPr txBox="1"/>
          <p:nvPr/>
        </p:nvSpPr>
        <p:spPr>
          <a:xfrm>
            <a:off x="8350000" y="3766109"/>
            <a:ext cx="3648444"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https://stock.adobe.com/co/images/mobile-payment-concept-making-money-transaction-on-digital-device/291488317?prev_url=detail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53" name="Google Shape;253;p22"/>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4</a:t>
            </a:r>
            <a:endParaRPr b="0" i="0" sz="1400" u="none" cap="none" strike="noStrike">
              <a:solidFill>
                <a:srgbClr val="000000"/>
              </a:solidFill>
              <a:latin typeface="Arial"/>
              <a:ea typeface="Arial"/>
              <a:cs typeface="Arial"/>
              <a:sym typeface="Arial"/>
            </a:endParaRPr>
          </a:p>
        </p:txBody>
      </p:sp>
      <p:pic>
        <p:nvPicPr>
          <p:cNvPr descr="Mobile payment concept. Making money transaction on digital device" id="254" name="Google Shape;254;p22"/>
          <p:cNvPicPr preferRelativeResize="0"/>
          <p:nvPr/>
        </p:nvPicPr>
        <p:blipFill rotWithShape="1">
          <a:blip r:embed="rId5">
            <a:alphaModFix/>
          </a:blip>
          <a:srcRect b="0" l="0" r="0" t="0"/>
          <a:stretch/>
        </p:blipFill>
        <p:spPr>
          <a:xfrm>
            <a:off x="1950965" y="553161"/>
            <a:ext cx="4488063" cy="2697326"/>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62" name="Google Shape;262;p23"/>
          <p:cNvSpPr txBox="1"/>
          <p:nvPr/>
        </p:nvSpPr>
        <p:spPr>
          <a:xfrm>
            <a:off x="389743" y="4415914"/>
            <a:ext cx="7659201" cy="1417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Los inversionistas nunca preguntaron en qué sería invertido el dinero, solo que recibirán su 7% de ganancia semanal. Los nuevos usuarios no reciben los pagos acordados.</a:t>
            </a:r>
            <a:endParaRPr b="0" i="0" sz="1800" u="none" cap="none" strike="noStrike">
              <a:solidFill>
                <a:srgbClr val="000000"/>
              </a:solidFill>
              <a:latin typeface="Arial"/>
              <a:ea typeface="Arial"/>
              <a:cs typeface="Arial"/>
              <a:sym typeface="Arial"/>
            </a:endParaRPr>
          </a:p>
        </p:txBody>
      </p:sp>
      <p:sp>
        <p:nvSpPr>
          <p:cNvPr id="263" name="Google Shape;263;p23"/>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64" name="Google Shape;264;p23"/>
          <p:cNvGrpSpPr/>
          <p:nvPr/>
        </p:nvGrpSpPr>
        <p:grpSpPr>
          <a:xfrm>
            <a:off x="7237" y="-74706"/>
            <a:ext cx="8253349" cy="3991825"/>
            <a:chOff x="-42401" y="-24097"/>
            <a:chExt cx="6909926" cy="3859056"/>
          </a:xfrm>
        </p:grpSpPr>
        <p:pic>
          <p:nvPicPr>
            <p:cNvPr id="265" name="Google Shape;265;p2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66" name="Google Shape;266;p2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67" name="Google Shape;267;p23"/>
          <p:cNvSpPr txBox="1"/>
          <p:nvPr/>
        </p:nvSpPr>
        <p:spPr>
          <a:xfrm>
            <a:off x="8380276" y="877444"/>
            <a:ext cx="368479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*efecto de sonido de asombro, rabia, o algo similar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268" name="Google Shape;268;p23"/>
          <p:cNvSpPr txBox="1"/>
          <p:nvPr/>
        </p:nvSpPr>
        <p:spPr>
          <a:xfrm>
            <a:off x="8350000" y="3766109"/>
            <a:ext cx="364844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https://stock.adobe.com/co/images/businessman-has-no-money/82352875?prev_url=detail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69" name="Google Shape;269;p23"/>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5</a:t>
            </a:r>
            <a:endParaRPr b="0" i="0" sz="1400" u="none" cap="none" strike="noStrike">
              <a:solidFill>
                <a:srgbClr val="000000"/>
              </a:solidFill>
              <a:latin typeface="Arial"/>
              <a:ea typeface="Arial"/>
              <a:cs typeface="Arial"/>
              <a:sym typeface="Arial"/>
            </a:endParaRPr>
          </a:p>
        </p:txBody>
      </p:sp>
      <p:pic>
        <p:nvPicPr>
          <p:cNvPr descr="Businessman has no money" id="270" name="Google Shape;270;p23"/>
          <p:cNvPicPr preferRelativeResize="0"/>
          <p:nvPr/>
        </p:nvPicPr>
        <p:blipFill rotWithShape="1">
          <a:blip r:embed="rId5">
            <a:alphaModFix/>
          </a:blip>
          <a:srcRect b="0" l="0" r="0" t="0"/>
          <a:stretch/>
        </p:blipFill>
        <p:spPr>
          <a:xfrm>
            <a:off x="2776616" y="649222"/>
            <a:ext cx="2447453" cy="2447453"/>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78" name="Google Shape;278;p24"/>
          <p:cNvSpPr txBox="1"/>
          <p:nvPr/>
        </p:nvSpPr>
        <p:spPr>
          <a:xfrm>
            <a:off x="193557" y="4415915"/>
            <a:ext cx="7950440" cy="99165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Al quejarse los inversionistas, Shavers anuncia que cerrará la compañía por no poder cumplir con los pagos y desaparece con el dinero.</a:t>
            </a:r>
            <a:endParaRPr b="0" i="0" sz="1800" u="none" cap="none" strike="noStrike">
              <a:solidFill>
                <a:srgbClr val="000000"/>
              </a:solidFill>
              <a:latin typeface="Arial"/>
              <a:ea typeface="Arial"/>
              <a:cs typeface="Arial"/>
              <a:sym typeface="Arial"/>
            </a:endParaRPr>
          </a:p>
        </p:txBody>
      </p:sp>
      <p:sp>
        <p:nvSpPr>
          <p:cNvPr id="279" name="Google Shape;279;p24"/>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80" name="Google Shape;280;p24"/>
          <p:cNvGrpSpPr/>
          <p:nvPr/>
        </p:nvGrpSpPr>
        <p:grpSpPr>
          <a:xfrm>
            <a:off x="7237" y="-74706"/>
            <a:ext cx="8253349" cy="3991825"/>
            <a:chOff x="-42401" y="-24097"/>
            <a:chExt cx="6909926" cy="3859056"/>
          </a:xfrm>
        </p:grpSpPr>
        <p:pic>
          <p:nvPicPr>
            <p:cNvPr id="281" name="Google Shape;281;p2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82" name="Google Shape;282;p2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83" name="Google Shape;283;p24"/>
          <p:cNvSpPr txBox="1"/>
          <p:nvPr/>
        </p:nvSpPr>
        <p:spPr>
          <a:xfrm>
            <a:off x="8380276" y="877444"/>
            <a:ext cx="3684795"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En la imagen cambiar el texto “IDEAS” por “CRIPTO”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*audio relacionado a correr, sonidos de pasos corriendo o escape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284" name="Google Shape;284;p24"/>
          <p:cNvSpPr txBox="1"/>
          <p:nvPr/>
        </p:nvSpPr>
        <p:spPr>
          <a:xfrm>
            <a:off x="8350000" y="3766109"/>
            <a:ext cx="3648444"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https://stock.adobe.com/co/images/vector-of-a-businessman-with-umbrella-resisting-protecting-himself-from-falling-arrows/222487204?prev_url=detail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85" name="Google Shape;285;p24"/>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6</a:t>
            </a:r>
            <a:endParaRPr b="0" i="0" sz="1400" u="none" cap="none" strike="noStrike">
              <a:solidFill>
                <a:srgbClr val="000000"/>
              </a:solidFill>
              <a:latin typeface="Arial"/>
              <a:ea typeface="Arial"/>
              <a:cs typeface="Arial"/>
              <a:sym typeface="Arial"/>
            </a:endParaRPr>
          </a:p>
        </p:txBody>
      </p:sp>
      <p:pic>
        <p:nvPicPr>
          <p:cNvPr descr="Steal ideas, intellectual property theft concept. Businessman chases thief who stole his ideas. Simple style vector illustration" id="286" name="Google Shape;286;p24"/>
          <p:cNvPicPr preferRelativeResize="0"/>
          <p:nvPr/>
        </p:nvPicPr>
        <p:blipFill rotWithShape="1">
          <a:blip r:embed="rId5">
            <a:alphaModFix/>
          </a:blip>
          <a:srcRect b="0" l="0" r="0" t="0"/>
          <a:stretch/>
        </p:blipFill>
        <p:spPr>
          <a:xfrm>
            <a:off x="2266136" y="620551"/>
            <a:ext cx="3468413" cy="260131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2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94" name="Google Shape;294;p25"/>
          <p:cNvSpPr txBox="1"/>
          <p:nvPr/>
        </p:nvSpPr>
        <p:spPr>
          <a:xfrm>
            <a:off x="599607" y="4415915"/>
            <a:ext cx="6715593" cy="12353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Luego de esto, la información y denuncias llegan a la agencia federal SEC.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Quattrocento Sans"/>
                <a:ea typeface="Quattrocento Sans"/>
                <a:cs typeface="Quattrocento Sans"/>
                <a:sym typeface="Quattrocento Sans"/>
              </a:rPr>
              <a:t>Se hace una investigación por agentes federales, descubriendo el fraude piramidal en esquema Ponzi con criptomonedas.</a:t>
            </a:r>
            <a:endParaRPr b="0" i="0" sz="1800" u="none" cap="none" strike="noStrike">
              <a:solidFill>
                <a:srgbClr val="000000"/>
              </a:solidFill>
              <a:latin typeface="Arial"/>
              <a:ea typeface="Arial"/>
              <a:cs typeface="Arial"/>
              <a:sym typeface="Arial"/>
            </a:endParaRPr>
          </a:p>
        </p:txBody>
      </p:sp>
      <p:sp>
        <p:nvSpPr>
          <p:cNvPr id="295" name="Google Shape;295;p25"/>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96" name="Google Shape;296;p25"/>
          <p:cNvGrpSpPr/>
          <p:nvPr/>
        </p:nvGrpSpPr>
        <p:grpSpPr>
          <a:xfrm>
            <a:off x="7237" y="-74706"/>
            <a:ext cx="8253349" cy="3991825"/>
            <a:chOff x="-42401" y="-24097"/>
            <a:chExt cx="6909926" cy="3859056"/>
          </a:xfrm>
        </p:grpSpPr>
        <p:pic>
          <p:nvPicPr>
            <p:cNvPr id="297" name="Google Shape;297;p2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98" name="Google Shape;298;p2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9" name="Google Shape;299;p25"/>
          <p:cNvSpPr txBox="1"/>
          <p:nvPr/>
        </p:nvSpPr>
        <p:spPr>
          <a:xfrm>
            <a:off x="8380276" y="877444"/>
            <a:ext cx="36847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*Efecto sonido de sirena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300" name="Google Shape;300;p25"/>
          <p:cNvSpPr txBox="1"/>
          <p:nvPr/>
        </p:nvSpPr>
        <p:spPr>
          <a:xfrm>
            <a:off x="8350000" y="3766109"/>
            <a:ext cx="364844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https://stock.adobe.com/co/images/police-team-a-group-of-policemen-women-and-men-in-uniform-law-and-order-law-enforcement-officers-flat-vector/282054096?prev_url=detail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301" name="Google Shape;301;p25"/>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7</a:t>
            </a:r>
            <a:endParaRPr b="0" i="0" sz="1400" u="none" cap="none" strike="noStrike">
              <a:solidFill>
                <a:srgbClr val="000000"/>
              </a:solidFill>
              <a:latin typeface="Arial"/>
              <a:ea typeface="Arial"/>
              <a:cs typeface="Arial"/>
              <a:sym typeface="Arial"/>
            </a:endParaRPr>
          </a:p>
        </p:txBody>
      </p:sp>
      <p:pic>
        <p:nvPicPr>
          <p:cNvPr descr="Police team. A group of policemen. Women and men in uniform. Law and order. Law enforcement officers. Flat vector." id="302" name="Google Shape;302;p25"/>
          <p:cNvPicPr preferRelativeResize="0"/>
          <p:nvPr/>
        </p:nvPicPr>
        <p:blipFill rotWithShape="1">
          <a:blip r:embed="rId5">
            <a:alphaModFix/>
          </a:blip>
          <a:srcRect b="0" l="0" r="0" t="0"/>
          <a:stretch/>
        </p:blipFill>
        <p:spPr>
          <a:xfrm>
            <a:off x="2186711" y="642240"/>
            <a:ext cx="3541384" cy="2662973"/>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829719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2000" u="none" cap="none" strike="noStrike">
              <a:solidFill>
                <a:schemeClr val="lt1"/>
              </a:solidFill>
              <a:latin typeface="Arial"/>
              <a:ea typeface="Arial"/>
              <a:cs typeface="Arial"/>
              <a:sym typeface="Arial"/>
            </a:endParaRPr>
          </a:p>
        </p:txBody>
      </p:sp>
      <p:sp>
        <p:nvSpPr>
          <p:cNvPr id="79" name="Google Shape;7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8297188" y="3445126"/>
            <a:ext cx="3969839" cy="341287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81" name="Google Shape;81;p12"/>
          <p:cNvSpPr txBox="1"/>
          <p:nvPr/>
        </p:nvSpPr>
        <p:spPr>
          <a:xfrm>
            <a:off x="436842" y="4612326"/>
            <a:ext cx="7423937" cy="1473681"/>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El esquema piramidal ha dado para muchas empresas que trabajan bajo modelos como el multinivel; pero también para muchas estafas como la Ponzi, vea los dos casos recientemente más famosos.</a:t>
            </a:r>
            <a:endParaRPr b="0" i="0" sz="1800" u="none" cap="none" strike="noStrike">
              <a:solidFill>
                <a:srgbClr val="000000"/>
              </a:solidFill>
              <a:latin typeface="Arial"/>
              <a:ea typeface="Arial"/>
              <a:cs typeface="Arial"/>
              <a:sym typeface="Arial"/>
            </a:endParaRPr>
          </a:p>
        </p:txBody>
      </p:sp>
      <p:sp>
        <p:nvSpPr>
          <p:cNvPr id="82" name="Google Shape;82;p12"/>
          <p:cNvSpPr/>
          <p:nvPr/>
        </p:nvSpPr>
        <p:spPr>
          <a:xfrm>
            <a:off x="9969" y="3927212"/>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83" name="Google Shape;83;p12"/>
          <p:cNvGrpSpPr/>
          <p:nvPr/>
        </p:nvGrpSpPr>
        <p:grpSpPr>
          <a:xfrm>
            <a:off x="0" y="-64614"/>
            <a:ext cx="8253349" cy="3991825"/>
            <a:chOff x="-42401" y="-24097"/>
            <a:chExt cx="6909926" cy="3859056"/>
          </a:xfrm>
        </p:grpSpPr>
        <p:pic>
          <p:nvPicPr>
            <p:cNvPr id="84" name="Google Shape;84;p1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85" name="Google Shape;85;p1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6" name="Google Shape;86;p12"/>
          <p:cNvSpPr txBox="1"/>
          <p:nvPr/>
        </p:nvSpPr>
        <p:spPr>
          <a:xfrm>
            <a:off x="8498188" y="967524"/>
            <a:ext cx="36847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En esta escena se muestra dos imágenes relacionada atendiendo al audio que van a hacer la transición durante el mismo con un efecto de desvanecimiento al aparecer y desaparecer</a:t>
            </a:r>
            <a:endParaRPr b="0" i="0" sz="1400" u="none" cap="none" strike="noStrike">
              <a:solidFill>
                <a:srgbClr val="000000"/>
              </a:solidFill>
              <a:latin typeface="Arial"/>
              <a:ea typeface="Arial"/>
              <a:cs typeface="Arial"/>
              <a:sym typeface="Arial"/>
            </a:endParaRPr>
          </a:p>
        </p:txBody>
      </p:sp>
      <p:sp>
        <p:nvSpPr>
          <p:cNvPr id="87" name="Google Shape;87;p12"/>
          <p:cNvSpPr txBox="1"/>
          <p:nvPr/>
        </p:nvSpPr>
        <p:spPr>
          <a:xfrm>
            <a:off x="8321795" y="3651153"/>
            <a:ext cx="39453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0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000" u="sng" cap="none" strike="noStrike">
                <a:solidFill>
                  <a:schemeClr val="hlink"/>
                </a:solidFill>
                <a:latin typeface="Arial"/>
                <a:ea typeface="Arial"/>
                <a:cs typeface="Arial"/>
                <a:sym typeface="Arial"/>
                <a:hlinkClick r:id="rId4"/>
              </a:rPr>
              <a:t>https://stock.adobe.com/co/images/ponzi-concept-with-pyramid-of-coins-financial-fraud-vector-illustration-in-cartoon-style/493789262?prev_url=detail</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5"/>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6"/>
              </a:rPr>
              <a:t>https://stock.adobe.com/co/images/ponzi-pyramid-scheme-people-running-for-money-vector-illustration-isolated-on-white-background/487415859?prev_url=detail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88" name="Google Shape;88;p12"/>
          <p:cNvSpPr/>
          <p:nvPr/>
        </p:nvSpPr>
        <p:spPr>
          <a:xfrm>
            <a:off x="3364202" y="2813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1</a:t>
            </a:r>
            <a:endParaRPr b="0" i="0" sz="1400" u="none" cap="none" strike="noStrike">
              <a:solidFill>
                <a:srgbClr val="000000"/>
              </a:solidFill>
              <a:latin typeface="Arial"/>
              <a:ea typeface="Arial"/>
              <a:cs typeface="Arial"/>
              <a:sym typeface="Arial"/>
            </a:endParaRPr>
          </a:p>
        </p:txBody>
      </p:sp>
      <p:pic>
        <p:nvPicPr>
          <p:cNvPr descr="Ponzi pyramid scheme. People running for money. Vector illustration isolated on white background." id="89" name="Google Shape;89;p12"/>
          <p:cNvPicPr preferRelativeResize="0"/>
          <p:nvPr/>
        </p:nvPicPr>
        <p:blipFill rotWithShape="1">
          <a:blip r:embed="rId7">
            <a:alphaModFix/>
          </a:blip>
          <a:srcRect b="0" l="0" r="0" t="0"/>
          <a:stretch/>
        </p:blipFill>
        <p:spPr>
          <a:xfrm>
            <a:off x="4181782" y="747642"/>
            <a:ext cx="3040135" cy="2170656"/>
          </a:xfrm>
          <a:prstGeom prst="rect">
            <a:avLst/>
          </a:prstGeom>
          <a:noFill/>
          <a:ln>
            <a:noFill/>
          </a:ln>
        </p:spPr>
      </p:pic>
      <p:pic>
        <p:nvPicPr>
          <p:cNvPr descr="Ponzi concept with pyramid of coins, financial fraud. Vector illustration in cartoon style" id="90" name="Google Shape;90;p12"/>
          <p:cNvPicPr preferRelativeResize="0"/>
          <p:nvPr/>
        </p:nvPicPr>
        <p:blipFill rotWithShape="1">
          <a:blip r:embed="rId8">
            <a:alphaModFix/>
          </a:blip>
          <a:srcRect b="0" l="0" r="0" t="0"/>
          <a:stretch/>
        </p:blipFill>
        <p:spPr>
          <a:xfrm>
            <a:off x="845893" y="742949"/>
            <a:ext cx="2564507" cy="2359172"/>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p:nvPr/>
        </p:nvSpPr>
        <p:spPr>
          <a:xfrm>
            <a:off x="8253350" y="0"/>
            <a:ext cx="3938649" cy="3912221"/>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57633" y="4591898"/>
            <a:ext cx="7500818" cy="15840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El primer caso Bernard Madoff en 2008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La Comisión de Bolsa y Valores acusaba a Madoff por el delito de fraude.</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98" name="Google Shape;98;p13"/>
          <p:cNvSpPr/>
          <p:nvPr/>
        </p:nvSpPr>
        <p:spPr>
          <a:xfrm>
            <a:off x="1041" y="3930178"/>
            <a:ext cx="8252308" cy="514644"/>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9" name="Google Shape;99;p13"/>
          <p:cNvGrpSpPr/>
          <p:nvPr/>
        </p:nvGrpSpPr>
        <p:grpSpPr>
          <a:xfrm>
            <a:off x="-25400" y="-79604"/>
            <a:ext cx="8278748" cy="3991825"/>
            <a:chOff x="-42401" y="-24097"/>
            <a:chExt cx="6909926" cy="3859056"/>
          </a:xfrm>
        </p:grpSpPr>
        <p:pic>
          <p:nvPicPr>
            <p:cNvPr id="100" name="Google Shape;100;p1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01" name="Google Shape;101;p1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2" name="Google Shape;102;p13"/>
          <p:cNvSpPr txBox="1"/>
          <p:nvPr/>
        </p:nvSpPr>
        <p:spPr>
          <a:xfrm>
            <a:off x="8407598" y="881108"/>
            <a:ext cx="3648444"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600" u="sng" cap="none" strike="noStrike">
                <a:solidFill>
                  <a:schemeClr val="dk1"/>
                </a:solidFill>
                <a:latin typeface="Arial"/>
                <a:ea typeface="Arial"/>
                <a:cs typeface="Arial"/>
                <a:sym typeface="Arial"/>
              </a:rPr>
              <a:t>Escena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600" u="none" cap="none" strike="noStrike">
                <a:solidFill>
                  <a:schemeClr val="dk1"/>
                </a:solidFill>
                <a:latin typeface="Arial"/>
                <a:ea typeface="Arial"/>
                <a:cs typeface="Arial"/>
                <a:sym typeface="Arial"/>
              </a:rPr>
              <a:t>Aparece la imagen de Madoff con el texto indicado, la transición de inicio y cierre de cada imagen se mantendrá de ahora en adelante para cada imagen.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600" u="none" cap="none" strike="noStrike">
                <a:solidFill>
                  <a:schemeClr val="dk1"/>
                </a:solidFill>
                <a:latin typeface="Arial"/>
                <a:ea typeface="Arial"/>
                <a:cs typeface="Arial"/>
                <a:sym typeface="Arial"/>
              </a:rPr>
              <a:t>Si no se puede usar la imagen tratar de “caricaturizar” o “pincelar” una.</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3348058" y="47484"/>
            <a:ext cx="1519968"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2</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8246901" y="3991825"/>
            <a:ext cx="3945100" cy="28500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05" name="Google Shape;105;p13"/>
          <p:cNvSpPr txBox="1"/>
          <p:nvPr/>
        </p:nvSpPr>
        <p:spPr>
          <a:xfrm>
            <a:off x="8407598" y="4211064"/>
            <a:ext cx="3689017" cy="20467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0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4"/>
            </a:endParaRPr>
          </a:p>
          <a:p>
            <a:pPr indent="0" lvl="0" marL="0" marR="0" rtl="0" algn="l">
              <a:lnSpc>
                <a:spcPct val="100000"/>
              </a:lnSpc>
              <a:spcBef>
                <a:spcPts val="0"/>
              </a:spcBef>
              <a:spcAft>
                <a:spcPts val="0"/>
              </a:spcAft>
              <a:buClr>
                <a:schemeClr val="dk1"/>
              </a:buClr>
              <a:buSzPts val="300"/>
              <a:buFont typeface="Arial"/>
              <a:buNone/>
            </a:pPr>
            <a:r>
              <a:rPr b="0" i="0" lang="es-ES" sz="1800" u="sng" cap="none" strike="noStrike">
                <a:solidFill>
                  <a:schemeClr val="hlink"/>
                </a:solidFill>
                <a:latin typeface="Quattrocento Sans"/>
                <a:ea typeface="Quattrocento Sans"/>
                <a:cs typeface="Quattrocento Sans"/>
                <a:sym typeface="Quattrocento Sans"/>
                <a:hlinkClick r:id="rId5"/>
              </a:rPr>
              <a:t>https://www.elconfidencial.com/economia/2009-08-04/la-mujer-de-madoff-tendra-que-justificar-todos-sus-gastos-superiores-a-100-dolares_281413/</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06" name="Google Shape;106;p13"/>
          <p:cNvSpPr txBox="1"/>
          <p:nvPr/>
        </p:nvSpPr>
        <p:spPr>
          <a:xfrm>
            <a:off x="1048694" y="520035"/>
            <a:ext cx="61186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SEC vs. Bernard Madoff (2008) </a:t>
            </a:r>
            <a:endParaRPr b="0" i="0" sz="1400" u="none" cap="none" strike="noStrike">
              <a:solidFill>
                <a:srgbClr val="000000"/>
              </a:solidFill>
              <a:latin typeface="Arial"/>
              <a:ea typeface="Arial"/>
              <a:cs typeface="Arial"/>
              <a:sym typeface="Arial"/>
            </a:endParaRPr>
          </a:p>
        </p:txBody>
      </p:sp>
      <p:pic>
        <p:nvPicPr>
          <p:cNvPr descr="Foto: La mujer de Madoff tendrá que justificar todos sus gastos superiores a 100 dólares" id="107" name="Google Shape;107;p13"/>
          <p:cNvPicPr preferRelativeResize="0"/>
          <p:nvPr/>
        </p:nvPicPr>
        <p:blipFill rotWithShape="1">
          <a:blip r:embed="rId6">
            <a:alphaModFix/>
          </a:blip>
          <a:srcRect b="0" l="0" r="0" t="0"/>
          <a:stretch/>
        </p:blipFill>
        <p:spPr>
          <a:xfrm>
            <a:off x="2394535" y="974888"/>
            <a:ext cx="3483287" cy="233155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15" name="Google Shape;115;p14"/>
          <p:cNvSpPr txBox="1"/>
          <p:nvPr/>
        </p:nvSpPr>
        <p:spPr>
          <a:xfrm>
            <a:off x="400305" y="4572983"/>
            <a:ext cx="7200075" cy="1243021"/>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Madoff había admitido en la demanda que el negocio de asesoría de inversiones de su empresa era una gran mentira y claramente un gigantesco esquema Ponzi.</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7" name="Google Shape;117;p14"/>
          <p:cNvGrpSpPr/>
          <p:nvPr/>
        </p:nvGrpSpPr>
        <p:grpSpPr>
          <a:xfrm>
            <a:off x="7237" y="-74706"/>
            <a:ext cx="8253349" cy="3991825"/>
            <a:chOff x="-42401" y="-24097"/>
            <a:chExt cx="6909926" cy="3859056"/>
          </a:xfrm>
        </p:grpSpPr>
        <p:pic>
          <p:nvPicPr>
            <p:cNvPr id="118" name="Google Shape;118;p1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19" name="Google Shape;119;p1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0" name="Google Shape;120;p14"/>
          <p:cNvSpPr txBox="1"/>
          <p:nvPr/>
        </p:nvSpPr>
        <p:spPr>
          <a:xfrm>
            <a:off x="8380276" y="877444"/>
            <a:ext cx="368479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121" name="Google Shape;121;p14"/>
          <p:cNvSpPr txBox="1"/>
          <p:nvPr/>
        </p:nvSpPr>
        <p:spPr>
          <a:xfrm>
            <a:off x="8350000" y="3766109"/>
            <a:ext cx="3648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https://stock.adobe.com/co/images/money-or-taxes-stolen-business-vector-illustration-concept/466457293?prev_url=detail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22" name="Google Shape;122;p14"/>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p:txBody>
      </p:sp>
      <p:pic>
        <p:nvPicPr>
          <p:cNvPr descr="Money or taxes stolen. Business vector illustration concept" id="123" name="Google Shape;123;p14"/>
          <p:cNvPicPr preferRelativeResize="0"/>
          <p:nvPr/>
        </p:nvPicPr>
        <p:blipFill rotWithShape="1">
          <a:blip r:embed="rId5">
            <a:alphaModFix/>
          </a:blip>
          <a:srcRect b="0" l="0" r="0" t="0"/>
          <a:stretch/>
        </p:blipFill>
        <p:spPr>
          <a:xfrm>
            <a:off x="2462522" y="799308"/>
            <a:ext cx="3075640" cy="2377306"/>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31" name="Google Shape;131;p15"/>
          <p:cNvSpPr txBox="1"/>
          <p:nvPr/>
        </p:nvSpPr>
        <p:spPr>
          <a:xfrm>
            <a:off x="406108" y="4481557"/>
            <a:ext cx="7499879" cy="82974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Madoff durante varios años pagó las ganancias a los inversores de su empresa.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3" name="Google Shape;133;p15"/>
          <p:cNvGrpSpPr/>
          <p:nvPr/>
        </p:nvGrpSpPr>
        <p:grpSpPr>
          <a:xfrm>
            <a:off x="7237" y="-74706"/>
            <a:ext cx="8253349" cy="3991825"/>
            <a:chOff x="-42401" y="-24097"/>
            <a:chExt cx="6909926" cy="3859056"/>
          </a:xfrm>
        </p:grpSpPr>
        <p:pic>
          <p:nvPicPr>
            <p:cNvPr id="134" name="Google Shape;134;p1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35" name="Google Shape;135;p1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6" name="Google Shape;136;p15"/>
          <p:cNvSpPr txBox="1"/>
          <p:nvPr/>
        </p:nvSpPr>
        <p:spPr>
          <a:xfrm>
            <a:off x="8380276" y="877444"/>
            <a:ext cx="36847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*Insertar efectos de audio de caja registradora o de monedas sonando</a:t>
            </a:r>
            <a:endParaRPr b="0" i="0" sz="1400" u="none" cap="none" strike="noStrike">
              <a:solidFill>
                <a:srgbClr val="000000"/>
              </a:solidFill>
              <a:latin typeface="Arial"/>
              <a:ea typeface="Arial"/>
              <a:cs typeface="Arial"/>
              <a:sym typeface="Arial"/>
            </a:endParaRPr>
          </a:p>
        </p:txBody>
      </p:sp>
      <p:sp>
        <p:nvSpPr>
          <p:cNvPr id="137" name="Google Shape;137;p15"/>
          <p:cNvSpPr txBox="1"/>
          <p:nvPr/>
        </p:nvSpPr>
        <p:spPr>
          <a:xfrm>
            <a:off x="8350000" y="3766109"/>
            <a:ext cx="364844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https://stock.adobe.com/co/images/make-money-from-writing-blog-online-monetize-content-get-income-or-earning-from-affiliate-links-concept-success-freelance-woman-blogger-or-writer-catching-money-banknotes-fall-from-the-sky/464229159?prev_url=detail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38" name="Google Shape;138;p15"/>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4</a:t>
            </a:r>
            <a:endParaRPr b="0" i="0" sz="1400" u="none" cap="none" strike="noStrike">
              <a:solidFill>
                <a:srgbClr val="000000"/>
              </a:solidFill>
              <a:latin typeface="Arial"/>
              <a:ea typeface="Arial"/>
              <a:cs typeface="Arial"/>
              <a:sym typeface="Arial"/>
            </a:endParaRPr>
          </a:p>
        </p:txBody>
      </p:sp>
      <p:pic>
        <p:nvPicPr>
          <p:cNvPr descr="Make money from writing blog online, monetize content, get income or earning from affiliate links concept, success freelance woman blogger or writer catching money banknotes fall from the sky." id="139" name="Google Shape;139;p15"/>
          <p:cNvPicPr preferRelativeResize="0"/>
          <p:nvPr/>
        </p:nvPicPr>
        <p:blipFill rotWithShape="1">
          <a:blip r:embed="rId5">
            <a:alphaModFix/>
          </a:blip>
          <a:srcRect b="0" l="0" r="0" t="0"/>
          <a:stretch/>
        </p:blipFill>
        <p:spPr>
          <a:xfrm>
            <a:off x="2153307" y="707882"/>
            <a:ext cx="3616872" cy="2412454"/>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47" name="Google Shape;147;p16"/>
          <p:cNvSpPr txBox="1"/>
          <p:nvPr/>
        </p:nvSpPr>
        <p:spPr>
          <a:xfrm>
            <a:off x="389743" y="4415914"/>
            <a:ext cx="7659201" cy="2414019"/>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La realidad era que este dinero no había sido obtenido de ningún beneficio de la empresa, el mismo era obtenido de los propios inversionistas que entraban nuevos a la empresa o a invertir en la firma.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Esta estafa continuó dos décadas, sin ser detectado por alguien o despertar alguna sospecha, sí hubo alertas, quizás demasiadas, pero estas jamás despertaron el interés de los inversionistas.</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9" name="Google Shape;149;p16"/>
          <p:cNvGrpSpPr/>
          <p:nvPr/>
        </p:nvGrpSpPr>
        <p:grpSpPr>
          <a:xfrm>
            <a:off x="7237" y="-74706"/>
            <a:ext cx="8253349" cy="3991825"/>
            <a:chOff x="-42401" y="-24097"/>
            <a:chExt cx="6909926" cy="3859056"/>
          </a:xfrm>
        </p:grpSpPr>
        <p:pic>
          <p:nvPicPr>
            <p:cNvPr id="150" name="Google Shape;150;p1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51" name="Google Shape;151;p1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2" name="Google Shape;152;p16"/>
          <p:cNvSpPr txBox="1"/>
          <p:nvPr/>
        </p:nvSpPr>
        <p:spPr>
          <a:xfrm>
            <a:off x="8380276" y="877444"/>
            <a:ext cx="3684795"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*Son dos transiciones una para el primer párrafo otra para el segundo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*Efectos de audio de familia hablando y riendo y efecto del sonido del reloj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153" name="Google Shape;153;p16"/>
          <p:cNvSpPr txBox="1"/>
          <p:nvPr/>
        </p:nvSpPr>
        <p:spPr>
          <a:xfrm>
            <a:off x="8350000" y="3766109"/>
            <a:ext cx="3648444" cy="1892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https://stock.adobe.com/co/images/family-saves-money-buy-house-and-car-vector/285326205?prev_url=detail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https://stock.adobe.com/co/images/timebox-time-interval-for-precise-project-management-tiny-person-concept-clock-deadline-as-colored-deadline-watch-vector-illustration-work-planning-method-for-accurate-and-fast-tasks-completion/425208896?prev_url=detail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54" name="Google Shape;154;p16"/>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5</a:t>
            </a:r>
            <a:endParaRPr b="0" i="0" sz="1400" u="none" cap="none" strike="noStrike">
              <a:solidFill>
                <a:srgbClr val="000000"/>
              </a:solidFill>
              <a:latin typeface="Arial"/>
              <a:ea typeface="Arial"/>
              <a:cs typeface="Arial"/>
              <a:sym typeface="Arial"/>
            </a:endParaRPr>
          </a:p>
        </p:txBody>
      </p:sp>
      <p:pic>
        <p:nvPicPr>
          <p:cNvPr descr="Family Saves Money Buy House and Car. Vector." id="155" name="Google Shape;155;p16"/>
          <p:cNvPicPr preferRelativeResize="0"/>
          <p:nvPr/>
        </p:nvPicPr>
        <p:blipFill rotWithShape="1">
          <a:blip r:embed="rId5">
            <a:alphaModFix/>
          </a:blip>
          <a:srcRect b="0" l="0" r="0" t="0"/>
          <a:stretch/>
        </p:blipFill>
        <p:spPr>
          <a:xfrm>
            <a:off x="545224" y="1043276"/>
            <a:ext cx="3199087" cy="1919452"/>
          </a:xfrm>
          <a:prstGeom prst="rect">
            <a:avLst/>
          </a:prstGeom>
          <a:noFill/>
          <a:ln>
            <a:noFill/>
          </a:ln>
        </p:spPr>
      </p:pic>
      <p:pic>
        <p:nvPicPr>
          <p:cNvPr descr="Timebox time interval for precise project management tiny person concept. Clock deadline as colored deadline watch vector illustration. Work planning method for accurate and fast tasks completion." id="156" name="Google Shape;156;p16"/>
          <p:cNvPicPr preferRelativeResize="0"/>
          <p:nvPr/>
        </p:nvPicPr>
        <p:blipFill rotWithShape="1">
          <a:blip r:embed="rId6">
            <a:alphaModFix/>
          </a:blip>
          <a:srcRect b="0" l="0" r="0" t="0"/>
          <a:stretch/>
        </p:blipFill>
        <p:spPr>
          <a:xfrm>
            <a:off x="4087054" y="1000444"/>
            <a:ext cx="3670082" cy="1919453"/>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64" name="Google Shape;164;p17"/>
          <p:cNvSpPr txBox="1"/>
          <p:nvPr/>
        </p:nvSpPr>
        <p:spPr>
          <a:xfrm>
            <a:off x="193557" y="4415914"/>
            <a:ext cx="7950440" cy="149615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Fue hasta la crisis financiera que enfrentaba Estados Unidos en el 2008, cuando todos los inversores necesitaban su dinero, aquí fue cuando Madoff no pudo cumplir con los pagos. De esta forma es que la gran estafa queda expuesta luego de tantos años. </a:t>
            </a:r>
            <a:endParaRPr b="0" i="0" sz="1800" u="none" cap="none" strike="noStrike">
              <a:solidFill>
                <a:srgbClr val="000000"/>
              </a:solidFill>
              <a:latin typeface="Arial"/>
              <a:ea typeface="Arial"/>
              <a:cs typeface="Arial"/>
              <a:sym typeface="Arial"/>
            </a:endParaRPr>
          </a:p>
        </p:txBody>
      </p:sp>
      <p:sp>
        <p:nvSpPr>
          <p:cNvPr id="165" name="Google Shape;165;p17"/>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6" name="Google Shape;166;p17"/>
          <p:cNvGrpSpPr/>
          <p:nvPr/>
        </p:nvGrpSpPr>
        <p:grpSpPr>
          <a:xfrm>
            <a:off x="7237" y="-74706"/>
            <a:ext cx="8253349" cy="3991825"/>
            <a:chOff x="-42401" y="-24097"/>
            <a:chExt cx="6909926" cy="3859056"/>
          </a:xfrm>
        </p:grpSpPr>
        <p:pic>
          <p:nvPicPr>
            <p:cNvPr id="167" name="Google Shape;167;p17"/>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68" name="Google Shape;168;p1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9" name="Google Shape;169;p17"/>
          <p:cNvSpPr txBox="1"/>
          <p:nvPr/>
        </p:nvSpPr>
        <p:spPr>
          <a:xfrm>
            <a:off x="8380276" y="877444"/>
            <a:ext cx="36847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Insertar efectos de audio de tormenta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170" name="Google Shape;170;p17"/>
          <p:cNvSpPr txBox="1"/>
          <p:nvPr/>
        </p:nvSpPr>
        <p:spPr>
          <a:xfrm>
            <a:off x="8350000" y="3766109"/>
            <a:ext cx="3648444"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https://stock.adobe.com/co/images/vector-of-a-businessman-with-umbrella-resisting-protecting-himself-from-falling-arrows/222487204?prev_url=detail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71" name="Google Shape;171;p17"/>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6</a:t>
            </a:r>
            <a:endParaRPr b="0" i="0" sz="1400" u="none" cap="none" strike="noStrike">
              <a:solidFill>
                <a:srgbClr val="000000"/>
              </a:solidFill>
              <a:latin typeface="Arial"/>
              <a:ea typeface="Arial"/>
              <a:cs typeface="Arial"/>
              <a:sym typeface="Arial"/>
            </a:endParaRPr>
          </a:p>
        </p:txBody>
      </p:sp>
      <p:pic>
        <p:nvPicPr>
          <p:cNvPr descr="Vector of a businessman with umbrella resisting protecting himself from falling arrows" id="172" name="Google Shape;172;p17"/>
          <p:cNvPicPr preferRelativeResize="0"/>
          <p:nvPr/>
        </p:nvPicPr>
        <p:blipFill rotWithShape="1">
          <a:blip r:embed="rId5">
            <a:alphaModFix/>
          </a:blip>
          <a:srcRect b="0" l="0" r="0" t="0"/>
          <a:stretch/>
        </p:blipFill>
        <p:spPr>
          <a:xfrm>
            <a:off x="2221567" y="644634"/>
            <a:ext cx="3601107" cy="2347922"/>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1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80" name="Google Shape;180;p18"/>
          <p:cNvSpPr txBox="1"/>
          <p:nvPr/>
        </p:nvSpPr>
        <p:spPr>
          <a:xfrm>
            <a:off x="599607" y="4415915"/>
            <a:ext cx="6715593" cy="1235378"/>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Siendo reconocido por su gran estafa que ascendió a un total de 50 mil millones de dólares, un escándalo financiero en donde ninguno de los inversores se preocupó por preguntar cómo se generaban sus inversiones y a qué se dedicaba dicha empresa de Madoff.</a:t>
            </a:r>
            <a:endParaRPr b="0" i="0" sz="1800" u="none" cap="none" strike="noStrike">
              <a:solidFill>
                <a:srgbClr val="000000"/>
              </a:solidFill>
              <a:latin typeface="Arial"/>
              <a:ea typeface="Arial"/>
              <a:cs typeface="Arial"/>
              <a:sym typeface="Arial"/>
            </a:endParaRPr>
          </a:p>
        </p:txBody>
      </p:sp>
      <p:sp>
        <p:nvSpPr>
          <p:cNvPr id="181" name="Google Shape;181;p18"/>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2" name="Google Shape;182;p18"/>
          <p:cNvGrpSpPr/>
          <p:nvPr/>
        </p:nvGrpSpPr>
        <p:grpSpPr>
          <a:xfrm>
            <a:off x="7237" y="-74706"/>
            <a:ext cx="8253349" cy="3991825"/>
            <a:chOff x="-42401" y="-24097"/>
            <a:chExt cx="6909926" cy="3859056"/>
          </a:xfrm>
        </p:grpSpPr>
        <p:pic>
          <p:nvPicPr>
            <p:cNvPr id="183" name="Google Shape;183;p18"/>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84" name="Google Shape;184;p1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5" name="Google Shape;185;p18"/>
          <p:cNvSpPr txBox="1"/>
          <p:nvPr/>
        </p:nvSpPr>
        <p:spPr>
          <a:xfrm>
            <a:off x="8380276" y="877444"/>
            <a:ext cx="36847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Continúa la transiciones de imágenes con el audio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*Efecto audio persona cayendo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p:txBody>
      </p:sp>
      <p:sp>
        <p:nvSpPr>
          <p:cNvPr id="186" name="Google Shape;186;p18"/>
          <p:cNvSpPr txBox="1"/>
          <p:nvPr/>
        </p:nvSpPr>
        <p:spPr>
          <a:xfrm>
            <a:off x="8350000" y="3766109"/>
            <a:ext cx="3648444" cy="16158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https://www.freepik.es/foto-gratis/primer-plano-diversas-personas-tomados-mano_3277780.htm</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5"/>
              </a:rPr>
              <a:t>https://www.freepik.es/foto-gratis/turistas-suben-colina-al-amanecer_6172108.htm#query=voluntariado&amp;position=47&amp;from_view=search</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87" name="Google Shape;187;p18"/>
          <p:cNvSpPr/>
          <p:nvPr/>
        </p:nvSpPr>
        <p:spPr>
          <a:xfrm>
            <a:off x="3266007" y="2806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7</a:t>
            </a:r>
            <a:endParaRPr b="0" i="0" sz="1400" u="none" cap="none" strike="noStrike">
              <a:solidFill>
                <a:srgbClr val="000000"/>
              </a:solidFill>
              <a:latin typeface="Arial"/>
              <a:ea typeface="Arial"/>
              <a:cs typeface="Arial"/>
              <a:sym typeface="Arial"/>
            </a:endParaRPr>
          </a:p>
        </p:txBody>
      </p:sp>
      <p:pic>
        <p:nvPicPr>
          <p:cNvPr descr="Businessmen trying to reach the money hold by giant hand separated by a ravine" id="188" name="Google Shape;188;p18"/>
          <p:cNvPicPr preferRelativeResize="0"/>
          <p:nvPr/>
        </p:nvPicPr>
        <p:blipFill rotWithShape="1">
          <a:blip r:embed="rId6">
            <a:alphaModFix/>
          </a:blip>
          <a:srcRect b="0" l="0" r="0" t="0"/>
          <a:stretch/>
        </p:blipFill>
        <p:spPr>
          <a:xfrm>
            <a:off x="1949064" y="665185"/>
            <a:ext cx="3553102" cy="2512043"/>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p:nvPr/>
        </p:nvSpPr>
        <p:spPr>
          <a:xfrm>
            <a:off x="829719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2000" u="none" cap="none" strike="noStrike">
              <a:solidFill>
                <a:schemeClr val="lt1"/>
              </a:solidFill>
              <a:latin typeface="Arial"/>
              <a:ea typeface="Arial"/>
              <a:cs typeface="Arial"/>
              <a:sym typeface="Arial"/>
            </a:endParaRPr>
          </a:p>
        </p:txBody>
      </p:sp>
      <p:sp>
        <p:nvSpPr>
          <p:cNvPr id="194" name="Google Shape;194;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8297188" y="3445126"/>
            <a:ext cx="3969839" cy="341287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96" name="Google Shape;196;p19"/>
          <p:cNvSpPr txBox="1"/>
          <p:nvPr/>
        </p:nvSpPr>
        <p:spPr>
          <a:xfrm>
            <a:off x="436842" y="4612326"/>
            <a:ext cx="7423937" cy="147368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El segundo caso Trendon Shavers en 2014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La Comisión de Bolsa y Valores acusa a Shavers por el delito de fraude con criptomonedas.</a:t>
            </a:r>
            <a:endParaRPr b="0" i="0" sz="1600" u="none" cap="none" strike="noStrike">
              <a:solidFill>
                <a:srgbClr val="000000"/>
              </a:solidFill>
              <a:latin typeface="Arial"/>
              <a:ea typeface="Arial"/>
              <a:cs typeface="Arial"/>
              <a:sym typeface="Arial"/>
            </a:endParaRPr>
          </a:p>
        </p:txBody>
      </p:sp>
      <p:sp>
        <p:nvSpPr>
          <p:cNvPr id="197" name="Google Shape;197;p19"/>
          <p:cNvSpPr/>
          <p:nvPr/>
        </p:nvSpPr>
        <p:spPr>
          <a:xfrm>
            <a:off x="9969" y="3927212"/>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98" name="Google Shape;198;p19"/>
          <p:cNvGrpSpPr/>
          <p:nvPr/>
        </p:nvGrpSpPr>
        <p:grpSpPr>
          <a:xfrm>
            <a:off x="0" y="-64614"/>
            <a:ext cx="8253349" cy="3991825"/>
            <a:chOff x="-42401" y="-24097"/>
            <a:chExt cx="6909926" cy="3859056"/>
          </a:xfrm>
        </p:grpSpPr>
        <p:pic>
          <p:nvPicPr>
            <p:cNvPr id="199" name="Google Shape;199;p1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0" name="Google Shape;200;p1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1" name="Google Shape;201;p19"/>
          <p:cNvSpPr txBox="1"/>
          <p:nvPr/>
        </p:nvSpPr>
        <p:spPr>
          <a:xfrm>
            <a:off x="8498188" y="967524"/>
            <a:ext cx="368479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Aparece la imagen (Es de una persona parecida a Shavers, pero no es propiamente el) con el texto indicado, la transición de inicio y cierre de cada imagen se mantendrá igual.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Si no se puede usar la imagen tratar de “caricaturizar” o “pincelar” una real: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200" u="none" cap="none" strike="noStrike">
                <a:solidFill>
                  <a:schemeClr val="dk1"/>
                </a:solidFill>
                <a:latin typeface="Arial"/>
                <a:ea typeface="Arial"/>
                <a:cs typeface="Arial"/>
                <a:sym typeface="Arial"/>
              </a:rPr>
              <a:t>https://www.criptonoticias.com/judicial/sentencian-trendon-shavers-caso-fraude-bitcoins/</a:t>
            </a:r>
            <a:endParaRPr b="0" i="0" sz="1400" u="none" cap="none" strike="noStrike">
              <a:solidFill>
                <a:srgbClr val="000000"/>
              </a:solidFill>
              <a:latin typeface="Arial"/>
              <a:ea typeface="Arial"/>
              <a:cs typeface="Arial"/>
              <a:sym typeface="Arial"/>
            </a:endParaRPr>
          </a:p>
        </p:txBody>
      </p:sp>
      <p:sp>
        <p:nvSpPr>
          <p:cNvPr id="202" name="Google Shape;202;p19"/>
          <p:cNvSpPr txBox="1"/>
          <p:nvPr/>
        </p:nvSpPr>
        <p:spPr>
          <a:xfrm>
            <a:off x="8321795" y="3651153"/>
            <a:ext cx="3945232" cy="10002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0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000" u="sng" cap="none" strike="noStrike">
                <a:solidFill>
                  <a:schemeClr val="hlink"/>
                </a:solidFill>
                <a:latin typeface="Arial"/>
                <a:ea typeface="Arial"/>
                <a:cs typeface="Arial"/>
                <a:sym typeface="Arial"/>
                <a:hlinkClick r:id="rId4"/>
              </a:rPr>
              <a:t>https://stock.adobe.com/co/images/portrait-of-an-adult-male-wearing-a-black-baseball-cap-and-jacket/468331389?prev_url=detail</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03" name="Google Shape;203;p19"/>
          <p:cNvSpPr/>
          <p:nvPr/>
        </p:nvSpPr>
        <p:spPr>
          <a:xfrm>
            <a:off x="3364202" y="2813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8</a:t>
            </a:r>
            <a:endParaRPr b="0" i="0" sz="1400" u="none" cap="none" strike="noStrike">
              <a:solidFill>
                <a:srgbClr val="000000"/>
              </a:solidFill>
              <a:latin typeface="Arial"/>
              <a:ea typeface="Arial"/>
              <a:cs typeface="Arial"/>
              <a:sym typeface="Arial"/>
            </a:endParaRPr>
          </a:p>
        </p:txBody>
      </p:sp>
      <p:pic>
        <p:nvPicPr>
          <p:cNvPr descr="Portrait of an adult male wearing a black baseball cap and jacket" id="204" name="Google Shape;204;p19"/>
          <p:cNvPicPr preferRelativeResize="0"/>
          <p:nvPr/>
        </p:nvPicPr>
        <p:blipFill rotWithShape="1">
          <a:blip r:embed="rId5">
            <a:alphaModFix/>
          </a:blip>
          <a:srcRect b="0" l="0" r="0" t="0"/>
          <a:stretch/>
        </p:blipFill>
        <p:spPr>
          <a:xfrm>
            <a:off x="2396836" y="967524"/>
            <a:ext cx="3403403" cy="2270070"/>
          </a:xfrm>
          <a:prstGeom prst="rect">
            <a:avLst/>
          </a:prstGeom>
          <a:noFill/>
          <a:ln>
            <a:noFill/>
          </a:ln>
        </p:spPr>
      </p:pic>
      <p:sp>
        <p:nvSpPr>
          <p:cNvPr id="205" name="Google Shape;205;p19"/>
          <p:cNvSpPr txBox="1"/>
          <p:nvPr/>
        </p:nvSpPr>
        <p:spPr>
          <a:xfrm>
            <a:off x="1048694" y="520035"/>
            <a:ext cx="61186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SEC vs. Trendon T. Shavers (2014)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