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No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ztMUvtpjLKIJnEEtLMWj4dlGC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font" Target="fonts/NotoSans-boldItalic.fntdata"/><Relationship Id="rId9" Type="http://schemas.openxmlformats.org/officeDocument/2006/relationships/font" Target="fonts/No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NotoSans-regular.fntdata"/><Relationship Id="rId8" Type="http://schemas.openxmlformats.org/officeDocument/2006/relationships/font" Target="fonts/No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CF01_1_1_Línea de tiempo A_ejemplos</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nvSpPr>
        <p:spPr>
          <a:xfrm>
            <a:off x="8355428" y="1220209"/>
            <a:ext cx="3698396"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Arial"/>
                <a:ea typeface="Arial"/>
                <a:cs typeface="Arial"/>
                <a:sym typeface="Arial"/>
              </a:rPr>
              <a:t>Favor adecuar contenido a la referencia: </a:t>
            </a:r>
            <a:r>
              <a:rPr b="1" i="0" lang="es-ES" sz="1400" u="none" cap="none" strike="noStrike">
                <a:solidFill>
                  <a:srgbClr val="000000"/>
                </a:solidFill>
                <a:latin typeface="Arial"/>
                <a:ea typeface="Arial"/>
                <a:cs typeface="Arial"/>
                <a:sym typeface="Arial"/>
              </a:rPr>
              <a:t>Línea Tiempo A</a:t>
            </a:r>
            <a:r>
              <a:rPr b="0" i="0" lang="es-ES" sz="1400" u="none" cap="none" strike="noStrike">
                <a:solidFill>
                  <a:schemeClr val="dk1"/>
                </a:solidFill>
                <a:latin typeface="Arial"/>
                <a:ea typeface="Arial"/>
                <a:cs typeface="Arial"/>
                <a:sym typeface="Arial"/>
              </a:rPr>
              <a:t>. Cada globo hace referencia a un caso con una metodología distinta de estudio. El último utiliza las dos anteriores. De ahí que el color del globo sea fusión de los dos primeros colores. Por lo tanto, su orden es importante. </a:t>
            </a:r>
            <a:endParaRPr b="1" i="0" sz="1400" u="none" cap="none" strike="noStrike">
              <a:solidFill>
                <a:srgbClr val="000000"/>
              </a:solidFill>
              <a:latin typeface="Arial"/>
              <a:ea typeface="Arial"/>
              <a:cs typeface="Arial"/>
              <a:sym typeface="Arial"/>
            </a:endParaRPr>
          </a:p>
        </p:txBody>
      </p:sp>
      <p:sp>
        <p:nvSpPr>
          <p:cNvPr id="85" name="Google Shape;8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7" name="Google Shape;87;p5"/>
          <p:cNvCxnSpPr/>
          <p:nvPr/>
        </p:nvCxnSpPr>
        <p:spPr>
          <a:xfrm>
            <a:off x="4130936" y="1161827"/>
            <a:ext cx="0" cy="4249270"/>
          </a:xfrm>
          <a:prstGeom prst="straightConnector1">
            <a:avLst/>
          </a:prstGeom>
          <a:noFill/>
          <a:ln cap="flat" cmpd="sng" w="57150">
            <a:solidFill>
              <a:srgbClr val="A5A5A5"/>
            </a:solidFill>
            <a:prstDash val="solid"/>
            <a:round/>
            <a:headEnd len="sm" w="sm" type="none"/>
            <a:tailEnd len="sm" w="sm" type="none"/>
          </a:ln>
        </p:spPr>
      </p:cxnSp>
      <p:sp>
        <p:nvSpPr>
          <p:cNvPr id="88" name="Google Shape;88;p5"/>
          <p:cNvSpPr/>
          <p:nvPr/>
        </p:nvSpPr>
        <p:spPr>
          <a:xfrm rot="-430277">
            <a:off x="4409063" y="840088"/>
            <a:ext cx="1645920" cy="1430768"/>
          </a:xfrm>
          <a:prstGeom prst="wedgeEllipseCallout">
            <a:avLst>
              <a:gd fmla="val -60702" name="adj1"/>
              <a:gd fmla="val 7613" name="adj2"/>
            </a:avLst>
          </a:prstGeom>
          <a:solidFill>
            <a:srgbClr val="FF2F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5"/>
          <p:cNvSpPr/>
          <p:nvPr/>
        </p:nvSpPr>
        <p:spPr>
          <a:xfrm>
            <a:off x="3942677" y="1624404"/>
            <a:ext cx="376518" cy="376518"/>
          </a:xfrm>
          <a:prstGeom prst="ellipse">
            <a:avLst/>
          </a:prstGeom>
          <a:solidFill>
            <a:schemeClr val="lt1"/>
          </a:solidFill>
          <a:ln cap="flat" cmpd="sng" w="57150">
            <a:solidFill>
              <a:srgbClr val="FF2F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5"/>
          <p:cNvSpPr/>
          <p:nvPr/>
        </p:nvSpPr>
        <p:spPr>
          <a:xfrm>
            <a:off x="4546129" y="1370806"/>
            <a:ext cx="14895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Noto Sans"/>
                <a:ea typeface="Noto Sans"/>
                <a:cs typeface="Noto Sans"/>
                <a:sym typeface="Noto Sans"/>
              </a:rPr>
              <a:t>Situación uno</a:t>
            </a:r>
            <a:endParaRPr b="1" i="0" sz="1800" u="none" cap="none" strike="noStrike">
              <a:solidFill>
                <a:schemeClr val="lt1"/>
              </a:solidFill>
              <a:latin typeface="Arial"/>
              <a:ea typeface="Arial"/>
              <a:cs typeface="Arial"/>
              <a:sym typeface="Arial"/>
            </a:endParaRPr>
          </a:p>
        </p:txBody>
      </p:sp>
      <p:sp>
        <p:nvSpPr>
          <p:cNvPr id="91" name="Google Shape;91;p5"/>
          <p:cNvSpPr/>
          <p:nvPr/>
        </p:nvSpPr>
        <p:spPr>
          <a:xfrm>
            <a:off x="3954787" y="3052482"/>
            <a:ext cx="376518" cy="376518"/>
          </a:xfrm>
          <a:prstGeom prst="ellipse">
            <a:avLst/>
          </a:prstGeom>
          <a:solidFill>
            <a:schemeClr val="lt1"/>
          </a:solidFill>
          <a:ln cap="flat" cmpd="sng" w="5715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5"/>
          <p:cNvSpPr/>
          <p:nvPr/>
        </p:nvSpPr>
        <p:spPr>
          <a:xfrm flipH="1" rot="430277">
            <a:off x="2193555" y="2337098"/>
            <a:ext cx="1645920" cy="1430768"/>
          </a:xfrm>
          <a:prstGeom prst="wedgeEllipseCallout">
            <a:avLst>
              <a:gd fmla="val -60702" name="adj1"/>
              <a:gd fmla="val 7613" name="adj2"/>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5"/>
          <p:cNvSpPr/>
          <p:nvPr/>
        </p:nvSpPr>
        <p:spPr>
          <a:xfrm>
            <a:off x="2300540" y="2889226"/>
            <a:ext cx="14895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Noto Sans"/>
                <a:ea typeface="Noto Sans"/>
                <a:cs typeface="Noto Sans"/>
                <a:sym typeface="Noto Sans"/>
              </a:rPr>
              <a:t>Situación dos</a:t>
            </a:r>
            <a:endParaRPr b="1" i="0" sz="1800" u="none" cap="none" strike="noStrike">
              <a:solidFill>
                <a:schemeClr val="lt1"/>
              </a:solidFill>
              <a:latin typeface="Arial"/>
              <a:ea typeface="Arial"/>
              <a:cs typeface="Arial"/>
              <a:sym typeface="Arial"/>
            </a:endParaRPr>
          </a:p>
        </p:txBody>
      </p:sp>
      <p:sp>
        <p:nvSpPr>
          <p:cNvPr id="94" name="Google Shape;94;p5"/>
          <p:cNvSpPr/>
          <p:nvPr/>
        </p:nvSpPr>
        <p:spPr>
          <a:xfrm rot="-430277">
            <a:off x="4473978" y="3705690"/>
            <a:ext cx="1645920" cy="1430768"/>
          </a:xfrm>
          <a:prstGeom prst="wedgeEllipseCallout">
            <a:avLst>
              <a:gd fmla="val -60702" name="adj1"/>
              <a:gd fmla="val 7613" name="adj2"/>
            </a:avLst>
          </a:prstGeom>
          <a:solidFill>
            <a:srgbClr val="D561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5"/>
          <p:cNvSpPr/>
          <p:nvPr/>
        </p:nvSpPr>
        <p:spPr>
          <a:xfrm>
            <a:off x="4007592" y="4490006"/>
            <a:ext cx="376518" cy="376518"/>
          </a:xfrm>
          <a:prstGeom prst="ellipse">
            <a:avLst/>
          </a:prstGeom>
          <a:solidFill>
            <a:schemeClr val="lt1"/>
          </a:solidFill>
          <a:ln cap="flat" cmpd="sng" w="57150">
            <a:solidFill>
              <a:srgbClr val="D561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 name="Google Shape;96;p5"/>
          <p:cNvSpPr/>
          <p:nvPr/>
        </p:nvSpPr>
        <p:spPr>
          <a:xfrm>
            <a:off x="4592703" y="4236408"/>
            <a:ext cx="14895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Noto Sans"/>
                <a:ea typeface="Noto Sans"/>
                <a:cs typeface="Noto Sans"/>
                <a:sym typeface="Noto Sans"/>
              </a:rPr>
              <a:t>Situación tres</a:t>
            </a:r>
            <a:endParaRPr b="1" i="0" sz="1800" u="none" cap="none" strike="noStrike">
              <a:solidFill>
                <a:schemeClr val="dk1"/>
              </a:solidFill>
              <a:latin typeface="Arial"/>
              <a:ea typeface="Arial"/>
              <a:cs typeface="Arial"/>
              <a:sym typeface="Arial"/>
            </a:endParaRPr>
          </a:p>
        </p:txBody>
      </p:sp>
      <p:sp>
        <p:nvSpPr>
          <p:cNvPr id="97" name="Google Shape;97;p5"/>
          <p:cNvSpPr/>
          <p:nvPr/>
        </p:nvSpPr>
        <p:spPr>
          <a:xfrm>
            <a:off x="848235" y="1001474"/>
            <a:ext cx="2906184" cy="110799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empresa Pasteliando Ltda. desea conocer por qué sus ventas han disminuido en los últimos meses, en este sentido, la pregunta a resolver es </a:t>
            </a:r>
            <a:r>
              <a:rPr b="1" i="0" lang="es-ES" sz="1100" u="none" cap="none" strike="noStrike">
                <a:solidFill>
                  <a:srgbClr val="FF2F92"/>
                </a:solidFill>
                <a:latin typeface="Arial"/>
                <a:ea typeface="Arial"/>
                <a:cs typeface="Arial"/>
                <a:sym typeface="Arial"/>
              </a:rPr>
              <a:t>“por qué”, </a:t>
            </a:r>
            <a:r>
              <a:rPr b="0" i="0" lang="es-ES" sz="1100" u="none" cap="none" strike="noStrike">
                <a:solidFill>
                  <a:srgbClr val="000000"/>
                </a:solidFill>
                <a:latin typeface="Arial"/>
                <a:ea typeface="Arial"/>
                <a:cs typeface="Arial"/>
                <a:sym typeface="Arial"/>
              </a:rPr>
              <a:t>por tanto, la recomendación se orientaría </a:t>
            </a:r>
            <a:r>
              <a:rPr b="1" i="0" lang="es-ES" sz="1100" u="none" cap="none" strike="noStrike">
                <a:solidFill>
                  <a:srgbClr val="000000"/>
                </a:solidFill>
                <a:latin typeface="Arial"/>
                <a:ea typeface="Arial"/>
                <a:cs typeface="Arial"/>
                <a:sym typeface="Arial"/>
              </a:rPr>
              <a:t>un estudio con metodología cualitativa.</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4592703" y="2441854"/>
            <a:ext cx="3416125" cy="12772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empresa Running S.A.S. va a lanzar un nuevo producto y desea conocer cuál sería la intención de compra por parte de su público objetivo, en este orden de ideas, el interrogante al cual se le espera dar respuesta es </a:t>
            </a:r>
            <a:r>
              <a:rPr b="1" i="0" lang="es-ES" sz="1100" u="none" cap="none" strike="noStrike">
                <a:solidFill>
                  <a:srgbClr val="7030A0"/>
                </a:solidFill>
                <a:latin typeface="Arial"/>
                <a:ea typeface="Arial"/>
                <a:cs typeface="Arial"/>
                <a:sym typeface="Arial"/>
              </a:rPr>
              <a:t>“cuántos”, </a:t>
            </a:r>
            <a:r>
              <a:rPr b="0" i="0" lang="es-ES" sz="1100" u="none" cap="none" strike="noStrike">
                <a:solidFill>
                  <a:srgbClr val="000000"/>
                </a:solidFill>
                <a:latin typeface="Arial"/>
                <a:ea typeface="Arial"/>
                <a:cs typeface="Arial"/>
                <a:sym typeface="Arial"/>
              </a:rPr>
              <a:t>por ello, </a:t>
            </a:r>
            <a:r>
              <a:rPr b="1" i="0" lang="es-ES" sz="1100" u="none" cap="none" strike="noStrike">
                <a:solidFill>
                  <a:srgbClr val="000000"/>
                </a:solidFill>
                <a:latin typeface="Arial"/>
                <a:ea typeface="Arial"/>
                <a:cs typeface="Arial"/>
                <a:sym typeface="Arial"/>
              </a:rPr>
              <a:t>la orientación de la investigación debe ser cuantitativa.</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769674" y="4095486"/>
            <a:ext cx="3061800" cy="1954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empresa Mati Shoes desea evaluar </a:t>
            </a:r>
            <a:r>
              <a:rPr b="1" i="0" lang="es-ES" sz="1100" u="none" cap="none" strike="noStrike">
                <a:solidFill>
                  <a:srgbClr val="FF2F92"/>
                </a:solidFill>
                <a:latin typeface="Arial"/>
                <a:ea typeface="Arial"/>
                <a:cs typeface="Arial"/>
                <a:sym typeface="Arial"/>
              </a:rPr>
              <a:t>cuál es el nivel de satisfacción</a:t>
            </a:r>
            <a:r>
              <a:rPr b="0" i="0" lang="es-ES" sz="1100" u="none" cap="none" strike="noStrike">
                <a:solidFill>
                  <a:srgbClr val="000000"/>
                </a:solidFill>
                <a:latin typeface="Arial"/>
                <a:ea typeface="Arial"/>
                <a:cs typeface="Arial"/>
                <a:sym typeface="Arial"/>
              </a:rPr>
              <a:t> por parte de sus clientes, por ello, realiza </a:t>
            </a:r>
            <a:r>
              <a:rPr b="1" i="0" lang="es-ES" sz="1100" u="none" cap="none" strike="noStrike">
                <a:solidFill>
                  <a:srgbClr val="000000"/>
                </a:solidFill>
                <a:latin typeface="Arial"/>
                <a:ea typeface="Arial"/>
                <a:cs typeface="Arial"/>
                <a:sym typeface="Arial"/>
              </a:rPr>
              <a:t>un estudio con metodología cuantitativa</a:t>
            </a:r>
            <a:r>
              <a:rPr b="0" i="0" lang="es-ES" sz="1100" u="none" cap="none" strike="noStrike">
                <a:solidFill>
                  <a:srgbClr val="000000"/>
                </a:solidFill>
                <a:latin typeface="Arial"/>
                <a:ea typeface="Arial"/>
                <a:cs typeface="Arial"/>
                <a:sym typeface="Arial"/>
              </a:rPr>
              <a:t>. Sin embargo, cuando ven los resultados evidencian una disminución del 10% en la evaluación general de los clientes, por ello, desde el Departamento de Mercadeo, se solicita realizar </a:t>
            </a:r>
            <a:r>
              <a:rPr b="1" i="0" lang="es-ES" sz="1100" u="none" cap="none" strike="noStrike">
                <a:solidFill>
                  <a:srgbClr val="000000"/>
                </a:solidFill>
                <a:latin typeface="Arial"/>
                <a:ea typeface="Arial"/>
                <a:cs typeface="Arial"/>
                <a:sym typeface="Arial"/>
              </a:rPr>
              <a:t>un estudio cualitativo </a:t>
            </a:r>
            <a:r>
              <a:rPr b="0" i="0" lang="es-ES" sz="1100" u="none" cap="none" strike="noStrike">
                <a:solidFill>
                  <a:srgbClr val="000000"/>
                </a:solidFill>
                <a:latin typeface="Arial"/>
                <a:ea typeface="Arial"/>
                <a:cs typeface="Arial"/>
                <a:sym typeface="Arial"/>
              </a:rPr>
              <a:t>para entender </a:t>
            </a:r>
            <a:r>
              <a:rPr b="1" i="0" lang="es-ES" sz="1100" u="none" cap="none" strike="noStrike">
                <a:solidFill>
                  <a:srgbClr val="7030A0"/>
                </a:solidFill>
                <a:latin typeface="Arial"/>
                <a:ea typeface="Arial"/>
                <a:cs typeface="Arial"/>
                <a:sym typeface="Arial"/>
              </a:rPr>
              <a:t>cuáles son las causas</a:t>
            </a:r>
            <a:r>
              <a:rPr b="0" i="0" lang="es-ES" sz="1100" u="none" cap="none" strike="noStrike">
                <a:solidFill>
                  <a:srgbClr val="000000"/>
                </a:solidFill>
                <a:latin typeface="Arial"/>
                <a:ea typeface="Arial"/>
                <a:cs typeface="Arial"/>
                <a:sym typeface="Arial"/>
              </a:rPr>
              <a:t>, que han llevado a ese deterioro del indicador.</a:t>
            </a:r>
            <a:endParaRPr b="1" i="0" sz="11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