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vSxIeUPUh/qsS3O6KRBwDLgtj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6" name="Google Shape;2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4" name="Google Shape;24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8" name="Google Shape;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8" name="Google Shape;1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4" name="Google Shape;15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2" name="Google Shape;17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0" name="Google Shape;19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8" name="Google Shape;20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13920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CF01_1_2_interactivo_asociación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9" name="Google Shape;229;p2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31" name="Google Shape;231;p26"/>
          <p:cNvGrpSpPr/>
          <p:nvPr/>
        </p:nvGrpSpPr>
        <p:grpSpPr>
          <a:xfrm>
            <a:off x="4332422" y="1859818"/>
            <a:ext cx="3786278" cy="3348135"/>
            <a:chOff x="0" y="170868"/>
            <a:chExt cx="3786278" cy="3348135"/>
          </a:xfrm>
        </p:grpSpPr>
        <p:sp>
          <p:nvSpPr>
            <p:cNvPr id="232" name="Google Shape;232;p26"/>
            <p:cNvSpPr/>
            <p:nvPr/>
          </p:nvSpPr>
          <p:spPr>
            <a:xfrm>
              <a:off x="0" y="170868"/>
              <a:ext cx="3786278"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6"/>
            <p:cNvSpPr txBox="1"/>
            <p:nvPr/>
          </p:nvSpPr>
          <p:spPr>
            <a:xfrm>
              <a:off x="20561" y="191429"/>
              <a:ext cx="3745156"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234" name="Google Shape;234;p26"/>
            <p:cNvSpPr/>
            <p:nvPr/>
          </p:nvSpPr>
          <p:spPr>
            <a:xfrm>
              <a:off x="0" y="592068"/>
              <a:ext cx="3786278"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6"/>
            <p:cNvSpPr txBox="1"/>
            <p:nvPr/>
          </p:nvSpPr>
          <p:spPr>
            <a:xfrm>
              <a:off x="0" y="592068"/>
              <a:ext cx="3786278" cy="456435"/>
            </a:xfrm>
            <a:prstGeom prst="rect">
              <a:avLst/>
            </a:prstGeom>
            <a:noFill/>
            <a:ln>
              <a:noFill/>
            </a:ln>
          </p:spPr>
          <p:txBody>
            <a:bodyPr anchorCtr="0" anchor="t" bIns="22850" lIns="120200"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236" name="Google Shape;236;p26"/>
            <p:cNvSpPr/>
            <p:nvPr/>
          </p:nvSpPr>
          <p:spPr>
            <a:xfrm>
              <a:off x="0" y="1048503"/>
              <a:ext cx="3786278"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txBox="1"/>
            <p:nvPr/>
          </p:nvSpPr>
          <p:spPr>
            <a:xfrm>
              <a:off x="20561" y="1069064"/>
              <a:ext cx="3745156"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0" y="1469703"/>
              <a:ext cx="3786278"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txBox="1"/>
            <p:nvPr/>
          </p:nvSpPr>
          <p:spPr>
            <a:xfrm>
              <a:off x="0" y="1469703"/>
              <a:ext cx="3786278" cy="2049300"/>
            </a:xfrm>
            <a:prstGeom prst="rect">
              <a:avLst/>
            </a:prstGeom>
            <a:noFill/>
            <a:ln>
              <a:noFill/>
            </a:ln>
          </p:spPr>
          <p:txBody>
            <a:bodyPr anchorCtr="0" anchor="t" bIns="22850" lIns="120200"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Cliente misterioso </a:t>
              </a:r>
              <a:r>
                <a:rPr b="0" i="1" lang="es-ES" sz="1400" u="none" cap="none" strike="noStrike">
                  <a:solidFill>
                    <a:schemeClr val="dk1"/>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Técnicas proyectivas.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Grupos focales </a:t>
              </a:r>
              <a:r>
                <a:rPr b="0" i="1" lang="es-ES" sz="1400" u="none" cap="none" strike="noStrike">
                  <a:solidFill>
                    <a:schemeClr val="dk1"/>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Estudios etnográficos.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240" name="Google Shape;240;p26"/>
          <p:cNvSpPr/>
          <p:nvPr/>
        </p:nvSpPr>
        <p:spPr>
          <a:xfrm flipH="1">
            <a:off x="334829" y="2840019"/>
            <a:ext cx="3527155" cy="2667895"/>
          </a:xfrm>
          <a:custGeom>
            <a:rect b="b" l="l" r="r" t="t"/>
            <a:pathLst>
              <a:path extrusionOk="0" h="120000" w="120000">
                <a:moveTo>
                  <a:pt x="0" y="0"/>
                </a:moveTo>
                <a:lnTo>
                  <a:pt x="120000" y="0"/>
                </a:lnTo>
                <a:lnTo>
                  <a:pt x="120000" y="120000"/>
                </a:lnTo>
                <a:lnTo>
                  <a:pt x="0" y="120000"/>
                </a:lnTo>
                <a:close/>
              </a:path>
              <a:path extrusionOk="0" fill="none" h="120000" w="120000">
                <a:moveTo>
                  <a:pt x="-3350" y="0"/>
                </a:moveTo>
                <a:close/>
              </a:path>
              <a:path extrusionOk="0" fill="none" h="120000" w="120000">
                <a:moveTo>
                  <a:pt x="-3350" y="80170"/>
                </a:moveTo>
                <a:lnTo>
                  <a:pt x="-15197" y="80520"/>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26"/>
          <p:cNvSpPr/>
          <p:nvPr/>
        </p:nvSpPr>
        <p:spPr>
          <a:xfrm>
            <a:off x="504344" y="3112137"/>
            <a:ext cx="3188123" cy="212365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Esta técnica tiene por finalidad probar o generar experimentos con clientes que cumplen el perfil objetivo de la empresa, para detectar su nivel de agrado con lo que se está mostrando.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Estas pruebas son utilizadas con frecuencia para testear cómo perciben un producto que será lanzado al mercado si son empresas de tangibles o una experiencia si se hace mención a empresas de servicios.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2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27"/>
          <p:cNvSpPr/>
          <p:nvPr/>
        </p:nvSpPr>
        <p:spPr>
          <a:xfrm flipH="1">
            <a:off x="334829" y="2840019"/>
            <a:ext cx="3527155" cy="2667895"/>
          </a:xfrm>
          <a:custGeom>
            <a:rect b="b" l="l" r="r" t="t"/>
            <a:pathLst>
              <a:path extrusionOk="0" h="120000" w="120000">
                <a:moveTo>
                  <a:pt x="0" y="0"/>
                </a:moveTo>
                <a:lnTo>
                  <a:pt x="120000" y="0"/>
                </a:lnTo>
                <a:lnTo>
                  <a:pt x="120000" y="120000"/>
                </a:lnTo>
                <a:lnTo>
                  <a:pt x="0" y="120000"/>
                </a:lnTo>
                <a:close/>
              </a:path>
              <a:path extrusionOk="0" fill="none" h="120000" w="120000">
                <a:moveTo>
                  <a:pt x="-2984" y="0"/>
                </a:moveTo>
                <a:close/>
              </a:path>
              <a:path extrusionOk="0" fill="none" h="120000" w="120000">
                <a:moveTo>
                  <a:pt x="-2984" y="89848"/>
                </a:moveTo>
                <a:lnTo>
                  <a:pt x="-14099" y="90198"/>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0" name="Google Shape;250;p27"/>
          <p:cNvSpPr/>
          <p:nvPr/>
        </p:nvSpPr>
        <p:spPr>
          <a:xfrm>
            <a:off x="504344" y="3122895"/>
            <a:ext cx="318812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Consiste en reunir a un grupo de expertos en determinada temática, donde el fin es a partir de una pregunta específica obtener un consenso entre cuál debería ser la respuesta que aplica. Por ejemplo, el método Delphi suele utilizarse para definir la meta de inflación en un país, varios expertos en materia económica dan su posición y al final se llega a cuál debería ser la cifra propuesta.</a:t>
            </a:r>
            <a:endParaRPr b="0" i="0" sz="1400" u="none" cap="none" strike="noStrike">
              <a:solidFill>
                <a:srgbClr val="000000"/>
              </a:solidFill>
              <a:latin typeface="Arial"/>
              <a:ea typeface="Arial"/>
              <a:cs typeface="Arial"/>
              <a:sym typeface="Arial"/>
            </a:endParaRPr>
          </a:p>
        </p:txBody>
      </p:sp>
      <p:grpSp>
        <p:nvGrpSpPr>
          <p:cNvPr id="251" name="Google Shape;251;p27"/>
          <p:cNvGrpSpPr/>
          <p:nvPr/>
        </p:nvGrpSpPr>
        <p:grpSpPr>
          <a:xfrm>
            <a:off x="4332422" y="1846689"/>
            <a:ext cx="3527156" cy="3348135"/>
            <a:chOff x="0" y="28647"/>
            <a:chExt cx="3527156" cy="3348135"/>
          </a:xfrm>
        </p:grpSpPr>
        <p:sp>
          <p:nvSpPr>
            <p:cNvPr id="252" name="Google Shape;252;p27"/>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254" name="Google Shape;254;p27"/>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256" name="Google Shape;256;p27"/>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Cliente misterioso </a:t>
              </a:r>
              <a:r>
                <a:rPr b="0" i="1" lang="es-ES" sz="1400" u="none" cap="none" strike="noStrike">
                  <a:solidFill>
                    <a:schemeClr val="dk1"/>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Técnicas proyectivas.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Grupos focales </a:t>
              </a:r>
              <a:r>
                <a:rPr b="0" i="1" lang="es-ES" sz="1400" u="none" cap="none" strike="noStrike">
                  <a:solidFill>
                    <a:schemeClr val="dk1"/>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Estudios etnográficos.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Método Delphi.</a:t>
              </a:r>
              <a:endParaRPr b="1" i="0" sz="1400" u="none" cap="none" strike="noStrike">
                <a:solidFill>
                  <a:srgbClr val="7030A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4"/>
          <p:cNvSpPr txBox="1"/>
          <p:nvPr/>
        </p:nvSpPr>
        <p:spPr>
          <a:xfrm>
            <a:off x="8394991" y="1128208"/>
            <a:ext cx="3655365"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interactivo de nueve botones. Al dar clic sobre cada tipo de instrumento se despliega un cuadro con su respectivo texto, tal como se observa en las siguientes diapositivas.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El primer ítem “Encuesta” es el único inactivo, esto se dice previo al interactivo.</a:t>
            </a:r>
            <a:endParaRPr b="0" i="0" sz="1400" u="none" cap="none" strike="noStrike">
              <a:solidFill>
                <a:schemeClr val="dk1"/>
              </a:solidFill>
              <a:latin typeface="Arial"/>
              <a:ea typeface="Arial"/>
              <a:cs typeface="Arial"/>
              <a:sym typeface="Arial"/>
            </a:endParaRPr>
          </a:p>
        </p:txBody>
      </p:sp>
      <p:sp>
        <p:nvSpPr>
          <p:cNvPr id="85" name="Google Shape;85;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 name="Google Shape;87;p4"/>
          <p:cNvGrpSpPr/>
          <p:nvPr/>
        </p:nvGrpSpPr>
        <p:grpSpPr>
          <a:xfrm>
            <a:off x="4332422" y="1846689"/>
            <a:ext cx="3527156" cy="3348135"/>
            <a:chOff x="0" y="28647"/>
            <a:chExt cx="3527156" cy="3348135"/>
          </a:xfrm>
        </p:grpSpPr>
        <p:sp>
          <p:nvSpPr>
            <p:cNvPr id="88" name="Google Shape;88;p4"/>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endParaRPr b="0" i="1" sz="1400" u="none" cap="none" strike="noStrike">
                <a:solidFill>
                  <a:srgbClr val="000000"/>
                </a:solidFill>
                <a:latin typeface="Arial"/>
                <a:ea typeface="Arial"/>
                <a:cs typeface="Arial"/>
                <a:sym typeface="Arial"/>
              </a:endParaRPr>
            </a:p>
          </p:txBody>
        </p:sp>
        <p:sp>
          <p:nvSpPr>
            <p:cNvPr id="92" name="Google Shape;92;p4"/>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Cliente misterioso </a:t>
              </a:r>
              <a:r>
                <a:rPr b="0" i="1" lang="es-ES" sz="1400" u="none" cap="none" strike="noStrike">
                  <a:solidFill>
                    <a:srgbClr val="000000"/>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Técnicas proyectivas.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Grupos focales </a:t>
              </a:r>
              <a:r>
                <a:rPr b="0" i="1" lang="es-ES" sz="1400" u="none" cap="none" strike="noStrike">
                  <a:solidFill>
                    <a:srgbClr val="00000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dar clic en el botón “Paneles de investigación online” , se debe evidenciar que este contenido aplica tanto para la metodología cuantitativa como para la cualitativa, tal como se aprecia en la diapositiva. </a:t>
            </a:r>
            <a:endParaRPr b="0" i="0" sz="1400" u="none" cap="none" strike="noStrike">
              <a:solidFill>
                <a:schemeClr val="dk1"/>
              </a:solidFill>
              <a:latin typeface="Arial"/>
              <a:ea typeface="Arial"/>
              <a:cs typeface="Arial"/>
              <a:sym typeface="Arial"/>
            </a:endParaRPr>
          </a:p>
        </p:txBody>
      </p:sp>
      <p:sp>
        <p:nvSpPr>
          <p:cNvPr id="102" name="Google Shape;102;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4" name="Google Shape;104;p19"/>
          <p:cNvGrpSpPr/>
          <p:nvPr/>
        </p:nvGrpSpPr>
        <p:grpSpPr>
          <a:xfrm>
            <a:off x="4332422" y="1846689"/>
            <a:ext cx="3527156" cy="3348135"/>
            <a:chOff x="0" y="28647"/>
            <a:chExt cx="3527156" cy="3348135"/>
          </a:xfrm>
        </p:grpSpPr>
        <p:sp>
          <p:nvSpPr>
            <p:cNvPr id="105" name="Google Shape;105;p19"/>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Paneles de investigación </a:t>
              </a:r>
              <a:r>
                <a:rPr b="1" i="1" lang="es-ES" sz="1400" u="none" cap="none" strike="noStrike">
                  <a:solidFill>
                    <a:srgbClr val="7030A0"/>
                  </a:solidFill>
                  <a:latin typeface="Arial"/>
                  <a:ea typeface="Arial"/>
                  <a:cs typeface="Arial"/>
                  <a:sym typeface="Arial"/>
                </a:rPr>
                <a:t>online.</a:t>
              </a:r>
              <a:endParaRPr b="1" i="1" sz="1400" u="none" cap="none" strike="noStrike">
                <a:solidFill>
                  <a:srgbClr val="7030A0"/>
                </a:solidFill>
                <a:latin typeface="Arial"/>
                <a:ea typeface="Arial"/>
                <a:cs typeface="Arial"/>
                <a:sym typeface="Arial"/>
              </a:endParaRPr>
            </a:p>
          </p:txBody>
        </p:sp>
        <p:sp>
          <p:nvSpPr>
            <p:cNvPr id="109" name="Google Shape;109;p19"/>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Cliente misterioso </a:t>
              </a:r>
              <a:r>
                <a:rPr b="0" i="1" lang="es-ES" sz="1400" u="none" cap="none" strike="noStrike">
                  <a:solidFill>
                    <a:srgbClr val="000000"/>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Técnicas proyectivas.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Grupos focales </a:t>
              </a:r>
              <a:r>
                <a:rPr b="0" i="1" lang="es-ES" sz="1400" u="none" cap="none" strike="noStrike">
                  <a:solidFill>
                    <a:srgbClr val="00000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Paneles de investigación </a:t>
              </a:r>
              <a:r>
                <a:rPr b="1" i="1" lang="es-ES" sz="1400" u="none" cap="none" strike="noStrike">
                  <a:solidFill>
                    <a:srgbClr val="7030A0"/>
                  </a:solidFill>
                  <a:latin typeface="Arial"/>
                  <a:ea typeface="Arial"/>
                  <a:cs typeface="Arial"/>
                  <a:sym typeface="Arial"/>
                </a:rPr>
                <a:t>online.</a:t>
              </a:r>
              <a:endParaRPr b="1" i="1" sz="1400" u="none" cap="none" strike="noStrike">
                <a:solidFill>
                  <a:srgbClr val="7030A0"/>
                </a:solidFill>
                <a:latin typeface="Arial"/>
                <a:ea typeface="Arial"/>
                <a:cs typeface="Arial"/>
                <a:sym typeface="Arial"/>
              </a:endParaRPr>
            </a:p>
          </p:txBody>
        </p:sp>
      </p:grpSp>
      <p:sp>
        <p:nvSpPr>
          <p:cNvPr id="113" name="Google Shape;113;p19"/>
          <p:cNvSpPr/>
          <p:nvPr/>
        </p:nvSpPr>
        <p:spPr>
          <a:xfrm flipH="1">
            <a:off x="324082" y="1818042"/>
            <a:ext cx="3527155" cy="3405431"/>
          </a:xfrm>
          <a:custGeom>
            <a:rect b="b" l="l" r="r" t="t"/>
            <a:pathLst>
              <a:path extrusionOk="0" h="120000" w="120000">
                <a:moveTo>
                  <a:pt x="0" y="0"/>
                </a:moveTo>
                <a:lnTo>
                  <a:pt x="120000" y="0"/>
                </a:lnTo>
                <a:lnTo>
                  <a:pt x="120000" y="120000"/>
                </a:lnTo>
                <a:lnTo>
                  <a:pt x="0" y="120000"/>
                </a:lnTo>
                <a:close/>
              </a:path>
              <a:path extrusionOk="0" fill="none" h="120000" w="120000">
                <a:moveTo>
                  <a:pt x="-5912" y="0"/>
                </a:moveTo>
                <a:close/>
              </a:path>
              <a:path extrusionOk="0" fill="none" h="120000" w="120000">
                <a:moveTo>
                  <a:pt x="-5912" y="28028"/>
                </a:moveTo>
                <a:lnTo>
                  <a:pt x="-17393" y="27894"/>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p19"/>
          <p:cNvSpPr/>
          <p:nvPr/>
        </p:nvSpPr>
        <p:spPr>
          <a:xfrm>
            <a:off x="496929" y="1997263"/>
            <a:ext cx="3181459"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Los paneles son comunidades que son perfiladas y validadas, ya que cumplen una condición de interés para determinada marca o producto específico. Se crean en una base de datos y son contactadas con cierta frecuencia ya sea para responder encuestas de manera </a:t>
            </a:r>
            <a:r>
              <a:rPr b="0" i="1" lang="es-ES" sz="1200" u="none" cap="none" strike="noStrike">
                <a:solidFill>
                  <a:srgbClr val="000000"/>
                </a:solidFill>
                <a:latin typeface="Arial"/>
                <a:ea typeface="Arial"/>
                <a:cs typeface="Arial"/>
                <a:sym typeface="Arial"/>
              </a:rPr>
              <a:t>online</a:t>
            </a:r>
            <a:r>
              <a:rPr b="0" i="0" lang="es-ES" sz="1200" u="none" cap="none" strike="noStrike">
                <a:solidFill>
                  <a:srgbClr val="000000"/>
                </a:solidFill>
                <a:latin typeface="Arial"/>
                <a:ea typeface="Arial"/>
                <a:cs typeface="Arial"/>
                <a:sym typeface="Arial"/>
              </a:rPr>
              <a:t> o para participar de algún estudio cualitativo </a:t>
            </a:r>
            <a:r>
              <a:rPr b="0" i="1" lang="es-ES" sz="1200" u="none" cap="none" strike="noStrike">
                <a:solidFill>
                  <a:srgbClr val="000000"/>
                </a:solidFill>
                <a:latin typeface="Arial"/>
                <a:ea typeface="Arial"/>
                <a:cs typeface="Arial"/>
                <a:sym typeface="Arial"/>
              </a:rPr>
              <a:t>online</a:t>
            </a:r>
            <a:r>
              <a:rPr b="0" i="0" lang="es-ES" sz="1200" u="none" cap="none" strike="noStrike">
                <a:solidFill>
                  <a:srgbClr val="000000"/>
                </a:solidFill>
                <a:latin typeface="Arial"/>
                <a:ea typeface="Arial"/>
                <a:cs typeface="Arial"/>
                <a:sym typeface="Arial"/>
              </a:rPr>
              <a:t>, por ello se dice que los paneles dependiendo de la forma como se enfoquen aplican en ambas metodologías.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La permanencia de las personas en el panel se motiva a través de los incentivos que reciben por parte de las marcas o con pagos directos por cada participación.</a:t>
            </a:r>
            <a:endParaRPr b="0" i="0" sz="1400" u="none" cap="none" strike="noStrike">
              <a:solidFill>
                <a:srgbClr val="000000"/>
              </a:solidFill>
              <a:latin typeface="Arial"/>
              <a:ea typeface="Arial"/>
              <a:cs typeface="Arial"/>
              <a:sym typeface="Arial"/>
            </a:endParaRPr>
          </a:p>
        </p:txBody>
      </p:sp>
      <p:cxnSp>
        <p:nvCxnSpPr>
          <p:cNvPr id="115" name="Google Shape;115;p19"/>
          <p:cNvCxnSpPr/>
          <p:nvPr/>
        </p:nvCxnSpPr>
        <p:spPr>
          <a:xfrm>
            <a:off x="4012602" y="5044251"/>
            <a:ext cx="319820" cy="0"/>
          </a:xfrm>
          <a:prstGeom prst="straightConnector1">
            <a:avLst/>
          </a:prstGeom>
          <a:noFill/>
          <a:ln cap="flat" cmpd="sng" w="28575">
            <a:solidFill>
              <a:srgbClr val="7030A0"/>
            </a:solidFill>
            <a:prstDash val="solid"/>
            <a:round/>
            <a:headEnd len="sm" w="sm" type="none"/>
            <a:tailEnd len="sm" w="sm"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2" name="Google Shape;122;p2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3" name="Google Shape;123;p20"/>
          <p:cNvGrpSpPr/>
          <p:nvPr/>
        </p:nvGrpSpPr>
        <p:grpSpPr>
          <a:xfrm>
            <a:off x="4332422" y="1846689"/>
            <a:ext cx="3527156" cy="3348135"/>
            <a:chOff x="0" y="28647"/>
            <a:chExt cx="3527156" cy="3348135"/>
          </a:xfrm>
        </p:grpSpPr>
        <p:sp>
          <p:nvSpPr>
            <p:cNvPr id="124" name="Google Shape;124;p20"/>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128" name="Google Shape;128;p20"/>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Cliente misterioso </a:t>
              </a:r>
              <a:r>
                <a:rPr b="0" i="1" lang="es-ES" sz="1400" u="none" cap="none" strike="noStrike">
                  <a:solidFill>
                    <a:srgbClr val="000000"/>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Técnicas proyectivas.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Grupos focales </a:t>
              </a:r>
              <a:r>
                <a:rPr b="0" i="1" lang="es-ES" sz="1400" u="none" cap="none" strike="noStrike">
                  <a:solidFill>
                    <a:srgbClr val="00000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132" name="Google Shape;132;p20"/>
          <p:cNvSpPr/>
          <p:nvPr/>
        </p:nvSpPr>
        <p:spPr>
          <a:xfrm flipH="1">
            <a:off x="334838" y="2294068"/>
            <a:ext cx="3527155" cy="2269863"/>
          </a:xfrm>
          <a:custGeom>
            <a:rect b="b" l="l" r="r" t="t"/>
            <a:pathLst>
              <a:path extrusionOk="0" h="120000" w="120000">
                <a:moveTo>
                  <a:pt x="0" y="0"/>
                </a:moveTo>
                <a:lnTo>
                  <a:pt x="120000" y="0"/>
                </a:lnTo>
                <a:lnTo>
                  <a:pt x="120000" y="120000"/>
                </a:lnTo>
                <a:lnTo>
                  <a:pt x="0" y="120000"/>
                </a:lnTo>
                <a:close/>
              </a:path>
              <a:path extrusionOk="0" fill="none" h="120000" w="120000">
                <a:moveTo>
                  <a:pt x="-6278" y="0"/>
                </a:moveTo>
                <a:close/>
              </a:path>
              <a:path extrusionOk="0" fill="none" h="120000" w="120000">
                <a:moveTo>
                  <a:pt x="-6278" y="51152"/>
                </a:moveTo>
                <a:lnTo>
                  <a:pt x="-15929" y="51018"/>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20"/>
          <p:cNvSpPr/>
          <p:nvPr/>
        </p:nvSpPr>
        <p:spPr>
          <a:xfrm>
            <a:off x="421263" y="2515981"/>
            <a:ext cx="3354308"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la técnica más básica, aunque no por ello menos potente. Consiste en mirar con la perspectiva de un investigador, como reaccionan las personas ante determinada situación, marca o producto. Por ejemplo, es muy frecuente en los centros comerciales, puntos de venta, sucursales de entidades prestadoras de servicio, la aplicación de esta técnica para comprender cómo es el nivel de interacción de los clientes.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0" name="Google Shape;140;p2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41" name="Google Shape;141;p21"/>
          <p:cNvGrpSpPr/>
          <p:nvPr/>
        </p:nvGrpSpPr>
        <p:grpSpPr>
          <a:xfrm>
            <a:off x="4332422" y="1846689"/>
            <a:ext cx="3527156" cy="3348135"/>
            <a:chOff x="0" y="28647"/>
            <a:chExt cx="3527156" cy="3348135"/>
          </a:xfrm>
        </p:grpSpPr>
        <p:sp>
          <p:nvSpPr>
            <p:cNvPr id="142" name="Google Shape;142;p21"/>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146" name="Google Shape;146;p21"/>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Cliente misterioso </a:t>
              </a:r>
              <a:r>
                <a:rPr b="1" i="1" lang="es-ES" sz="1400" u="none" cap="none" strike="noStrike">
                  <a:solidFill>
                    <a:srgbClr val="7030A0"/>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Técnicas proyectivas.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Grupos focales </a:t>
              </a:r>
              <a:r>
                <a:rPr b="0" i="1" lang="es-ES" sz="1400" u="none" cap="none" strike="noStrike">
                  <a:solidFill>
                    <a:srgbClr val="00000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150" name="Google Shape;150;p21"/>
          <p:cNvSpPr/>
          <p:nvPr/>
        </p:nvSpPr>
        <p:spPr>
          <a:xfrm flipH="1">
            <a:off x="334837" y="2294068"/>
            <a:ext cx="3527155" cy="2428539"/>
          </a:xfrm>
          <a:custGeom>
            <a:rect b="b" l="l" r="r" t="t"/>
            <a:pathLst>
              <a:path extrusionOk="0" h="120000" w="120000">
                <a:moveTo>
                  <a:pt x="0" y="0"/>
                </a:moveTo>
                <a:lnTo>
                  <a:pt x="120000" y="0"/>
                </a:lnTo>
                <a:lnTo>
                  <a:pt x="120000" y="120000"/>
                </a:lnTo>
                <a:lnTo>
                  <a:pt x="0" y="120000"/>
                </a:lnTo>
                <a:close/>
              </a:path>
              <a:path extrusionOk="0" fill="none" h="120000" w="120000">
                <a:moveTo>
                  <a:pt x="-6278" y="0"/>
                </a:moveTo>
                <a:close/>
              </a:path>
              <a:path extrusionOk="0" fill="none" h="120000" w="120000">
                <a:moveTo>
                  <a:pt x="-6278" y="59126"/>
                </a:moveTo>
                <a:lnTo>
                  <a:pt x="-16661" y="58991"/>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21"/>
          <p:cNvSpPr/>
          <p:nvPr/>
        </p:nvSpPr>
        <p:spPr>
          <a:xfrm>
            <a:off x="421263" y="2440273"/>
            <a:ext cx="3354308" cy="212365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Denominado también cliente incógnito o </a:t>
            </a:r>
            <a:r>
              <a:rPr b="0" i="1" lang="es-ES" sz="1200" u="none" cap="none" strike="noStrike">
                <a:solidFill>
                  <a:srgbClr val="000000"/>
                </a:solidFill>
                <a:latin typeface="Arial"/>
                <a:ea typeface="Arial"/>
                <a:cs typeface="Arial"/>
                <a:sym typeface="Arial"/>
              </a:rPr>
              <a:t>Mistery Shopper.</a:t>
            </a:r>
            <a:r>
              <a:rPr b="0" i="0" lang="es-ES" sz="1200" u="none" cap="none" strike="noStrike">
                <a:solidFill>
                  <a:srgbClr val="000000"/>
                </a:solidFill>
                <a:latin typeface="Arial"/>
                <a:ea typeface="Arial"/>
                <a:cs typeface="Arial"/>
                <a:sym typeface="Arial"/>
              </a:rPr>
              <a:t> Es un proceso de observación con ciertas especificaciones. Aquí el investigador no solo observa, sino que simula ser un comprador y estar interesado en adquirir determinado bien/ servicio, lo anterior se realiza para evidenciar cómo es el comportamiento del vendedor o del canal de venta. Suele utilizarse con frecuencia para comprender cómo se comportan los vendedores con los clientes.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8" name="Google Shape;158;p2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59" name="Google Shape;159;p22"/>
          <p:cNvGrpSpPr/>
          <p:nvPr/>
        </p:nvGrpSpPr>
        <p:grpSpPr>
          <a:xfrm>
            <a:off x="4332422" y="1846689"/>
            <a:ext cx="3527156" cy="3348135"/>
            <a:chOff x="0" y="28647"/>
            <a:chExt cx="3527156" cy="3348135"/>
          </a:xfrm>
        </p:grpSpPr>
        <p:sp>
          <p:nvSpPr>
            <p:cNvPr id="160" name="Google Shape;160;p22"/>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2"/>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162" name="Google Shape;162;p22"/>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2"/>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164" name="Google Shape;164;p22"/>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2"/>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166" name="Google Shape;166;p22"/>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2"/>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Cliente misterioso </a:t>
              </a:r>
              <a:r>
                <a:rPr b="0" i="1" lang="es-ES" sz="1400" u="none" cap="none" strike="noStrike">
                  <a:solidFill>
                    <a:schemeClr val="dk1"/>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Técnicas proyectivas.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Grupos focales </a:t>
              </a:r>
              <a:r>
                <a:rPr b="0" i="1" lang="es-ES" sz="1400" u="none" cap="none" strike="noStrike">
                  <a:solidFill>
                    <a:srgbClr val="00000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168" name="Google Shape;168;p22"/>
          <p:cNvSpPr/>
          <p:nvPr/>
        </p:nvSpPr>
        <p:spPr>
          <a:xfrm flipH="1">
            <a:off x="334835" y="2044952"/>
            <a:ext cx="3527155" cy="3072977"/>
          </a:xfrm>
          <a:custGeom>
            <a:rect b="b" l="l" r="r" t="t"/>
            <a:pathLst>
              <a:path extrusionOk="0" h="120000" w="120000">
                <a:moveTo>
                  <a:pt x="0" y="0"/>
                </a:moveTo>
                <a:lnTo>
                  <a:pt x="120000" y="0"/>
                </a:lnTo>
                <a:lnTo>
                  <a:pt x="120000" y="120000"/>
                </a:lnTo>
                <a:lnTo>
                  <a:pt x="0" y="120000"/>
                </a:lnTo>
                <a:close/>
              </a:path>
              <a:path extrusionOk="0" fill="none" h="120000" w="120000">
                <a:moveTo>
                  <a:pt x="-5912" y="0"/>
                </a:moveTo>
                <a:close/>
              </a:path>
              <a:path extrusionOk="0" fill="none" h="120000" w="120000">
                <a:moveTo>
                  <a:pt x="-5912" y="65024"/>
                </a:moveTo>
                <a:lnTo>
                  <a:pt x="-15929" y="64889"/>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22"/>
          <p:cNvSpPr/>
          <p:nvPr/>
        </p:nvSpPr>
        <p:spPr>
          <a:xfrm>
            <a:off x="469483" y="2242612"/>
            <a:ext cx="3257857" cy="26776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una técnica de investigación donde se selecciona determinado grupo de interés con el fin de conocer en detalle, sus opiniones, sentimientos, experiencias, gustos y/o expectativas respecto a determinado tema, producto o marca. Allí el investigador se denomina “entrevistador”, ya que lo que realiza es una entrevista personalizada a cada persona a partir de unas preguntas específicas previamente definidas, dichos resultados luego son analizados a nivel individual y agregado (es decir, para todas las personas a las que se les aplicó la entrevista) para extraer conclusiones.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77" name="Google Shape;177;p23"/>
          <p:cNvGrpSpPr/>
          <p:nvPr/>
        </p:nvGrpSpPr>
        <p:grpSpPr>
          <a:xfrm>
            <a:off x="4332422" y="1846689"/>
            <a:ext cx="3527156" cy="3348135"/>
            <a:chOff x="0" y="28647"/>
            <a:chExt cx="3527156" cy="3348135"/>
          </a:xfrm>
        </p:grpSpPr>
        <p:sp>
          <p:nvSpPr>
            <p:cNvPr id="178" name="Google Shape;178;p23"/>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182" name="Google Shape;182;p23"/>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Cliente misterioso </a:t>
              </a:r>
              <a:r>
                <a:rPr b="0" i="1" lang="es-ES" sz="1400" u="none" cap="none" strike="noStrike">
                  <a:solidFill>
                    <a:schemeClr val="dk1"/>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Técnicas proyectivas.</a:t>
              </a:r>
              <a:endParaRPr b="1" i="0" sz="1400" u="none" cap="none" strike="noStrike">
                <a:solidFill>
                  <a:srgbClr val="7030A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Grupos focales </a:t>
              </a:r>
              <a:r>
                <a:rPr b="0" i="1" lang="es-ES" sz="1400" u="none" cap="none" strike="noStrike">
                  <a:solidFill>
                    <a:srgbClr val="00000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186" name="Google Shape;186;p23"/>
          <p:cNvSpPr/>
          <p:nvPr/>
        </p:nvSpPr>
        <p:spPr>
          <a:xfrm flipH="1">
            <a:off x="334833" y="1712498"/>
            <a:ext cx="3527155" cy="3761768"/>
          </a:xfrm>
          <a:custGeom>
            <a:rect b="b" l="l" r="r" t="t"/>
            <a:pathLst>
              <a:path extrusionOk="0" h="120000" w="120000">
                <a:moveTo>
                  <a:pt x="0" y="0"/>
                </a:moveTo>
                <a:lnTo>
                  <a:pt x="120000" y="0"/>
                </a:lnTo>
                <a:lnTo>
                  <a:pt x="120000" y="120000"/>
                </a:lnTo>
                <a:lnTo>
                  <a:pt x="0" y="120000"/>
                </a:lnTo>
                <a:close/>
              </a:path>
              <a:path extrusionOk="0" fill="none" h="120000" w="120000">
                <a:moveTo>
                  <a:pt x="-5546" y="0"/>
                </a:moveTo>
                <a:close/>
              </a:path>
              <a:path extrusionOk="0" fill="none" h="120000" w="120000">
                <a:moveTo>
                  <a:pt x="-5546" y="70680"/>
                </a:moveTo>
                <a:lnTo>
                  <a:pt x="-14831" y="70544"/>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23"/>
          <p:cNvSpPr/>
          <p:nvPr/>
        </p:nvSpPr>
        <p:spPr>
          <a:xfrm>
            <a:off x="469481" y="1885222"/>
            <a:ext cx="3257857" cy="36009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Son técnicas provenientes de la Psicología. De hecho, son usadas con mayor frecuencia en procesos de selección de personal que incluso en mercadeo, sin embargo, son interesantes ya que posibilitan la obtención de información de una manera indirecta, ya que la persona participante en el estudio realiza varios </a:t>
            </a:r>
            <a:r>
              <a:rPr b="0" i="1" lang="es-ES" sz="1200" u="none" cap="none" strike="noStrike">
                <a:solidFill>
                  <a:srgbClr val="000000"/>
                </a:solidFill>
                <a:latin typeface="Arial"/>
                <a:ea typeface="Arial"/>
                <a:cs typeface="Arial"/>
                <a:sym typeface="Arial"/>
              </a:rPr>
              <a:t>test </a:t>
            </a:r>
            <a:r>
              <a:rPr b="0" i="0" lang="es-ES" sz="1200" u="none" cap="none" strike="noStrike">
                <a:solidFill>
                  <a:srgbClr val="000000"/>
                </a:solidFill>
                <a:latin typeface="Arial"/>
                <a:ea typeface="Arial"/>
                <a:cs typeface="Arial"/>
                <a:sym typeface="Arial"/>
              </a:rPr>
              <a:t>o pruebas a través de las cuales el experto en dichas técnicas podrá identificar su forma de pensar o sentir.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De acuerdo con lo anterior, se diferencian de las entrevistas y el cliente misterioso, dado que la persona no es plenamente consciente ni de lo que se le está preguntando, ni menos de lo que está respondiendo. A modo de referente, son usadas con bastante frecuencia, con los niños y los adultos mayores.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95" name="Google Shape;195;p24"/>
          <p:cNvGrpSpPr/>
          <p:nvPr/>
        </p:nvGrpSpPr>
        <p:grpSpPr>
          <a:xfrm>
            <a:off x="4332422" y="1846689"/>
            <a:ext cx="3527156" cy="3348135"/>
            <a:chOff x="0" y="28647"/>
            <a:chExt cx="3527156" cy="3348135"/>
          </a:xfrm>
        </p:grpSpPr>
        <p:sp>
          <p:nvSpPr>
            <p:cNvPr id="196" name="Google Shape;196;p24"/>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200" name="Google Shape;200;p24"/>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Cliente misterioso </a:t>
              </a:r>
              <a:r>
                <a:rPr b="0" i="1" lang="es-ES" sz="1400" u="none" cap="none" strike="noStrike">
                  <a:solidFill>
                    <a:schemeClr val="dk1"/>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Técnicas proyectivas.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Grupos focales </a:t>
              </a:r>
              <a:r>
                <a:rPr b="1" i="1" lang="es-ES" sz="1400" u="none" cap="none" strike="noStrike">
                  <a:solidFill>
                    <a:srgbClr val="7030A0"/>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Estudios etnográficos.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204" name="Google Shape;204;p24"/>
          <p:cNvSpPr/>
          <p:nvPr/>
        </p:nvSpPr>
        <p:spPr>
          <a:xfrm flipH="1">
            <a:off x="334831" y="3001384"/>
            <a:ext cx="3527155" cy="2334409"/>
          </a:xfrm>
          <a:custGeom>
            <a:rect b="b" l="l" r="r" t="t"/>
            <a:pathLst>
              <a:path extrusionOk="0" h="120000" w="120000">
                <a:moveTo>
                  <a:pt x="0" y="0"/>
                </a:moveTo>
                <a:lnTo>
                  <a:pt x="120000" y="0"/>
                </a:lnTo>
                <a:lnTo>
                  <a:pt x="120000" y="120000"/>
                </a:lnTo>
                <a:lnTo>
                  <a:pt x="0" y="120000"/>
                </a:lnTo>
                <a:close/>
              </a:path>
              <a:path extrusionOk="0" fill="none" h="120000" w="120000">
                <a:moveTo>
                  <a:pt x="-4814" y="0"/>
                </a:moveTo>
                <a:close/>
              </a:path>
              <a:path extrusionOk="0" fill="none" h="120000" w="120000">
                <a:moveTo>
                  <a:pt x="-4814" y="60401"/>
                </a:moveTo>
                <a:lnTo>
                  <a:pt x="-13733" y="60265"/>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5" name="Google Shape;205;p24"/>
          <p:cNvSpPr/>
          <p:nvPr/>
        </p:nvSpPr>
        <p:spPr>
          <a:xfrm>
            <a:off x="469481" y="3206510"/>
            <a:ext cx="3257857"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Llamados también “</a:t>
            </a:r>
            <a:r>
              <a:rPr b="0" i="1" lang="es-ES" sz="1200" u="none" cap="none" strike="noStrike">
                <a:solidFill>
                  <a:srgbClr val="000000"/>
                </a:solidFill>
                <a:latin typeface="Arial"/>
                <a:ea typeface="Arial"/>
                <a:cs typeface="Arial"/>
                <a:sym typeface="Arial"/>
              </a:rPr>
              <a:t>focus group</a:t>
            </a:r>
            <a:r>
              <a:rPr b="0" i="0" lang="es-ES" sz="1200" u="none" cap="none" strike="noStrike">
                <a:solidFill>
                  <a:srgbClr val="000000"/>
                </a:solidFill>
                <a:latin typeface="Arial"/>
                <a:ea typeface="Arial"/>
                <a:cs typeface="Arial"/>
                <a:sym typeface="Arial"/>
              </a:rPr>
              <a:t>”, sesiones de grupo o grupos de enfoque; consiste en citar simultáneamente a un espacio a determinado grupo de personas (generalmente entre seis a doce personas) las cuales son de interés para la marca o producto que se pretende estudiar, y a través de un moderador se van realizando a los asistentes una serie de preguntas para mirar percepciones y puntos de acuerdo/ desacuerdo.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2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2" name="Google Shape;212;p2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13" name="Google Shape;213;p25"/>
          <p:cNvGrpSpPr/>
          <p:nvPr/>
        </p:nvGrpSpPr>
        <p:grpSpPr>
          <a:xfrm>
            <a:off x="4332422" y="1846689"/>
            <a:ext cx="3527156" cy="3348135"/>
            <a:chOff x="0" y="28647"/>
            <a:chExt cx="3527156" cy="3348135"/>
          </a:xfrm>
        </p:grpSpPr>
        <p:sp>
          <p:nvSpPr>
            <p:cNvPr id="214" name="Google Shape;214;p25"/>
            <p:cNvSpPr/>
            <p:nvPr/>
          </p:nvSpPr>
          <p:spPr>
            <a:xfrm>
              <a:off x="0" y="28647"/>
              <a:ext cx="3527156" cy="421200"/>
            </a:xfrm>
            <a:prstGeom prst="roundRect">
              <a:avLst>
                <a:gd fmla="val 16667"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5"/>
            <p:cNvSpPr txBox="1"/>
            <p:nvPr/>
          </p:nvSpPr>
          <p:spPr>
            <a:xfrm>
              <a:off x="20561" y="49208"/>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cuantitativa</a:t>
              </a:r>
              <a:endParaRPr b="0" i="0" sz="1400" u="none" cap="none" strike="noStrike">
                <a:solidFill>
                  <a:srgbClr val="000000"/>
                </a:solidFill>
                <a:latin typeface="Arial"/>
                <a:ea typeface="Arial"/>
                <a:cs typeface="Arial"/>
                <a:sym typeface="Arial"/>
              </a:endParaRPr>
            </a:p>
          </p:txBody>
        </p:sp>
        <p:sp>
          <p:nvSpPr>
            <p:cNvPr id="216" name="Google Shape;216;p25"/>
            <p:cNvSpPr/>
            <p:nvPr/>
          </p:nvSpPr>
          <p:spPr>
            <a:xfrm>
              <a:off x="0" y="449847"/>
              <a:ext cx="3527156" cy="4564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5"/>
            <p:cNvSpPr txBox="1"/>
            <p:nvPr/>
          </p:nvSpPr>
          <p:spPr>
            <a:xfrm>
              <a:off x="0" y="449847"/>
              <a:ext cx="3527156" cy="456435"/>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Encuestas.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Paneles de investigación </a:t>
              </a:r>
              <a:r>
                <a:rPr b="0" i="1" lang="es-ES" sz="1400" u="none" cap="none" strike="noStrike">
                  <a:solidFill>
                    <a:schemeClr val="dk1"/>
                  </a:solidFill>
                  <a:latin typeface="Arial"/>
                  <a:ea typeface="Arial"/>
                  <a:cs typeface="Arial"/>
                  <a:sym typeface="Arial"/>
                </a:rPr>
                <a:t>online.</a:t>
              </a:r>
              <a:endParaRPr b="0" i="1" sz="1400" u="none" cap="none" strike="noStrike">
                <a:solidFill>
                  <a:schemeClr val="dk1"/>
                </a:solidFill>
                <a:latin typeface="Arial"/>
                <a:ea typeface="Arial"/>
                <a:cs typeface="Arial"/>
                <a:sym typeface="Arial"/>
              </a:endParaRPr>
            </a:p>
          </p:txBody>
        </p:sp>
        <p:sp>
          <p:nvSpPr>
            <p:cNvPr id="218" name="Google Shape;218;p25"/>
            <p:cNvSpPr/>
            <p:nvPr/>
          </p:nvSpPr>
          <p:spPr>
            <a:xfrm>
              <a:off x="0" y="906282"/>
              <a:ext cx="3527156" cy="421200"/>
            </a:xfrm>
            <a:prstGeom prst="roundRect">
              <a:avLst>
                <a:gd fmla="val 16667" name="adj"/>
              </a:avLst>
            </a:prstGeom>
            <a:solidFill>
              <a:srgbClr val="6FAA4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5"/>
            <p:cNvSpPr txBox="1"/>
            <p:nvPr/>
          </p:nvSpPr>
          <p:spPr>
            <a:xfrm>
              <a:off x="20561" y="926843"/>
              <a:ext cx="3486034" cy="38007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Metodología cualitativa</a:t>
              </a:r>
              <a:endParaRPr b="0" i="0" sz="1400" u="none" cap="none" strike="noStrike">
                <a:solidFill>
                  <a:srgbClr val="000000"/>
                </a:solidFill>
                <a:latin typeface="Arial"/>
                <a:ea typeface="Arial"/>
                <a:cs typeface="Arial"/>
                <a:sym typeface="Arial"/>
              </a:endParaRPr>
            </a:p>
          </p:txBody>
        </p:sp>
        <p:sp>
          <p:nvSpPr>
            <p:cNvPr id="220" name="Google Shape;220;p25"/>
            <p:cNvSpPr/>
            <p:nvPr/>
          </p:nvSpPr>
          <p:spPr>
            <a:xfrm>
              <a:off x="0" y="1327482"/>
              <a:ext cx="3527156" cy="204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5"/>
            <p:cNvSpPr txBox="1"/>
            <p:nvPr/>
          </p:nvSpPr>
          <p:spPr>
            <a:xfrm>
              <a:off x="0" y="1327482"/>
              <a:ext cx="3527156" cy="2049300"/>
            </a:xfrm>
            <a:prstGeom prst="rect">
              <a:avLst/>
            </a:prstGeom>
            <a:noFill/>
            <a:ln>
              <a:noFill/>
            </a:ln>
          </p:spPr>
          <p:txBody>
            <a:bodyPr anchorCtr="0" anchor="t" bIns="22850" lIns="111975" spcFirstLastPara="1" rIns="128000" wrap="square" tIns="22850">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Observación.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Cliente misterioso </a:t>
              </a:r>
              <a:r>
                <a:rPr b="0" i="1" lang="es-ES" sz="1400" u="none" cap="none" strike="noStrike">
                  <a:solidFill>
                    <a:schemeClr val="dk1"/>
                  </a:solidFill>
                  <a:latin typeface="Arial"/>
                  <a:ea typeface="Arial"/>
                  <a:cs typeface="Arial"/>
                  <a:sym typeface="Arial"/>
                </a:rPr>
                <a:t>(Mistery Shopper).</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Entrevista en profundidad.</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Técnicas proyectivas.</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chemeClr val="dk1"/>
                  </a:solidFill>
                  <a:latin typeface="Arial"/>
                  <a:ea typeface="Arial"/>
                  <a:cs typeface="Arial"/>
                  <a:sym typeface="Arial"/>
                </a:rPr>
                <a:t>Grupos focales </a:t>
              </a:r>
              <a:r>
                <a:rPr b="0" i="1" lang="es-ES" sz="1400" u="none" cap="none" strike="noStrike">
                  <a:solidFill>
                    <a:schemeClr val="dk1"/>
                  </a:solidFill>
                  <a:latin typeface="Arial"/>
                  <a:ea typeface="Arial"/>
                  <a:cs typeface="Arial"/>
                  <a:sym typeface="Arial"/>
                </a:rPr>
                <a:t>(Focus Group).</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1" i="0" lang="es-ES" sz="1400" u="none" cap="none" strike="noStrike">
                  <a:solidFill>
                    <a:srgbClr val="7030A0"/>
                  </a:solidFill>
                  <a:latin typeface="Arial"/>
                  <a:ea typeface="Arial"/>
                  <a:cs typeface="Arial"/>
                  <a:sym typeface="Arial"/>
                </a:rPr>
                <a:t>Estudios etnográficos.</a:t>
              </a:r>
              <a:endParaRPr b="1" i="0" sz="1400" u="none" cap="none" strike="noStrike">
                <a:solidFill>
                  <a:srgbClr val="7030A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mercado (experimentación).</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Método Delphi.</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8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Paneles de investigación </a:t>
              </a:r>
              <a:r>
                <a:rPr b="0" i="1" lang="es-ES" sz="1400" u="none" cap="none" strike="noStrike">
                  <a:solidFill>
                    <a:srgbClr val="000000"/>
                  </a:solidFill>
                  <a:latin typeface="Arial"/>
                  <a:ea typeface="Arial"/>
                  <a:cs typeface="Arial"/>
                  <a:sym typeface="Arial"/>
                </a:rPr>
                <a:t>online</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sp>
        <p:nvSpPr>
          <p:cNvPr id="222" name="Google Shape;222;p25"/>
          <p:cNvSpPr/>
          <p:nvPr/>
        </p:nvSpPr>
        <p:spPr>
          <a:xfrm flipH="1">
            <a:off x="334829" y="2840019"/>
            <a:ext cx="3527155" cy="2667895"/>
          </a:xfrm>
          <a:custGeom>
            <a:rect b="b" l="l" r="r" t="t"/>
            <a:pathLst>
              <a:path extrusionOk="0" h="120000" w="120000">
                <a:moveTo>
                  <a:pt x="0" y="0"/>
                </a:moveTo>
                <a:lnTo>
                  <a:pt x="120000" y="0"/>
                </a:lnTo>
                <a:lnTo>
                  <a:pt x="120000" y="120000"/>
                </a:lnTo>
                <a:lnTo>
                  <a:pt x="0" y="120000"/>
                </a:lnTo>
                <a:close/>
              </a:path>
              <a:path extrusionOk="0" fill="none" h="120000" w="120000">
                <a:moveTo>
                  <a:pt x="-4082" y="0"/>
                </a:moveTo>
                <a:close/>
              </a:path>
              <a:path extrusionOk="0" fill="none" h="120000" w="120000">
                <a:moveTo>
                  <a:pt x="-4082" y="69524"/>
                </a:moveTo>
                <a:lnTo>
                  <a:pt x="-15197" y="68906"/>
                </a:lnTo>
              </a:path>
            </a:pathLst>
          </a:cu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25"/>
          <p:cNvSpPr/>
          <p:nvPr/>
        </p:nvSpPr>
        <p:spPr>
          <a:xfrm>
            <a:off x="469477" y="3112137"/>
            <a:ext cx="3257857" cy="212365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Vienen de la Antropología y la Sociología y tienen por finalidad que el investigador realice un proceso de inmersión en una comunidad, familia o contexto específico, para ver desde el entorno propio del grupo, cómo se comportan, cuáles son sus intereses y necesidades. Se utilizan mucho por parte de las empresas sociales para entender mejor qué requiere la población y por parte de empresas de consumo masivo para la creación de nuevos productos.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