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jXY+Cz1QauyrrfBAZX3f1X+rm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25" name="Google Shape;12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70" name="Google Shape;17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15" name="Google Shape;21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60" name="Google Shape;26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305" name="Google Shape;30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350" name="Google Shape;35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8"/>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1"/>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2"/>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2"/>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2"/>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2"/>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5"/>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5"/>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6"/>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p:nvPr>
            <p:ph idx="2" type="pic"/>
          </p:nvPr>
        </p:nvSpPr>
        <p:spPr>
          <a:xfrm>
            <a:off x="5183187" y="987425"/>
            <a:ext cx="6172199" cy="4873624"/>
          </a:xfrm>
          <a:prstGeom prst="rect">
            <a:avLst/>
          </a:prstGeom>
          <a:noFill/>
          <a:ln>
            <a:noFill/>
          </a:ln>
        </p:spPr>
      </p:sp>
      <p:sp>
        <p:nvSpPr>
          <p:cNvPr id="58" name="Google Shape;58;p16"/>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p:nvPr/>
        </p:nvSpPr>
        <p:spPr>
          <a:xfrm>
            <a:off x="2301833" y="2823358"/>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CF01_1_gráfico interactivo_proceso investigación</a:t>
            </a:r>
            <a:endParaRPr b="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6"/>
          <p:cNvSpPr txBox="1"/>
          <p:nvPr/>
        </p:nvSpPr>
        <p:spPr>
          <a:xfrm>
            <a:off x="8459537" y="1106693"/>
            <a:ext cx="3526274"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Favor realizar gráfico interactivo, de acuerdo con el esquema hecho por la experta. Al dar clic en cada uno de los pasos se abre un cuadro de diálogo con la información respectiva, tal como se aprecia en las siguientes diapositivas. </a:t>
            </a:r>
            <a:endParaRPr b="0" i="0" sz="1400" u="none" cap="none" strike="noStrike">
              <a:solidFill>
                <a:schemeClr val="dk1"/>
              </a:solidFill>
              <a:latin typeface="Arial"/>
              <a:ea typeface="Arial"/>
              <a:cs typeface="Arial"/>
              <a:sym typeface="Arial"/>
            </a:endParaRPr>
          </a:p>
        </p:txBody>
      </p:sp>
      <p:sp>
        <p:nvSpPr>
          <p:cNvPr id="85" name="Google Shape;85;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6" name="Google Shape;86;p6"/>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chemeClr val="dk1"/>
                </a:solidFill>
                <a:latin typeface="Arial"/>
                <a:ea typeface="Arial"/>
                <a:cs typeface="Arial"/>
                <a:sym typeface="Arial"/>
              </a:rPr>
              <a:t>Referencias de las imágenes: https://stock.adobe.com/co/images/marketing-line-icons-set-advertising-icon-collection-marketing-symbol-set-vector/457329464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87" name="Google Shape;87;p6"/>
          <p:cNvGrpSpPr/>
          <p:nvPr/>
        </p:nvGrpSpPr>
        <p:grpSpPr>
          <a:xfrm>
            <a:off x="335122" y="2682569"/>
            <a:ext cx="7775930" cy="1873636"/>
            <a:chOff x="212" y="1012692"/>
            <a:chExt cx="7775930" cy="1873636"/>
          </a:xfrm>
        </p:grpSpPr>
        <p:sp>
          <p:nvSpPr>
            <p:cNvPr id="88" name="Google Shape;88;p6"/>
            <p:cNvSpPr/>
            <p:nvPr/>
          </p:nvSpPr>
          <p:spPr>
            <a:xfrm>
              <a:off x="212" y="1538640"/>
              <a:ext cx="1036957" cy="855273"/>
            </a:xfrm>
            <a:prstGeom prst="roundRect">
              <a:avLst>
                <a:gd fmla="val 10000" name="adj"/>
              </a:avLst>
            </a:prstGeom>
            <a:solidFill>
              <a:schemeClr val="lt1">
                <a:alpha val="89411"/>
              </a:schemeClr>
            </a:solid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
            <p:cNvSpPr txBox="1"/>
            <p:nvPr/>
          </p:nvSpPr>
          <p:spPr>
            <a:xfrm>
              <a:off x="19894" y="1558322"/>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Definición de elementos</a:t>
              </a:r>
              <a:endParaRPr b="0" i="0" sz="1400" u="none" cap="none" strike="noStrike">
                <a:solidFill>
                  <a:srgbClr val="000000"/>
                </a:solidFill>
                <a:latin typeface="Arial"/>
                <a:ea typeface="Arial"/>
                <a:cs typeface="Arial"/>
                <a:sym typeface="Arial"/>
              </a:endParaRPr>
            </a:p>
          </p:txBody>
        </p:sp>
        <p:sp>
          <p:nvSpPr>
            <p:cNvPr id="90" name="Google Shape;90;p6"/>
            <p:cNvSpPr/>
            <p:nvPr/>
          </p:nvSpPr>
          <p:spPr>
            <a:xfrm>
              <a:off x="582712" y="1741468"/>
              <a:ext cx="1144860" cy="1144860"/>
            </a:xfrm>
            <a:custGeom>
              <a:rect b="b" l="l" r="r" t="t"/>
              <a:pathLst>
                <a:path extrusionOk="0" h="120000" w="120000">
                  <a:moveTo>
                    <a:pt x="10028" y="88379"/>
                  </a:moveTo>
                  <a:lnTo>
                    <a:pt x="13331" y="86503"/>
                  </a:lnTo>
                  <a:lnTo>
                    <a:pt x="13331" y="86503"/>
                  </a:lnTo>
                  <a:cubicBezTo>
                    <a:pt x="22313" y="102319"/>
                    <a:pt x="38695" y="112510"/>
                    <a:pt x="56852" y="113576"/>
                  </a:cubicBezTo>
                  <a:cubicBezTo>
                    <a:pt x="75009" y="114643"/>
                    <a:pt x="92471" y="106441"/>
                    <a:pt x="103244" y="91786"/>
                  </a:cubicBezTo>
                  <a:lnTo>
                    <a:pt x="101053" y="90542"/>
                  </a:lnTo>
                  <a:lnTo>
                    <a:pt x="108320" y="87441"/>
                  </a:lnTo>
                  <a:lnTo>
                    <a:pt x="108760" y="94918"/>
                  </a:lnTo>
                  <a:lnTo>
                    <a:pt x="106569" y="93674"/>
                  </a:lnTo>
                  <a:cubicBezTo>
                    <a:pt x="95110" y="109521"/>
                    <a:pt x="76379" y="118453"/>
                    <a:pt x="56853" y="117382"/>
                  </a:cubicBezTo>
                  <a:cubicBezTo>
                    <a:pt x="37326" y="116311"/>
                    <a:pt x="19685" y="105384"/>
                    <a:pt x="10028" y="8837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
            <p:cNvSpPr/>
            <p:nvPr/>
          </p:nvSpPr>
          <p:spPr>
            <a:xfrm>
              <a:off x="230647" y="2210641"/>
              <a:ext cx="921740" cy="366545"/>
            </a:xfrm>
            <a:prstGeom prst="roundRect">
              <a:avLst>
                <a:gd fmla="val 10000"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6"/>
            <p:cNvSpPr txBox="1"/>
            <p:nvPr/>
          </p:nvSpPr>
          <p:spPr>
            <a:xfrm>
              <a:off x="241383" y="2221377"/>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Planeación</a:t>
              </a:r>
              <a:endParaRPr b="0" i="0" sz="1400" u="none" cap="none" strike="noStrike">
                <a:solidFill>
                  <a:srgbClr val="000000"/>
                </a:solidFill>
                <a:latin typeface="Arial"/>
                <a:ea typeface="Arial"/>
                <a:cs typeface="Arial"/>
                <a:sym typeface="Arial"/>
              </a:endParaRPr>
            </a:p>
          </p:txBody>
        </p:sp>
        <p:sp>
          <p:nvSpPr>
            <p:cNvPr id="93" name="Google Shape;93;p6"/>
            <p:cNvSpPr/>
            <p:nvPr/>
          </p:nvSpPr>
          <p:spPr>
            <a:xfrm>
              <a:off x="1324963" y="1538640"/>
              <a:ext cx="1036957" cy="855273"/>
            </a:xfrm>
            <a:prstGeom prst="roundRect">
              <a:avLst>
                <a:gd fmla="val 10000" name="adj"/>
              </a:avLst>
            </a:prstGeom>
            <a:solidFill>
              <a:schemeClr val="lt1">
                <a:alpha val="89411"/>
              </a:schemeClr>
            </a:solid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
            <p:cNvSpPr txBox="1"/>
            <p:nvPr/>
          </p:nvSpPr>
          <p:spPr>
            <a:xfrm>
              <a:off x="1344645" y="1741595"/>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Selección de metodología e instrumento.</a:t>
              </a:r>
              <a:endParaRPr b="0" i="0" sz="1400" u="none" cap="none" strike="noStrike">
                <a:solidFill>
                  <a:srgbClr val="000000"/>
                </a:solidFill>
                <a:latin typeface="Arial"/>
                <a:ea typeface="Arial"/>
                <a:cs typeface="Arial"/>
                <a:sym typeface="Arial"/>
              </a:endParaRPr>
            </a:p>
          </p:txBody>
        </p:sp>
        <p:sp>
          <p:nvSpPr>
            <p:cNvPr id="95" name="Google Shape;95;p6"/>
            <p:cNvSpPr/>
            <p:nvPr/>
          </p:nvSpPr>
          <p:spPr>
            <a:xfrm>
              <a:off x="1898822" y="1012692"/>
              <a:ext cx="1277360" cy="1277360"/>
            </a:xfrm>
            <a:custGeom>
              <a:rect b="b" l="l" r="r" t="t"/>
              <a:pathLst>
                <a:path extrusionOk="0" h="120000" w="120000">
                  <a:moveTo>
                    <a:pt x="9800" y="31492"/>
                  </a:moveTo>
                  <a:lnTo>
                    <a:pt x="9800" y="31492"/>
                  </a:lnTo>
                  <a:cubicBezTo>
                    <a:pt x="19560" y="14304"/>
                    <a:pt x="37436" y="3305"/>
                    <a:pt x="57177" y="2339"/>
                  </a:cubicBezTo>
                  <a:cubicBezTo>
                    <a:pt x="76919" y="1372"/>
                    <a:pt x="95783" y="10573"/>
                    <a:pt x="107176" y="26725"/>
                  </a:cubicBezTo>
                  <a:lnTo>
                    <a:pt x="109142" y="25608"/>
                  </a:lnTo>
                  <a:lnTo>
                    <a:pt x="108720" y="32332"/>
                  </a:lnTo>
                  <a:lnTo>
                    <a:pt x="102234" y="29531"/>
                  </a:lnTo>
                  <a:lnTo>
                    <a:pt x="104200" y="28415"/>
                  </a:lnTo>
                  <a:lnTo>
                    <a:pt x="104200" y="28415"/>
                  </a:lnTo>
                  <a:cubicBezTo>
                    <a:pt x="93421" y="13330"/>
                    <a:pt x="75692" y="4784"/>
                    <a:pt x="57177" y="5748"/>
                  </a:cubicBezTo>
                  <a:cubicBezTo>
                    <a:pt x="38661" y="6711"/>
                    <a:pt x="21916" y="17051"/>
                    <a:pt x="12760" y="3317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6"/>
            <p:cNvSpPr/>
            <p:nvPr/>
          </p:nvSpPr>
          <p:spPr>
            <a:xfrm>
              <a:off x="1555398" y="1355368"/>
              <a:ext cx="921740" cy="366545"/>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6"/>
            <p:cNvSpPr txBox="1"/>
            <p:nvPr/>
          </p:nvSpPr>
          <p:spPr>
            <a:xfrm>
              <a:off x="1566134" y="1366104"/>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Diseño</a:t>
              </a:r>
              <a:endParaRPr b="0" i="0" sz="1400" u="none" cap="none" strike="noStrike">
                <a:solidFill>
                  <a:srgbClr val="000000"/>
                </a:solidFill>
                <a:latin typeface="Arial"/>
                <a:ea typeface="Arial"/>
                <a:cs typeface="Arial"/>
                <a:sym typeface="Arial"/>
              </a:endParaRPr>
            </a:p>
          </p:txBody>
        </p:sp>
        <p:sp>
          <p:nvSpPr>
            <p:cNvPr id="98" name="Google Shape;98;p6"/>
            <p:cNvSpPr/>
            <p:nvPr/>
          </p:nvSpPr>
          <p:spPr>
            <a:xfrm>
              <a:off x="2649714" y="1538640"/>
              <a:ext cx="1036957" cy="855273"/>
            </a:xfrm>
            <a:prstGeom prst="roundRect">
              <a:avLst>
                <a:gd fmla="val 10000" name="adj"/>
              </a:avLst>
            </a:prstGeom>
            <a:solidFill>
              <a:schemeClr val="lt1">
                <a:alpha val="89411"/>
              </a:schemeClr>
            </a:solid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6"/>
            <p:cNvSpPr txBox="1"/>
            <p:nvPr/>
          </p:nvSpPr>
          <p:spPr>
            <a:xfrm>
              <a:off x="2669396" y="1558322"/>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Recopilación de información</a:t>
              </a:r>
              <a:endParaRPr b="0" i="0" sz="1400" u="none" cap="none" strike="noStrike">
                <a:solidFill>
                  <a:srgbClr val="000000"/>
                </a:solidFill>
                <a:latin typeface="Arial"/>
                <a:ea typeface="Arial"/>
                <a:cs typeface="Arial"/>
                <a:sym typeface="Arial"/>
              </a:endParaRPr>
            </a:p>
          </p:txBody>
        </p:sp>
        <p:sp>
          <p:nvSpPr>
            <p:cNvPr id="100" name="Google Shape;100;p6"/>
            <p:cNvSpPr/>
            <p:nvPr/>
          </p:nvSpPr>
          <p:spPr>
            <a:xfrm>
              <a:off x="3232214" y="1741468"/>
              <a:ext cx="1144860" cy="1144860"/>
            </a:xfrm>
            <a:custGeom>
              <a:rect b="b" l="l" r="r" t="t"/>
              <a:pathLst>
                <a:path extrusionOk="0" h="120000" w="120000">
                  <a:moveTo>
                    <a:pt x="10028" y="88379"/>
                  </a:moveTo>
                  <a:lnTo>
                    <a:pt x="13331" y="86503"/>
                  </a:lnTo>
                  <a:lnTo>
                    <a:pt x="13331" y="86503"/>
                  </a:lnTo>
                  <a:cubicBezTo>
                    <a:pt x="22313" y="102319"/>
                    <a:pt x="38695" y="112510"/>
                    <a:pt x="56852" y="113576"/>
                  </a:cubicBezTo>
                  <a:cubicBezTo>
                    <a:pt x="75009" y="114643"/>
                    <a:pt x="92471" y="106441"/>
                    <a:pt x="103244" y="91786"/>
                  </a:cubicBezTo>
                  <a:lnTo>
                    <a:pt x="101053" y="90542"/>
                  </a:lnTo>
                  <a:lnTo>
                    <a:pt x="108320" y="87441"/>
                  </a:lnTo>
                  <a:lnTo>
                    <a:pt x="108760" y="94918"/>
                  </a:lnTo>
                  <a:lnTo>
                    <a:pt x="106569" y="93674"/>
                  </a:lnTo>
                  <a:cubicBezTo>
                    <a:pt x="95110" y="109521"/>
                    <a:pt x="76379" y="118453"/>
                    <a:pt x="56853" y="117382"/>
                  </a:cubicBezTo>
                  <a:cubicBezTo>
                    <a:pt x="37326" y="116311"/>
                    <a:pt x="19685" y="105384"/>
                    <a:pt x="10028" y="8837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6"/>
            <p:cNvSpPr/>
            <p:nvPr/>
          </p:nvSpPr>
          <p:spPr>
            <a:xfrm>
              <a:off x="2880149" y="2210641"/>
              <a:ext cx="921740" cy="366545"/>
            </a:xfrm>
            <a:prstGeom prst="roundRect">
              <a:avLst>
                <a:gd fmla="val 10000" name="adj"/>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
            <p:cNvSpPr txBox="1"/>
            <p:nvPr/>
          </p:nvSpPr>
          <p:spPr>
            <a:xfrm>
              <a:off x="2890885" y="2221377"/>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Trabajo de campo</a:t>
              </a:r>
              <a:endParaRPr b="0" i="0" sz="1400" u="none" cap="none" strike="noStrike">
                <a:solidFill>
                  <a:srgbClr val="000000"/>
                </a:solidFill>
                <a:latin typeface="Arial"/>
                <a:ea typeface="Arial"/>
                <a:cs typeface="Arial"/>
                <a:sym typeface="Arial"/>
              </a:endParaRPr>
            </a:p>
          </p:txBody>
        </p:sp>
        <p:sp>
          <p:nvSpPr>
            <p:cNvPr id="103" name="Google Shape;103;p6"/>
            <p:cNvSpPr/>
            <p:nvPr/>
          </p:nvSpPr>
          <p:spPr>
            <a:xfrm>
              <a:off x="3974465" y="1538640"/>
              <a:ext cx="1036957" cy="855273"/>
            </a:xfrm>
            <a:prstGeom prst="roundRect">
              <a:avLst>
                <a:gd fmla="val 10000" name="adj"/>
              </a:avLst>
            </a:prstGeom>
            <a:solidFill>
              <a:schemeClr val="lt1">
                <a:alpha val="89411"/>
              </a:scheme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6"/>
            <p:cNvSpPr txBox="1"/>
            <p:nvPr/>
          </p:nvSpPr>
          <p:spPr>
            <a:xfrm>
              <a:off x="3994147" y="1741595"/>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Tabulación y transformación de datos en información.</a:t>
              </a:r>
              <a:endParaRPr b="0" i="0" sz="1400" u="none" cap="none" strike="noStrike">
                <a:solidFill>
                  <a:srgbClr val="000000"/>
                </a:solidFill>
                <a:latin typeface="Arial"/>
                <a:ea typeface="Arial"/>
                <a:cs typeface="Arial"/>
                <a:sym typeface="Arial"/>
              </a:endParaRPr>
            </a:p>
          </p:txBody>
        </p:sp>
        <p:sp>
          <p:nvSpPr>
            <p:cNvPr id="105" name="Google Shape;105;p6"/>
            <p:cNvSpPr/>
            <p:nvPr/>
          </p:nvSpPr>
          <p:spPr>
            <a:xfrm>
              <a:off x="4548324" y="1012692"/>
              <a:ext cx="1277360" cy="1277360"/>
            </a:xfrm>
            <a:custGeom>
              <a:rect b="b" l="l" r="r" t="t"/>
              <a:pathLst>
                <a:path extrusionOk="0" h="120000" w="120000">
                  <a:moveTo>
                    <a:pt x="9800" y="31492"/>
                  </a:moveTo>
                  <a:lnTo>
                    <a:pt x="9800" y="31492"/>
                  </a:lnTo>
                  <a:cubicBezTo>
                    <a:pt x="19560" y="14304"/>
                    <a:pt x="37436" y="3305"/>
                    <a:pt x="57177" y="2339"/>
                  </a:cubicBezTo>
                  <a:cubicBezTo>
                    <a:pt x="76919" y="1372"/>
                    <a:pt x="95783" y="10573"/>
                    <a:pt x="107176" y="26725"/>
                  </a:cubicBezTo>
                  <a:lnTo>
                    <a:pt x="109142" y="25608"/>
                  </a:lnTo>
                  <a:lnTo>
                    <a:pt x="108720" y="32332"/>
                  </a:lnTo>
                  <a:lnTo>
                    <a:pt x="102234" y="29531"/>
                  </a:lnTo>
                  <a:lnTo>
                    <a:pt x="104200" y="28415"/>
                  </a:lnTo>
                  <a:lnTo>
                    <a:pt x="104200" y="28415"/>
                  </a:lnTo>
                  <a:cubicBezTo>
                    <a:pt x="93421" y="13330"/>
                    <a:pt x="75692" y="4784"/>
                    <a:pt x="57177" y="5748"/>
                  </a:cubicBezTo>
                  <a:cubicBezTo>
                    <a:pt x="38661" y="6711"/>
                    <a:pt x="21916" y="17051"/>
                    <a:pt x="12760" y="33173"/>
                  </a:cubicBezTo>
                  <a:close/>
                </a:path>
              </a:pathLst>
            </a:custGeom>
            <a:solidFill>
              <a:srgbClr val="4372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6"/>
            <p:cNvSpPr/>
            <p:nvPr/>
          </p:nvSpPr>
          <p:spPr>
            <a:xfrm>
              <a:off x="4204900" y="1355368"/>
              <a:ext cx="921740" cy="366545"/>
            </a:xfrm>
            <a:prstGeom prst="roundRect">
              <a:avLst>
                <a:gd fmla="val 10000" name="adj"/>
              </a:avLst>
            </a:prstGeom>
            <a:solidFill>
              <a:srgbClr val="4372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6"/>
            <p:cNvSpPr txBox="1"/>
            <p:nvPr/>
          </p:nvSpPr>
          <p:spPr>
            <a:xfrm>
              <a:off x="4215636" y="1366104"/>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Procesamiento y análisis</a:t>
              </a:r>
              <a:endParaRPr b="0" i="0" sz="1400" u="none" cap="none" strike="noStrike">
                <a:solidFill>
                  <a:srgbClr val="000000"/>
                </a:solidFill>
                <a:latin typeface="Arial"/>
                <a:ea typeface="Arial"/>
                <a:cs typeface="Arial"/>
                <a:sym typeface="Arial"/>
              </a:endParaRPr>
            </a:p>
          </p:txBody>
        </p:sp>
        <p:sp>
          <p:nvSpPr>
            <p:cNvPr id="108" name="Google Shape;108;p6"/>
            <p:cNvSpPr/>
            <p:nvPr/>
          </p:nvSpPr>
          <p:spPr>
            <a:xfrm>
              <a:off x="5299216" y="1538640"/>
              <a:ext cx="1036957" cy="855273"/>
            </a:xfrm>
            <a:prstGeom prst="roundRect">
              <a:avLst>
                <a:gd fmla="val 10000" name="adj"/>
              </a:avLst>
            </a:prstGeom>
            <a:solidFill>
              <a:schemeClr val="lt1">
                <a:alpha val="89411"/>
              </a:schemeClr>
            </a:solid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6"/>
            <p:cNvSpPr txBox="1"/>
            <p:nvPr/>
          </p:nvSpPr>
          <p:spPr>
            <a:xfrm>
              <a:off x="5318898" y="1558322"/>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Consolidación de la información de forma técnica y visualmente agradable.</a:t>
              </a:r>
              <a:endParaRPr b="0" i="0" sz="1400" u="none" cap="none" strike="noStrike">
                <a:solidFill>
                  <a:srgbClr val="000000"/>
                </a:solidFill>
                <a:latin typeface="Arial"/>
                <a:ea typeface="Arial"/>
                <a:cs typeface="Arial"/>
                <a:sym typeface="Arial"/>
              </a:endParaRPr>
            </a:p>
          </p:txBody>
        </p:sp>
        <p:sp>
          <p:nvSpPr>
            <p:cNvPr id="110" name="Google Shape;110;p6"/>
            <p:cNvSpPr/>
            <p:nvPr/>
          </p:nvSpPr>
          <p:spPr>
            <a:xfrm>
              <a:off x="5881716" y="1741468"/>
              <a:ext cx="1144860" cy="1144860"/>
            </a:xfrm>
            <a:custGeom>
              <a:rect b="b" l="l" r="r" t="t"/>
              <a:pathLst>
                <a:path extrusionOk="0" h="120000" w="120000">
                  <a:moveTo>
                    <a:pt x="10028" y="88379"/>
                  </a:moveTo>
                  <a:lnTo>
                    <a:pt x="13331" y="86503"/>
                  </a:lnTo>
                  <a:lnTo>
                    <a:pt x="13331" y="86503"/>
                  </a:lnTo>
                  <a:cubicBezTo>
                    <a:pt x="22313" y="102319"/>
                    <a:pt x="38695" y="112510"/>
                    <a:pt x="56852" y="113576"/>
                  </a:cubicBezTo>
                  <a:cubicBezTo>
                    <a:pt x="75009" y="114643"/>
                    <a:pt x="92471" y="106441"/>
                    <a:pt x="103244" y="91786"/>
                  </a:cubicBezTo>
                  <a:lnTo>
                    <a:pt x="101053" y="90542"/>
                  </a:lnTo>
                  <a:lnTo>
                    <a:pt x="108320" y="87441"/>
                  </a:lnTo>
                  <a:lnTo>
                    <a:pt x="108760" y="94918"/>
                  </a:lnTo>
                  <a:lnTo>
                    <a:pt x="106569" y="93674"/>
                  </a:lnTo>
                  <a:cubicBezTo>
                    <a:pt x="95110" y="109521"/>
                    <a:pt x="76379" y="118453"/>
                    <a:pt x="56853" y="117382"/>
                  </a:cubicBezTo>
                  <a:cubicBezTo>
                    <a:pt x="37326" y="116311"/>
                    <a:pt x="19685" y="105384"/>
                    <a:pt x="10028" y="88379"/>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6"/>
            <p:cNvSpPr/>
            <p:nvPr/>
          </p:nvSpPr>
          <p:spPr>
            <a:xfrm>
              <a:off x="5529651" y="2210641"/>
              <a:ext cx="921740" cy="366545"/>
            </a:xfrm>
            <a:prstGeom prst="roundRect">
              <a:avLst>
                <a:gd fmla="val 1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6"/>
            <p:cNvSpPr txBox="1"/>
            <p:nvPr/>
          </p:nvSpPr>
          <p:spPr>
            <a:xfrm>
              <a:off x="5540387" y="2221377"/>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Elaboración del informe</a:t>
              </a:r>
              <a:endParaRPr b="0" i="0" sz="1400" u="none" cap="none" strike="noStrike">
                <a:solidFill>
                  <a:srgbClr val="000000"/>
                </a:solidFill>
                <a:latin typeface="Arial"/>
                <a:ea typeface="Arial"/>
                <a:cs typeface="Arial"/>
                <a:sym typeface="Arial"/>
              </a:endParaRPr>
            </a:p>
          </p:txBody>
        </p:sp>
        <p:sp>
          <p:nvSpPr>
            <p:cNvPr id="113" name="Google Shape;113;p6"/>
            <p:cNvSpPr/>
            <p:nvPr/>
          </p:nvSpPr>
          <p:spPr>
            <a:xfrm>
              <a:off x="6623967" y="1538640"/>
              <a:ext cx="1036957" cy="855273"/>
            </a:xfrm>
            <a:prstGeom prst="roundRect">
              <a:avLst>
                <a:gd fmla="val 10000" name="adj"/>
              </a:avLst>
            </a:prstGeom>
            <a:solidFill>
              <a:schemeClr val="lt1">
                <a:alpha val="89411"/>
              </a:schemeClr>
            </a:solid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6"/>
            <p:cNvSpPr txBox="1"/>
            <p:nvPr/>
          </p:nvSpPr>
          <p:spPr>
            <a:xfrm>
              <a:off x="6643649" y="1741595"/>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Entrega a satisfacción del informe de investigación.</a:t>
              </a:r>
              <a:endParaRPr b="0" i="0" sz="1400" u="none" cap="none" strike="noStrike">
                <a:solidFill>
                  <a:srgbClr val="000000"/>
                </a:solidFill>
                <a:latin typeface="Arial"/>
                <a:ea typeface="Arial"/>
                <a:cs typeface="Arial"/>
                <a:sym typeface="Arial"/>
              </a:endParaRPr>
            </a:p>
          </p:txBody>
        </p:sp>
        <p:sp>
          <p:nvSpPr>
            <p:cNvPr id="115" name="Google Shape;115;p6"/>
            <p:cNvSpPr/>
            <p:nvPr/>
          </p:nvSpPr>
          <p:spPr>
            <a:xfrm>
              <a:off x="6854402" y="1355368"/>
              <a:ext cx="921740" cy="366545"/>
            </a:xfrm>
            <a:prstGeom prst="roundRect">
              <a:avLst>
                <a:gd fmla="val 10000"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6"/>
            <p:cNvSpPr txBox="1"/>
            <p:nvPr/>
          </p:nvSpPr>
          <p:spPr>
            <a:xfrm>
              <a:off x="6865138" y="1366104"/>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Presentación del informe</a:t>
              </a:r>
              <a:endParaRPr b="0" i="0" sz="1400" u="none" cap="none" strike="noStrike">
                <a:solidFill>
                  <a:srgbClr val="000000"/>
                </a:solidFill>
                <a:latin typeface="Arial"/>
                <a:ea typeface="Arial"/>
                <a:cs typeface="Arial"/>
                <a:sym typeface="Arial"/>
              </a:endParaRPr>
            </a:p>
          </p:txBody>
        </p:sp>
      </p:grpSp>
      <p:pic>
        <p:nvPicPr>
          <p:cNvPr id="117" name="Google Shape;117;p6"/>
          <p:cNvPicPr preferRelativeResize="0"/>
          <p:nvPr/>
        </p:nvPicPr>
        <p:blipFill rotWithShape="1">
          <a:blip r:embed="rId3">
            <a:alphaModFix/>
          </a:blip>
          <a:srcRect b="43632" l="24727" r="69538" t="39365"/>
          <a:stretch/>
        </p:blipFill>
        <p:spPr>
          <a:xfrm>
            <a:off x="1679616" y="2780900"/>
            <a:ext cx="418676" cy="387275"/>
          </a:xfrm>
          <a:prstGeom prst="ellipse">
            <a:avLst/>
          </a:prstGeom>
          <a:noFill/>
          <a:ln cap="flat" cmpd="sng" w="9525">
            <a:solidFill>
              <a:srgbClr val="7F7F7F"/>
            </a:solidFill>
            <a:prstDash val="solid"/>
            <a:round/>
            <a:headEnd len="sm" w="sm" type="none"/>
            <a:tailEnd len="sm" w="sm" type="none"/>
          </a:ln>
        </p:spPr>
      </p:pic>
      <p:pic>
        <p:nvPicPr>
          <p:cNvPr id="118" name="Google Shape;118;p6"/>
          <p:cNvPicPr preferRelativeResize="0"/>
          <p:nvPr/>
        </p:nvPicPr>
        <p:blipFill rotWithShape="1">
          <a:blip r:embed="rId3">
            <a:alphaModFix/>
          </a:blip>
          <a:srcRect b="65358" l="9228" r="85037" t="17639"/>
          <a:stretch/>
        </p:blipFill>
        <p:spPr>
          <a:xfrm>
            <a:off x="325385" y="4122892"/>
            <a:ext cx="418676" cy="387275"/>
          </a:xfrm>
          <a:prstGeom prst="ellipse">
            <a:avLst/>
          </a:prstGeom>
          <a:noFill/>
          <a:ln cap="flat" cmpd="sng" w="9525">
            <a:solidFill>
              <a:srgbClr val="7F7F7F"/>
            </a:solidFill>
            <a:prstDash val="solid"/>
            <a:round/>
            <a:headEnd len="sm" w="sm" type="none"/>
            <a:tailEnd len="sm" w="sm" type="none"/>
          </a:ln>
        </p:spPr>
      </p:pic>
      <p:pic>
        <p:nvPicPr>
          <p:cNvPr id="119" name="Google Shape;119;p6"/>
          <p:cNvPicPr preferRelativeResize="0"/>
          <p:nvPr/>
        </p:nvPicPr>
        <p:blipFill rotWithShape="1">
          <a:blip r:embed="rId3">
            <a:alphaModFix/>
          </a:blip>
          <a:srcRect b="2530" l="47393" r="46870" t="80465"/>
          <a:stretch/>
        </p:blipFill>
        <p:spPr>
          <a:xfrm>
            <a:off x="3005832" y="4122891"/>
            <a:ext cx="418676" cy="387275"/>
          </a:xfrm>
          <a:prstGeom prst="ellipse">
            <a:avLst/>
          </a:prstGeom>
          <a:noFill/>
          <a:ln cap="flat" cmpd="sng" w="9525">
            <a:solidFill>
              <a:srgbClr val="7F7F7F"/>
            </a:solidFill>
            <a:prstDash val="solid"/>
            <a:round/>
            <a:headEnd len="sm" w="sm" type="none"/>
            <a:tailEnd len="sm" w="sm" type="none"/>
          </a:ln>
        </p:spPr>
      </p:pic>
      <p:pic>
        <p:nvPicPr>
          <p:cNvPr id="120" name="Google Shape;120;p6"/>
          <p:cNvPicPr preferRelativeResize="0"/>
          <p:nvPr/>
        </p:nvPicPr>
        <p:blipFill rotWithShape="1">
          <a:blip r:embed="rId3">
            <a:alphaModFix/>
          </a:blip>
          <a:srcRect b="2745" l="62718" r="31544" t="80252"/>
          <a:stretch/>
        </p:blipFill>
        <p:spPr>
          <a:xfrm>
            <a:off x="4223087" y="2729823"/>
            <a:ext cx="418676" cy="387275"/>
          </a:xfrm>
          <a:prstGeom prst="ellipse">
            <a:avLst/>
          </a:prstGeom>
          <a:noFill/>
          <a:ln cap="flat" cmpd="sng" w="9525">
            <a:solidFill>
              <a:srgbClr val="7F7F7F"/>
            </a:solidFill>
            <a:prstDash val="solid"/>
            <a:round/>
            <a:headEnd len="sm" w="sm" type="none"/>
            <a:tailEnd len="sm" w="sm" type="none"/>
          </a:ln>
        </p:spPr>
      </p:pic>
      <p:pic>
        <p:nvPicPr>
          <p:cNvPr id="121" name="Google Shape;121;p6"/>
          <p:cNvPicPr preferRelativeResize="0"/>
          <p:nvPr/>
        </p:nvPicPr>
        <p:blipFill rotWithShape="1">
          <a:blip r:embed="rId3">
            <a:alphaModFix/>
          </a:blip>
          <a:srcRect b="2359" l="70736" r="23529" t="80636"/>
          <a:stretch/>
        </p:blipFill>
        <p:spPr>
          <a:xfrm>
            <a:off x="6645350" y="4022533"/>
            <a:ext cx="418676" cy="387275"/>
          </a:xfrm>
          <a:prstGeom prst="ellipse">
            <a:avLst/>
          </a:prstGeom>
          <a:noFill/>
          <a:ln cap="flat" cmpd="sng" w="9525">
            <a:solidFill>
              <a:srgbClr val="7F7F7F"/>
            </a:solidFill>
            <a:prstDash val="solid"/>
            <a:round/>
            <a:headEnd len="sm" w="sm" type="none"/>
            <a:tailEnd len="sm" w="sm" type="none"/>
          </a:ln>
        </p:spPr>
      </p:pic>
      <p:pic>
        <p:nvPicPr>
          <p:cNvPr id="122" name="Google Shape;122;p6"/>
          <p:cNvPicPr preferRelativeResize="0"/>
          <p:nvPr/>
        </p:nvPicPr>
        <p:blipFill rotWithShape="1">
          <a:blip r:embed="rId3">
            <a:alphaModFix/>
          </a:blip>
          <a:srcRect b="3067" l="85765" r="8499" t="79928"/>
          <a:stretch/>
        </p:blipFill>
        <p:spPr>
          <a:xfrm>
            <a:off x="7008044" y="2711019"/>
            <a:ext cx="418676" cy="387275"/>
          </a:xfrm>
          <a:prstGeom prst="ellipse">
            <a:avLst/>
          </a:prstGeom>
          <a:noFill/>
          <a:ln cap="flat" cmpd="sng" w="9525">
            <a:solidFill>
              <a:srgbClr val="7F7F7F"/>
            </a:solidFill>
            <a:prstDash val="solid"/>
            <a:round/>
            <a:headEnd len="sm" w="sm" type="none"/>
            <a:tailEnd len="sm" w="sm" type="none"/>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19"/>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9" name="Google Shape;129;p19"/>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30" name="Google Shape;130;p19"/>
          <p:cNvGrpSpPr/>
          <p:nvPr/>
        </p:nvGrpSpPr>
        <p:grpSpPr>
          <a:xfrm>
            <a:off x="335122" y="2682569"/>
            <a:ext cx="7775930" cy="1873636"/>
            <a:chOff x="212" y="1012692"/>
            <a:chExt cx="7775930" cy="1873636"/>
          </a:xfrm>
        </p:grpSpPr>
        <p:sp>
          <p:nvSpPr>
            <p:cNvPr id="131" name="Google Shape;131;p19"/>
            <p:cNvSpPr/>
            <p:nvPr/>
          </p:nvSpPr>
          <p:spPr>
            <a:xfrm>
              <a:off x="212" y="1538640"/>
              <a:ext cx="1036957" cy="855273"/>
            </a:xfrm>
            <a:prstGeom prst="roundRect">
              <a:avLst>
                <a:gd fmla="val 10000" name="adj"/>
              </a:avLst>
            </a:prstGeom>
            <a:solidFill>
              <a:schemeClr val="lt1">
                <a:alpha val="89411"/>
              </a:schemeClr>
            </a:solid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9"/>
            <p:cNvSpPr txBox="1"/>
            <p:nvPr/>
          </p:nvSpPr>
          <p:spPr>
            <a:xfrm>
              <a:off x="19894" y="1558322"/>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Definición de elementos</a:t>
              </a:r>
              <a:endParaRPr b="0" i="0" sz="1400" u="none" cap="none" strike="noStrike">
                <a:solidFill>
                  <a:srgbClr val="000000"/>
                </a:solidFill>
                <a:latin typeface="Arial"/>
                <a:ea typeface="Arial"/>
                <a:cs typeface="Arial"/>
                <a:sym typeface="Arial"/>
              </a:endParaRPr>
            </a:p>
          </p:txBody>
        </p:sp>
        <p:sp>
          <p:nvSpPr>
            <p:cNvPr id="133" name="Google Shape;133;p19"/>
            <p:cNvSpPr/>
            <p:nvPr/>
          </p:nvSpPr>
          <p:spPr>
            <a:xfrm>
              <a:off x="582712" y="1741468"/>
              <a:ext cx="1144860" cy="1144860"/>
            </a:xfrm>
            <a:custGeom>
              <a:rect b="b" l="l" r="r" t="t"/>
              <a:pathLst>
                <a:path extrusionOk="0" h="120000" w="120000">
                  <a:moveTo>
                    <a:pt x="10028" y="88379"/>
                  </a:moveTo>
                  <a:lnTo>
                    <a:pt x="13331" y="86503"/>
                  </a:lnTo>
                  <a:lnTo>
                    <a:pt x="13331" y="86503"/>
                  </a:lnTo>
                  <a:cubicBezTo>
                    <a:pt x="22313" y="102319"/>
                    <a:pt x="38695" y="112510"/>
                    <a:pt x="56852" y="113576"/>
                  </a:cubicBezTo>
                  <a:cubicBezTo>
                    <a:pt x="75009" y="114643"/>
                    <a:pt x="92471" y="106441"/>
                    <a:pt x="103244" y="91786"/>
                  </a:cubicBezTo>
                  <a:lnTo>
                    <a:pt x="101053" y="90542"/>
                  </a:lnTo>
                  <a:lnTo>
                    <a:pt x="108320" y="87441"/>
                  </a:lnTo>
                  <a:lnTo>
                    <a:pt x="108760" y="94918"/>
                  </a:lnTo>
                  <a:lnTo>
                    <a:pt x="106569" y="93674"/>
                  </a:lnTo>
                  <a:cubicBezTo>
                    <a:pt x="95110" y="109521"/>
                    <a:pt x="76379" y="118453"/>
                    <a:pt x="56853" y="117382"/>
                  </a:cubicBezTo>
                  <a:cubicBezTo>
                    <a:pt x="37326" y="116311"/>
                    <a:pt x="19685" y="105384"/>
                    <a:pt x="10028" y="8837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9"/>
            <p:cNvSpPr/>
            <p:nvPr/>
          </p:nvSpPr>
          <p:spPr>
            <a:xfrm>
              <a:off x="230647" y="2210641"/>
              <a:ext cx="921740" cy="366545"/>
            </a:xfrm>
            <a:prstGeom prst="roundRect">
              <a:avLst>
                <a:gd fmla="val 10000"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9"/>
            <p:cNvSpPr txBox="1"/>
            <p:nvPr/>
          </p:nvSpPr>
          <p:spPr>
            <a:xfrm>
              <a:off x="241383" y="2221377"/>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Planeación</a:t>
              </a:r>
              <a:endParaRPr b="0" i="0" sz="1400" u="none" cap="none" strike="noStrike">
                <a:solidFill>
                  <a:srgbClr val="000000"/>
                </a:solidFill>
                <a:latin typeface="Arial"/>
                <a:ea typeface="Arial"/>
                <a:cs typeface="Arial"/>
                <a:sym typeface="Arial"/>
              </a:endParaRPr>
            </a:p>
          </p:txBody>
        </p:sp>
        <p:sp>
          <p:nvSpPr>
            <p:cNvPr id="136" name="Google Shape;136;p19"/>
            <p:cNvSpPr/>
            <p:nvPr/>
          </p:nvSpPr>
          <p:spPr>
            <a:xfrm>
              <a:off x="1324963" y="1538640"/>
              <a:ext cx="1036957" cy="855273"/>
            </a:xfrm>
            <a:prstGeom prst="roundRect">
              <a:avLst>
                <a:gd fmla="val 10000" name="adj"/>
              </a:avLst>
            </a:prstGeom>
            <a:solidFill>
              <a:schemeClr val="lt1">
                <a:alpha val="89411"/>
              </a:schemeClr>
            </a:solid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9"/>
            <p:cNvSpPr txBox="1"/>
            <p:nvPr/>
          </p:nvSpPr>
          <p:spPr>
            <a:xfrm>
              <a:off x="1344645" y="1741595"/>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Selección de metodología e instrumento.</a:t>
              </a:r>
              <a:endParaRPr b="0" i="0" sz="1400" u="none" cap="none" strike="noStrike">
                <a:solidFill>
                  <a:srgbClr val="000000"/>
                </a:solidFill>
                <a:latin typeface="Arial"/>
                <a:ea typeface="Arial"/>
                <a:cs typeface="Arial"/>
                <a:sym typeface="Arial"/>
              </a:endParaRPr>
            </a:p>
          </p:txBody>
        </p:sp>
        <p:sp>
          <p:nvSpPr>
            <p:cNvPr id="138" name="Google Shape;138;p19"/>
            <p:cNvSpPr/>
            <p:nvPr/>
          </p:nvSpPr>
          <p:spPr>
            <a:xfrm>
              <a:off x="1898822" y="1012692"/>
              <a:ext cx="1277360" cy="1277360"/>
            </a:xfrm>
            <a:custGeom>
              <a:rect b="b" l="l" r="r" t="t"/>
              <a:pathLst>
                <a:path extrusionOk="0" h="120000" w="120000">
                  <a:moveTo>
                    <a:pt x="9800" y="31492"/>
                  </a:moveTo>
                  <a:lnTo>
                    <a:pt x="9800" y="31492"/>
                  </a:lnTo>
                  <a:cubicBezTo>
                    <a:pt x="19560" y="14304"/>
                    <a:pt x="37436" y="3305"/>
                    <a:pt x="57177" y="2339"/>
                  </a:cubicBezTo>
                  <a:cubicBezTo>
                    <a:pt x="76919" y="1372"/>
                    <a:pt x="95783" y="10573"/>
                    <a:pt x="107176" y="26725"/>
                  </a:cubicBezTo>
                  <a:lnTo>
                    <a:pt x="109142" y="25608"/>
                  </a:lnTo>
                  <a:lnTo>
                    <a:pt x="108720" y="32332"/>
                  </a:lnTo>
                  <a:lnTo>
                    <a:pt x="102234" y="29531"/>
                  </a:lnTo>
                  <a:lnTo>
                    <a:pt x="104200" y="28415"/>
                  </a:lnTo>
                  <a:lnTo>
                    <a:pt x="104200" y="28415"/>
                  </a:lnTo>
                  <a:cubicBezTo>
                    <a:pt x="93421" y="13330"/>
                    <a:pt x="75692" y="4784"/>
                    <a:pt x="57177" y="5748"/>
                  </a:cubicBezTo>
                  <a:cubicBezTo>
                    <a:pt x="38661" y="6711"/>
                    <a:pt x="21916" y="17051"/>
                    <a:pt x="12760" y="3317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9"/>
            <p:cNvSpPr/>
            <p:nvPr/>
          </p:nvSpPr>
          <p:spPr>
            <a:xfrm>
              <a:off x="1555398" y="1355368"/>
              <a:ext cx="921740" cy="366545"/>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9"/>
            <p:cNvSpPr txBox="1"/>
            <p:nvPr/>
          </p:nvSpPr>
          <p:spPr>
            <a:xfrm>
              <a:off x="1566134" y="1366104"/>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Diseño</a:t>
              </a:r>
              <a:endParaRPr b="0" i="0" sz="1400" u="none" cap="none" strike="noStrike">
                <a:solidFill>
                  <a:srgbClr val="000000"/>
                </a:solidFill>
                <a:latin typeface="Arial"/>
                <a:ea typeface="Arial"/>
                <a:cs typeface="Arial"/>
                <a:sym typeface="Arial"/>
              </a:endParaRPr>
            </a:p>
          </p:txBody>
        </p:sp>
        <p:sp>
          <p:nvSpPr>
            <p:cNvPr id="141" name="Google Shape;141;p19"/>
            <p:cNvSpPr/>
            <p:nvPr/>
          </p:nvSpPr>
          <p:spPr>
            <a:xfrm>
              <a:off x="2649714" y="1538640"/>
              <a:ext cx="1036957" cy="855273"/>
            </a:xfrm>
            <a:prstGeom prst="roundRect">
              <a:avLst>
                <a:gd fmla="val 10000" name="adj"/>
              </a:avLst>
            </a:prstGeom>
            <a:solidFill>
              <a:schemeClr val="lt1">
                <a:alpha val="89411"/>
              </a:schemeClr>
            </a:solid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9"/>
            <p:cNvSpPr txBox="1"/>
            <p:nvPr/>
          </p:nvSpPr>
          <p:spPr>
            <a:xfrm>
              <a:off x="2669396" y="1558322"/>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Recopilación de información</a:t>
              </a:r>
              <a:endParaRPr b="0" i="0" sz="1400" u="none" cap="none" strike="noStrike">
                <a:solidFill>
                  <a:srgbClr val="000000"/>
                </a:solidFill>
                <a:latin typeface="Arial"/>
                <a:ea typeface="Arial"/>
                <a:cs typeface="Arial"/>
                <a:sym typeface="Arial"/>
              </a:endParaRPr>
            </a:p>
          </p:txBody>
        </p:sp>
        <p:sp>
          <p:nvSpPr>
            <p:cNvPr id="143" name="Google Shape;143;p19"/>
            <p:cNvSpPr/>
            <p:nvPr/>
          </p:nvSpPr>
          <p:spPr>
            <a:xfrm>
              <a:off x="3232214" y="1741468"/>
              <a:ext cx="1144860" cy="1144860"/>
            </a:xfrm>
            <a:custGeom>
              <a:rect b="b" l="l" r="r" t="t"/>
              <a:pathLst>
                <a:path extrusionOk="0" h="120000" w="120000">
                  <a:moveTo>
                    <a:pt x="10028" y="88379"/>
                  </a:moveTo>
                  <a:lnTo>
                    <a:pt x="13331" y="86503"/>
                  </a:lnTo>
                  <a:lnTo>
                    <a:pt x="13331" y="86503"/>
                  </a:lnTo>
                  <a:cubicBezTo>
                    <a:pt x="22313" y="102319"/>
                    <a:pt x="38695" y="112510"/>
                    <a:pt x="56852" y="113576"/>
                  </a:cubicBezTo>
                  <a:cubicBezTo>
                    <a:pt x="75009" y="114643"/>
                    <a:pt x="92471" y="106441"/>
                    <a:pt x="103244" y="91786"/>
                  </a:cubicBezTo>
                  <a:lnTo>
                    <a:pt x="101053" y="90542"/>
                  </a:lnTo>
                  <a:lnTo>
                    <a:pt x="108320" y="87441"/>
                  </a:lnTo>
                  <a:lnTo>
                    <a:pt x="108760" y="94918"/>
                  </a:lnTo>
                  <a:lnTo>
                    <a:pt x="106569" y="93674"/>
                  </a:lnTo>
                  <a:cubicBezTo>
                    <a:pt x="95110" y="109521"/>
                    <a:pt x="76379" y="118453"/>
                    <a:pt x="56853" y="117382"/>
                  </a:cubicBezTo>
                  <a:cubicBezTo>
                    <a:pt x="37326" y="116311"/>
                    <a:pt x="19685" y="105384"/>
                    <a:pt x="10028" y="8837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9"/>
            <p:cNvSpPr/>
            <p:nvPr/>
          </p:nvSpPr>
          <p:spPr>
            <a:xfrm>
              <a:off x="2880149" y="2210641"/>
              <a:ext cx="921740" cy="366545"/>
            </a:xfrm>
            <a:prstGeom prst="roundRect">
              <a:avLst>
                <a:gd fmla="val 10000" name="adj"/>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9"/>
            <p:cNvSpPr txBox="1"/>
            <p:nvPr/>
          </p:nvSpPr>
          <p:spPr>
            <a:xfrm>
              <a:off x="2890885" y="2221377"/>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Trabajo de campo</a:t>
              </a:r>
              <a:endParaRPr b="0" i="0" sz="1400" u="none" cap="none" strike="noStrike">
                <a:solidFill>
                  <a:srgbClr val="000000"/>
                </a:solidFill>
                <a:latin typeface="Arial"/>
                <a:ea typeface="Arial"/>
                <a:cs typeface="Arial"/>
                <a:sym typeface="Arial"/>
              </a:endParaRPr>
            </a:p>
          </p:txBody>
        </p:sp>
        <p:sp>
          <p:nvSpPr>
            <p:cNvPr id="146" name="Google Shape;146;p19"/>
            <p:cNvSpPr/>
            <p:nvPr/>
          </p:nvSpPr>
          <p:spPr>
            <a:xfrm>
              <a:off x="3974465" y="1538640"/>
              <a:ext cx="1036957" cy="855273"/>
            </a:xfrm>
            <a:prstGeom prst="roundRect">
              <a:avLst>
                <a:gd fmla="val 10000" name="adj"/>
              </a:avLst>
            </a:prstGeom>
            <a:solidFill>
              <a:schemeClr val="lt1">
                <a:alpha val="89411"/>
              </a:scheme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9"/>
            <p:cNvSpPr txBox="1"/>
            <p:nvPr/>
          </p:nvSpPr>
          <p:spPr>
            <a:xfrm>
              <a:off x="3994147" y="1741595"/>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Tabulación y transformación de datos en información.</a:t>
              </a:r>
              <a:endParaRPr b="0" i="0" sz="1400" u="none" cap="none" strike="noStrike">
                <a:solidFill>
                  <a:srgbClr val="000000"/>
                </a:solidFill>
                <a:latin typeface="Arial"/>
                <a:ea typeface="Arial"/>
                <a:cs typeface="Arial"/>
                <a:sym typeface="Arial"/>
              </a:endParaRPr>
            </a:p>
          </p:txBody>
        </p:sp>
        <p:sp>
          <p:nvSpPr>
            <p:cNvPr id="148" name="Google Shape;148;p19"/>
            <p:cNvSpPr/>
            <p:nvPr/>
          </p:nvSpPr>
          <p:spPr>
            <a:xfrm>
              <a:off x="4548324" y="1012692"/>
              <a:ext cx="1277360" cy="1277360"/>
            </a:xfrm>
            <a:custGeom>
              <a:rect b="b" l="l" r="r" t="t"/>
              <a:pathLst>
                <a:path extrusionOk="0" h="120000" w="120000">
                  <a:moveTo>
                    <a:pt x="9800" y="31492"/>
                  </a:moveTo>
                  <a:lnTo>
                    <a:pt x="9800" y="31492"/>
                  </a:lnTo>
                  <a:cubicBezTo>
                    <a:pt x="19560" y="14304"/>
                    <a:pt x="37436" y="3305"/>
                    <a:pt x="57177" y="2339"/>
                  </a:cubicBezTo>
                  <a:cubicBezTo>
                    <a:pt x="76919" y="1372"/>
                    <a:pt x="95783" y="10573"/>
                    <a:pt x="107176" y="26725"/>
                  </a:cubicBezTo>
                  <a:lnTo>
                    <a:pt x="109142" y="25608"/>
                  </a:lnTo>
                  <a:lnTo>
                    <a:pt x="108720" y="32332"/>
                  </a:lnTo>
                  <a:lnTo>
                    <a:pt x="102234" y="29531"/>
                  </a:lnTo>
                  <a:lnTo>
                    <a:pt x="104200" y="28415"/>
                  </a:lnTo>
                  <a:lnTo>
                    <a:pt x="104200" y="28415"/>
                  </a:lnTo>
                  <a:cubicBezTo>
                    <a:pt x="93421" y="13330"/>
                    <a:pt x="75692" y="4784"/>
                    <a:pt x="57177" y="5748"/>
                  </a:cubicBezTo>
                  <a:cubicBezTo>
                    <a:pt x="38661" y="6711"/>
                    <a:pt x="21916" y="17051"/>
                    <a:pt x="12760" y="33173"/>
                  </a:cubicBezTo>
                  <a:close/>
                </a:path>
              </a:pathLst>
            </a:custGeom>
            <a:solidFill>
              <a:srgbClr val="4372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9"/>
            <p:cNvSpPr/>
            <p:nvPr/>
          </p:nvSpPr>
          <p:spPr>
            <a:xfrm>
              <a:off x="4204900" y="1355368"/>
              <a:ext cx="921740" cy="366545"/>
            </a:xfrm>
            <a:prstGeom prst="roundRect">
              <a:avLst>
                <a:gd fmla="val 10000" name="adj"/>
              </a:avLst>
            </a:prstGeom>
            <a:solidFill>
              <a:srgbClr val="4372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9"/>
            <p:cNvSpPr txBox="1"/>
            <p:nvPr/>
          </p:nvSpPr>
          <p:spPr>
            <a:xfrm>
              <a:off x="4215636" y="1366104"/>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Procesamiento y análisis</a:t>
              </a:r>
              <a:endParaRPr b="0" i="0" sz="1400" u="none" cap="none" strike="noStrike">
                <a:solidFill>
                  <a:srgbClr val="000000"/>
                </a:solidFill>
                <a:latin typeface="Arial"/>
                <a:ea typeface="Arial"/>
                <a:cs typeface="Arial"/>
                <a:sym typeface="Arial"/>
              </a:endParaRPr>
            </a:p>
          </p:txBody>
        </p:sp>
        <p:sp>
          <p:nvSpPr>
            <p:cNvPr id="151" name="Google Shape;151;p19"/>
            <p:cNvSpPr/>
            <p:nvPr/>
          </p:nvSpPr>
          <p:spPr>
            <a:xfrm>
              <a:off x="5299216" y="1538640"/>
              <a:ext cx="1036957" cy="855273"/>
            </a:xfrm>
            <a:prstGeom prst="roundRect">
              <a:avLst>
                <a:gd fmla="val 10000" name="adj"/>
              </a:avLst>
            </a:prstGeom>
            <a:solidFill>
              <a:schemeClr val="lt1">
                <a:alpha val="89411"/>
              </a:schemeClr>
            </a:solid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9"/>
            <p:cNvSpPr txBox="1"/>
            <p:nvPr/>
          </p:nvSpPr>
          <p:spPr>
            <a:xfrm>
              <a:off x="5318898" y="1558322"/>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Consolidación de la información de forma técnica y visualmente agradable.</a:t>
              </a:r>
              <a:endParaRPr b="0" i="0" sz="1400" u="none" cap="none" strike="noStrike">
                <a:solidFill>
                  <a:srgbClr val="000000"/>
                </a:solidFill>
                <a:latin typeface="Arial"/>
                <a:ea typeface="Arial"/>
                <a:cs typeface="Arial"/>
                <a:sym typeface="Arial"/>
              </a:endParaRPr>
            </a:p>
          </p:txBody>
        </p:sp>
        <p:sp>
          <p:nvSpPr>
            <p:cNvPr id="153" name="Google Shape;153;p19"/>
            <p:cNvSpPr/>
            <p:nvPr/>
          </p:nvSpPr>
          <p:spPr>
            <a:xfrm>
              <a:off x="5881716" y="1741468"/>
              <a:ext cx="1144860" cy="1144860"/>
            </a:xfrm>
            <a:custGeom>
              <a:rect b="b" l="l" r="r" t="t"/>
              <a:pathLst>
                <a:path extrusionOk="0" h="120000" w="120000">
                  <a:moveTo>
                    <a:pt x="10028" y="88379"/>
                  </a:moveTo>
                  <a:lnTo>
                    <a:pt x="13331" y="86503"/>
                  </a:lnTo>
                  <a:lnTo>
                    <a:pt x="13331" y="86503"/>
                  </a:lnTo>
                  <a:cubicBezTo>
                    <a:pt x="22313" y="102319"/>
                    <a:pt x="38695" y="112510"/>
                    <a:pt x="56852" y="113576"/>
                  </a:cubicBezTo>
                  <a:cubicBezTo>
                    <a:pt x="75009" y="114643"/>
                    <a:pt x="92471" y="106441"/>
                    <a:pt x="103244" y="91786"/>
                  </a:cubicBezTo>
                  <a:lnTo>
                    <a:pt x="101053" y="90542"/>
                  </a:lnTo>
                  <a:lnTo>
                    <a:pt x="108320" y="87441"/>
                  </a:lnTo>
                  <a:lnTo>
                    <a:pt x="108760" y="94918"/>
                  </a:lnTo>
                  <a:lnTo>
                    <a:pt x="106569" y="93674"/>
                  </a:lnTo>
                  <a:cubicBezTo>
                    <a:pt x="95110" y="109521"/>
                    <a:pt x="76379" y="118453"/>
                    <a:pt x="56853" y="117382"/>
                  </a:cubicBezTo>
                  <a:cubicBezTo>
                    <a:pt x="37326" y="116311"/>
                    <a:pt x="19685" y="105384"/>
                    <a:pt x="10028" y="88379"/>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9"/>
            <p:cNvSpPr/>
            <p:nvPr/>
          </p:nvSpPr>
          <p:spPr>
            <a:xfrm>
              <a:off x="5529651" y="2210641"/>
              <a:ext cx="921740" cy="366545"/>
            </a:xfrm>
            <a:prstGeom prst="roundRect">
              <a:avLst>
                <a:gd fmla="val 1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9"/>
            <p:cNvSpPr txBox="1"/>
            <p:nvPr/>
          </p:nvSpPr>
          <p:spPr>
            <a:xfrm>
              <a:off x="5540387" y="2221377"/>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Elaboración del informe</a:t>
              </a:r>
              <a:endParaRPr b="0" i="0" sz="1400" u="none" cap="none" strike="noStrike">
                <a:solidFill>
                  <a:srgbClr val="000000"/>
                </a:solidFill>
                <a:latin typeface="Arial"/>
                <a:ea typeface="Arial"/>
                <a:cs typeface="Arial"/>
                <a:sym typeface="Arial"/>
              </a:endParaRPr>
            </a:p>
          </p:txBody>
        </p:sp>
        <p:sp>
          <p:nvSpPr>
            <p:cNvPr id="156" name="Google Shape;156;p19"/>
            <p:cNvSpPr/>
            <p:nvPr/>
          </p:nvSpPr>
          <p:spPr>
            <a:xfrm>
              <a:off x="6623967" y="1538640"/>
              <a:ext cx="1036957" cy="855273"/>
            </a:xfrm>
            <a:prstGeom prst="roundRect">
              <a:avLst>
                <a:gd fmla="val 10000" name="adj"/>
              </a:avLst>
            </a:prstGeom>
            <a:solidFill>
              <a:schemeClr val="lt1">
                <a:alpha val="89411"/>
              </a:schemeClr>
            </a:solid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9"/>
            <p:cNvSpPr txBox="1"/>
            <p:nvPr/>
          </p:nvSpPr>
          <p:spPr>
            <a:xfrm>
              <a:off x="6643649" y="1741595"/>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Entrega a satisfacción del informe de investigación.</a:t>
              </a:r>
              <a:endParaRPr b="0" i="0" sz="1400" u="none" cap="none" strike="noStrike">
                <a:solidFill>
                  <a:srgbClr val="000000"/>
                </a:solidFill>
                <a:latin typeface="Arial"/>
                <a:ea typeface="Arial"/>
                <a:cs typeface="Arial"/>
                <a:sym typeface="Arial"/>
              </a:endParaRPr>
            </a:p>
          </p:txBody>
        </p:sp>
        <p:sp>
          <p:nvSpPr>
            <p:cNvPr id="158" name="Google Shape;158;p19"/>
            <p:cNvSpPr/>
            <p:nvPr/>
          </p:nvSpPr>
          <p:spPr>
            <a:xfrm>
              <a:off x="6854402" y="1355368"/>
              <a:ext cx="921740" cy="366545"/>
            </a:xfrm>
            <a:prstGeom prst="roundRect">
              <a:avLst>
                <a:gd fmla="val 10000"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9"/>
            <p:cNvSpPr txBox="1"/>
            <p:nvPr/>
          </p:nvSpPr>
          <p:spPr>
            <a:xfrm>
              <a:off x="6865138" y="1366104"/>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Presentación del informe</a:t>
              </a:r>
              <a:endParaRPr b="0" i="0" sz="1400" u="none" cap="none" strike="noStrike">
                <a:solidFill>
                  <a:srgbClr val="000000"/>
                </a:solidFill>
                <a:latin typeface="Arial"/>
                <a:ea typeface="Arial"/>
                <a:cs typeface="Arial"/>
                <a:sym typeface="Arial"/>
              </a:endParaRPr>
            </a:p>
          </p:txBody>
        </p:sp>
      </p:grpSp>
      <p:sp>
        <p:nvSpPr>
          <p:cNvPr id="160" name="Google Shape;160;p19"/>
          <p:cNvSpPr/>
          <p:nvPr/>
        </p:nvSpPr>
        <p:spPr>
          <a:xfrm>
            <a:off x="316010" y="4338047"/>
            <a:ext cx="2311544" cy="1083807"/>
          </a:xfrm>
          <a:prstGeom prst="wedgeRoundRectCallout">
            <a:avLst>
              <a:gd fmla="val -21574" name="adj1"/>
              <a:gd fmla="val -63156" name="adj2"/>
              <a:gd fmla="val 16667" name="adj3"/>
            </a:avLst>
          </a:prstGeom>
          <a:solidFill>
            <a:schemeClr val="accent2"/>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1" name="Google Shape;161;p19"/>
          <p:cNvSpPr/>
          <p:nvPr/>
        </p:nvSpPr>
        <p:spPr>
          <a:xfrm>
            <a:off x="462857" y="4526007"/>
            <a:ext cx="2169459"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La planeación es el momento en el que se define el objetivo de investigación, alcance, tiempo estimado y presupuesto.</a:t>
            </a:r>
            <a:endParaRPr b="0" i="0" sz="1400" u="none" cap="none" strike="noStrike">
              <a:solidFill>
                <a:srgbClr val="000000"/>
              </a:solidFill>
              <a:latin typeface="Arial"/>
              <a:ea typeface="Arial"/>
              <a:cs typeface="Arial"/>
              <a:sym typeface="Arial"/>
            </a:endParaRPr>
          </a:p>
        </p:txBody>
      </p:sp>
      <p:pic>
        <p:nvPicPr>
          <p:cNvPr id="162" name="Google Shape;162;p19"/>
          <p:cNvPicPr preferRelativeResize="0"/>
          <p:nvPr/>
        </p:nvPicPr>
        <p:blipFill rotWithShape="1">
          <a:blip r:embed="rId3">
            <a:alphaModFix/>
          </a:blip>
          <a:srcRect b="43632" l="24727" r="69538" t="39365"/>
          <a:stretch/>
        </p:blipFill>
        <p:spPr>
          <a:xfrm>
            <a:off x="1679616" y="2780900"/>
            <a:ext cx="418676" cy="387275"/>
          </a:xfrm>
          <a:prstGeom prst="ellipse">
            <a:avLst/>
          </a:prstGeom>
          <a:noFill/>
          <a:ln cap="flat" cmpd="sng" w="9525">
            <a:solidFill>
              <a:srgbClr val="7F7F7F"/>
            </a:solidFill>
            <a:prstDash val="solid"/>
            <a:round/>
            <a:headEnd len="sm" w="sm" type="none"/>
            <a:tailEnd len="sm" w="sm" type="none"/>
          </a:ln>
        </p:spPr>
      </p:pic>
      <p:pic>
        <p:nvPicPr>
          <p:cNvPr id="163" name="Google Shape;163;p19"/>
          <p:cNvPicPr preferRelativeResize="0"/>
          <p:nvPr/>
        </p:nvPicPr>
        <p:blipFill rotWithShape="1">
          <a:blip r:embed="rId3">
            <a:alphaModFix/>
          </a:blip>
          <a:srcRect b="65358" l="9228" r="85037" t="17639"/>
          <a:stretch/>
        </p:blipFill>
        <p:spPr>
          <a:xfrm>
            <a:off x="325385" y="4122892"/>
            <a:ext cx="418676" cy="387275"/>
          </a:xfrm>
          <a:prstGeom prst="ellipse">
            <a:avLst/>
          </a:prstGeom>
          <a:noFill/>
          <a:ln cap="flat" cmpd="sng" w="9525">
            <a:solidFill>
              <a:srgbClr val="7F7F7F"/>
            </a:solidFill>
            <a:prstDash val="solid"/>
            <a:round/>
            <a:headEnd len="sm" w="sm" type="none"/>
            <a:tailEnd len="sm" w="sm" type="none"/>
          </a:ln>
        </p:spPr>
      </p:pic>
      <p:pic>
        <p:nvPicPr>
          <p:cNvPr id="164" name="Google Shape;164;p19"/>
          <p:cNvPicPr preferRelativeResize="0"/>
          <p:nvPr/>
        </p:nvPicPr>
        <p:blipFill rotWithShape="1">
          <a:blip r:embed="rId3">
            <a:alphaModFix/>
          </a:blip>
          <a:srcRect b="2530" l="47393" r="46870" t="80465"/>
          <a:stretch/>
        </p:blipFill>
        <p:spPr>
          <a:xfrm>
            <a:off x="3005832" y="4122891"/>
            <a:ext cx="418676" cy="387275"/>
          </a:xfrm>
          <a:prstGeom prst="ellipse">
            <a:avLst/>
          </a:prstGeom>
          <a:noFill/>
          <a:ln cap="flat" cmpd="sng" w="9525">
            <a:solidFill>
              <a:srgbClr val="7F7F7F"/>
            </a:solidFill>
            <a:prstDash val="solid"/>
            <a:round/>
            <a:headEnd len="sm" w="sm" type="none"/>
            <a:tailEnd len="sm" w="sm" type="none"/>
          </a:ln>
        </p:spPr>
      </p:pic>
      <p:pic>
        <p:nvPicPr>
          <p:cNvPr id="165" name="Google Shape;165;p19"/>
          <p:cNvPicPr preferRelativeResize="0"/>
          <p:nvPr/>
        </p:nvPicPr>
        <p:blipFill rotWithShape="1">
          <a:blip r:embed="rId3">
            <a:alphaModFix/>
          </a:blip>
          <a:srcRect b="2745" l="62718" r="31544" t="80252"/>
          <a:stretch/>
        </p:blipFill>
        <p:spPr>
          <a:xfrm>
            <a:off x="4223087" y="2729823"/>
            <a:ext cx="418676" cy="387275"/>
          </a:xfrm>
          <a:prstGeom prst="ellipse">
            <a:avLst/>
          </a:prstGeom>
          <a:noFill/>
          <a:ln cap="flat" cmpd="sng" w="9525">
            <a:solidFill>
              <a:srgbClr val="7F7F7F"/>
            </a:solidFill>
            <a:prstDash val="solid"/>
            <a:round/>
            <a:headEnd len="sm" w="sm" type="none"/>
            <a:tailEnd len="sm" w="sm" type="none"/>
          </a:ln>
        </p:spPr>
      </p:pic>
      <p:pic>
        <p:nvPicPr>
          <p:cNvPr id="166" name="Google Shape;166;p19"/>
          <p:cNvPicPr preferRelativeResize="0"/>
          <p:nvPr/>
        </p:nvPicPr>
        <p:blipFill rotWithShape="1">
          <a:blip r:embed="rId3">
            <a:alphaModFix/>
          </a:blip>
          <a:srcRect b="2359" l="70736" r="23529" t="80636"/>
          <a:stretch/>
        </p:blipFill>
        <p:spPr>
          <a:xfrm>
            <a:off x="6645350" y="4022533"/>
            <a:ext cx="418676" cy="387275"/>
          </a:xfrm>
          <a:prstGeom prst="ellipse">
            <a:avLst/>
          </a:prstGeom>
          <a:noFill/>
          <a:ln cap="flat" cmpd="sng" w="9525">
            <a:solidFill>
              <a:srgbClr val="7F7F7F"/>
            </a:solidFill>
            <a:prstDash val="solid"/>
            <a:round/>
            <a:headEnd len="sm" w="sm" type="none"/>
            <a:tailEnd len="sm" w="sm" type="none"/>
          </a:ln>
        </p:spPr>
      </p:pic>
      <p:pic>
        <p:nvPicPr>
          <p:cNvPr id="167" name="Google Shape;167;p19"/>
          <p:cNvPicPr preferRelativeResize="0"/>
          <p:nvPr/>
        </p:nvPicPr>
        <p:blipFill rotWithShape="1">
          <a:blip r:embed="rId3">
            <a:alphaModFix/>
          </a:blip>
          <a:srcRect b="3067" l="85765" r="8499" t="79928"/>
          <a:stretch/>
        </p:blipFill>
        <p:spPr>
          <a:xfrm>
            <a:off x="7008044" y="2711019"/>
            <a:ext cx="418676" cy="387275"/>
          </a:xfrm>
          <a:prstGeom prst="ellipse">
            <a:avLst/>
          </a:prstGeom>
          <a:noFill/>
          <a:ln cap="flat" cmpd="sng" w="9525">
            <a:solidFill>
              <a:srgbClr val="7F7F7F"/>
            </a:solidFill>
            <a:prstDash val="solid"/>
            <a:round/>
            <a:headEnd len="sm" w="sm" type="none"/>
            <a:tailEnd len="sm" w="sm" type="none"/>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3" name="Google Shape;173;p20"/>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74" name="Google Shape;174;p20"/>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75" name="Google Shape;175;p20"/>
          <p:cNvGrpSpPr/>
          <p:nvPr/>
        </p:nvGrpSpPr>
        <p:grpSpPr>
          <a:xfrm>
            <a:off x="335122" y="2682569"/>
            <a:ext cx="7775930" cy="1873636"/>
            <a:chOff x="212" y="1012692"/>
            <a:chExt cx="7775930" cy="1873636"/>
          </a:xfrm>
        </p:grpSpPr>
        <p:sp>
          <p:nvSpPr>
            <p:cNvPr id="176" name="Google Shape;176;p20"/>
            <p:cNvSpPr/>
            <p:nvPr/>
          </p:nvSpPr>
          <p:spPr>
            <a:xfrm>
              <a:off x="212" y="1538640"/>
              <a:ext cx="1036957" cy="855273"/>
            </a:xfrm>
            <a:prstGeom prst="roundRect">
              <a:avLst>
                <a:gd fmla="val 10000" name="adj"/>
              </a:avLst>
            </a:prstGeom>
            <a:solidFill>
              <a:schemeClr val="lt1">
                <a:alpha val="89411"/>
              </a:schemeClr>
            </a:solid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0"/>
            <p:cNvSpPr txBox="1"/>
            <p:nvPr/>
          </p:nvSpPr>
          <p:spPr>
            <a:xfrm>
              <a:off x="19894" y="1558322"/>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Definición de elementos</a:t>
              </a:r>
              <a:endParaRPr b="0" i="0" sz="1400" u="none" cap="none" strike="noStrike">
                <a:solidFill>
                  <a:srgbClr val="000000"/>
                </a:solidFill>
                <a:latin typeface="Arial"/>
                <a:ea typeface="Arial"/>
                <a:cs typeface="Arial"/>
                <a:sym typeface="Arial"/>
              </a:endParaRPr>
            </a:p>
          </p:txBody>
        </p:sp>
        <p:sp>
          <p:nvSpPr>
            <p:cNvPr id="178" name="Google Shape;178;p20"/>
            <p:cNvSpPr/>
            <p:nvPr/>
          </p:nvSpPr>
          <p:spPr>
            <a:xfrm>
              <a:off x="582712" y="1741468"/>
              <a:ext cx="1144860" cy="1144860"/>
            </a:xfrm>
            <a:custGeom>
              <a:rect b="b" l="l" r="r" t="t"/>
              <a:pathLst>
                <a:path extrusionOk="0" h="120000" w="120000">
                  <a:moveTo>
                    <a:pt x="10028" y="88379"/>
                  </a:moveTo>
                  <a:lnTo>
                    <a:pt x="13331" y="86503"/>
                  </a:lnTo>
                  <a:lnTo>
                    <a:pt x="13331" y="86503"/>
                  </a:lnTo>
                  <a:cubicBezTo>
                    <a:pt x="22313" y="102319"/>
                    <a:pt x="38695" y="112510"/>
                    <a:pt x="56852" y="113576"/>
                  </a:cubicBezTo>
                  <a:cubicBezTo>
                    <a:pt x="75009" y="114643"/>
                    <a:pt x="92471" y="106441"/>
                    <a:pt x="103244" y="91786"/>
                  </a:cubicBezTo>
                  <a:lnTo>
                    <a:pt x="101053" y="90542"/>
                  </a:lnTo>
                  <a:lnTo>
                    <a:pt x="108320" y="87441"/>
                  </a:lnTo>
                  <a:lnTo>
                    <a:pt x="108760" y="94918"/>
                  </a:lnTo>
                  <a:lnTo>
                    <a:pt x="106569" y="93674"/>
                  </a:lnTo>
                  <a:cubicBezTo>
                    <a:pt x="95110" y="109521"/>
                    <a:pt x="76379" y="118453"/>
                    <a:pt x="56853" y="117382"/>
                  </a:cubicBezTo>
                  <a:cubicBezTo>
                    <a:pt x="37326" y="116311"/>
                    <a:pt x="19685" y="105384"/>
                    <a:pt x="10028" y="8837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0"/>
            <p:cNvSpPr/>
            <p:nvPr/>
          </p:nvSpPr>
          <p:spPr>
            <a:xfrm>
              <a:off x="230647" y="2210641"/>
              <a:ext cx="921740" cy="366545"/>
            </a:xfrm>
            <a:prstGeom prst="roundRect">
              <a:avLst>
                <a:gd fmla="val 10000"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0"/>
            <p:cNvSpPr txBox="1"/>
            <p:nvPr/>
          </p:nvSpPr>
          <p:spPr>
            <a:xfrm>
              <a:off x="241383" y="2221377"/>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Planeación</a:t>
              </a:r>
              <a:endParaRPr b="0" i="0" sz="1400" u="none" cap="none" strike="noStrike">
                <a:solidFill>
                  <a:srgbClr val="000000"/>
                </a:solidFill>
                <a:latin typeface="Arial"/>
                <a:ea typeface="Arial"/>
                <a:cs typeface="Arial"/>
                <a:sym typeface="Arial"/>
              </a:endParaRPr>
            </a:p>
          </p:txBody>
        </p:sp>
        <p:sp>
          <p:nvSpPr>
            <p:cNvPr id="181" name="Google Shape;181;p20"/>
            <p:cNvSpPr/>
            <p:nvPr/>
          </p:nvSpPr>
          <p:spPr>
            <a:xfrm>
              <a:off x="1324963" y="1538640"/>
              <a:ext cx="1036957" cy="855273"/>
            </a:xfrm>
            <a:prstGeom prst="roundRect">
              <a:avLst>
                <a:gd fmla="val 10000" name="adj"/>
              </a:avLst>
            </a:prstGeom>
            <a:solidFill>
              <a:schemeClr val="lt1">
                <a:alpha val="89411"/>
              </a:schemeClr>
            </a:solid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0"/>
            <p:cNvSpPr txBox="1"/>
            <p:nvPr/>
          </p:nvSpPr>
          <p:spPr>
            <a:xfrm>
              <a:off x="1344645" y="1741595"/>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Selección de metodología e instrumento.</a:t>
              </a:r>
              <a:endParaRPr b="0" i="0" sz="1400" u="none" cap="none" strike="noStrike">
                <a:solidFill>
                  <a:srgbClr val="000000"/>
                </a:solidFill>
                <a:latin typeface="Arial"/>
                <a:ea typeface="Arial"/>
                <a:cs typeface="Arial"/>
                <a:sym typeface="Arial"/>
              </a:endParaRPr>
            </a:p>
          </p:txBody>
        </p:sp>
        <p:sp>
          <p:nvSpPr>
            <p:cNvPr id="183" name="Google Shape;183;p20"/>
            <p:cNvSpPr/>
            <p:nvPr/>
          </p:nvSpPr>
          <p:spPr>
            <a:xfrm>
              <a:off x="1898822" y="1012692"/>
              <a:ext cx="1277360" cy="1277360"/>
            </a:xfrm>
            <a:custGeom>
              <a:rect b="b" l="l" r="r" t="t"/>
              <a:pathLst>
                <a:path extrusionOk="0" h="120000" w="120000">
                  <a:moveTo>
                    <a:pt x="9800" y="31492"/>
                  </a:moveTo>
                  <a:lnTo>
                    <a:pt x="9800" y="31492"/>
                  </a:lnTo>
                  <a:cubicBezTo>
                    <a:pt x="19560" y="14304"/>
                    <a:pt x="37436" y="3305"/>
                    <a:pt x="57177" y="2339"/>
                  </a:cubicBezTo>
                  <a:cubicBezTo>
                    <a:pt x="76919" y="1372"/>
                    <a:pt x="95783" y="10573"/>
                    <a:pt x="107176" y="26725"/>
                  </a:cubicBezTo>
                  <a:lnTo>
                    <a:pt x="109142" y="25608"/>
                  </a:lnTo>
                  <a:lnTo>
                    <a:pt x="108720" y="32332"/>
                  </a:lnTo>
                  <a:lnTo>
                    <a:pt x="102234" y="29531"/>
                  </a:lnTo>
                  <a:lnTo>
                    <a:pt x="104200" y="28415"/>
                  </a:lnTo>
                  <a:lnTo>
                    <a:pt x="104200" y="28415"/>
                  </a:lnTo>
                  <a:cubicBezTo>
                    <a:pt x="93421" y="13330"/>
                    <a:pt x="75692" y="4784"/>
                    <a:pt x="57177" y="5748"/>
                  </a:cubicBezTo>
                  <a:cubicBezTo>
                    <a:pt x="38661" y="6711"/>
                    <a:pt x="21916" y="17051"/>
                    <a:pt x="12760" y="3317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0"/>
            <p:cNvSpPr/>
            <p:nvPr/>
          </p:nvSpPr>
          <p:spPr>
            <a:xfrm>
              <a:off x="1555398" y="1355368"/>
              <a:ext cx="921740" cy="366545"/>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0"/>
            <p:cNvSpPr txBox="1"/>
            <p:nvPr/>
          </p:nvSpPr>
          <p:spPr>
            <a:xfrm>
              <a:off x="1566134" y="1366104"/>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Diseño</a:t>
              </a:r>
              <a:endParaRPr b="0" i="0" sz="1400" u="none" cap="none" strike="noStrike">
                <a:solidFill>
                  <a:srgbClr val="000000"/>
                </a:solidFill>
                <a:latin typeface="Arial"/>
                <a:ea typeface="Arial"/>
                <a:cs typeface="Arial"/>
                <a:sym typeface="Arial"/>
              </a:endParaRPr>
            </a:p>
          </p:txBody>
        </p:sp>
        <p:sp>
          <p:nvSpPr>
            <p:cNvPr id="186" name="Google Shape;186;p20"/>
            <p:cNvSpPr/>
            <p:nvPr/>
          </p:nvSpPr>
          <p:spPr>
            <a:xfrm>
              <a:off x="2649714" y="1538640"/>
              <a:ext cx="1036957" cy="855273"/>
            </a:xfrm>
            <a:prstGeom prst="roundRect">
              <a:avLst>
                <a:gd fmla="val 10000" name="adj"/>
              </a:avLst>
            </a:prstGeom>
            <a:solidFill>
              <a:schemeClr val="lt1">
                <a:alpha val="89411"/>
              </a:schemeClr>
            </a:solid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0"/>
            <p:cNvSpPr txBox="1"/>
            <p:nvPr/>
          </p:nvSpPr>
          <p:spPr>
            <a:xfrm>
              <a:off x="2669396" y="1558322"/>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Recopilación de información</a:t>
              </a:r>
              <a:endParaRPr b="0" i="0" sz="1400" u="none" cap="none" strike="noStrike">
                <a:solidFill>
                  <a:srgbClr val="000000"/>
                </a:solidFill>
                <a:latin typeface="Arial"/>
                <a:ea typeface="Arial"/>
                <a:cs typeface="Arial"/>
                <a:sym typeface="Arial"/>
              </a:endParaRPr>
            </a:p>
          </p:txBody>
        </p:sp>
        <p:sp>
          <p:nvSpPr>
            <p:cNvPr id="188" name="Google Shape;188;p20"/>
            <p:cNvSpPr/>
            <p:nvPr/>
          </p:nvSpPr>
          <p:spPr>
            <a:xfrm>
              <a:off x="3232214" y="1741468"/>
              <a:ext cx="1144860" cy="1144860"/>
            </a:xfrm>
            <a:custGeom>
              <a:rect b="b" l="l" r="r" t="t"/>
              <a:pathLst>
                <a:path extrusionOk="0" h="120000" w="120000">
                  <a:moveTo>
                    <a:pt x="10028" y="88379"/>
                  </a:moveTo>
                  <a:lnTo>
                    <a:pt x="13331" y="86503"/>
                  </a:lnTo>
                  <a:lnTo>
                    <a:pt x="13331" y="86503"/>
                  </a:lnTo>
                  <a:cubicBezTo>
                    <a:pt x="22313" y="102319"/>
                    <a:pt x="38695" y="112510"/>
                    <a:pt x="56852" y="113576"/>
                  </a:cubicBezTo>
                  <a:cubicBezTo>
                    <a:pt x="75009" y="114643"/>
                    <a:pt x="92471" y="106441"/>
                    <a:pt x="103244" y="91786"/>
                  </a:cubicBezTo>
                  <a:lnTo>
                    <a:pt x="101053" y="90542"/>
                  </a:lnTo>
                  <a:lnTo>
                    <a:pt x="108320" y="87441"/>
                  </a:lnTo>
                  <a:lnTo>
                    <a:pt x="108760" y="94918"/>
                  </a:lnTo>
                  <a:lnTo>
                    <a:pt x="106569" y="93674"/>
                  </a:lnTo>
                  <a:cubicBezTo>
                    <a:pt x="95110" y="109521"/>
                    <a:pt x="76379" y="118453"/>
                    <a:pt x="56853" y="117382"/>
                  </a:cubicBezTo>
                  <a:cubicBezTo>
                    <a:pt x="37326" y="116311"/>
                    <a:pt x="19685" y="105384"/>
                    <a:pt x="10028" y="8837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0"/>
            <p:cNvSpPr/>
            <p:nvPr/>
          </p:nvSpPr>
          <p:spPr>
            <a:xfrm>
              <a:off x="2880149" y="2210641"/>
              <a:ext cx="921740" cy="366545"/>
            </a:xfrm>
            <a:prstGeom prst="roundRect">
              <a:avLst>
                <a:gd fmla="val 10000" name="adj"/>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0"/>
            <p:cNvSpPr txBox="1"/>
            <p:nvPr/>
          </p:nvSpPr>
          <p:spPr>
            <a:xfrm>
              <a:off x="2890885" y="2221377"/>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Trabajo de campo</a:t>
              </a:r>
              <a:endParaRPr b="0" i="0" sz="1400" u="none" cap="none" strike="noStrike">
                <a:solidFill>
                  <a:srgbClr val="000000"/>
                </a:solidFill>
                <a:latin typeface="Arial"/>
                <a:ea typeface="Arial"/>
                <a:cs typeface="Arial"/>
                <a:sym typeface="Arial"/>
              </a:endParaRPr>
            </a:p>
          </p:txBody>
        </p:sp>
        <p:sp>
          <p:nvSpPr>
            <p:cNvPr id="191" name="Google Shape;191;p20"/>
            <p:cNvSpPr/>
            <p:nvPr/>
          </p:nvSpPr>
          <p:spPr>
            <a:xfrm>
              <a:off x="3974465" y="1538640"/>
              <a:ext cx="1036957" cy="855273"/>
            </a:xfrm>
            <a:prstGeom prst="roundRect">
              <a:avLst>
                <a:gd fmla="val 10000" name="adj"/>
              </a:avLst>
            </a:prstGeom>
            <a:solidFill>
              <a:schemeClr val="lt1">
                <a:alpha val="89411"/>
              </a:scheme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0"/>
            <p:cNvSpPr txBox="1"/>
            <p:nvPr/>
          </p:nvSpPr>
          <p:spPr>
            <a:xfrm>
              <a:off x="3994147" y="1741595"/>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Tabulación y transformación de datos en información.</a:t>
              </a:r>
              <a:endParaRPr b="0" i="0" sz="1400" u="none" cap="none" strike="noStrike">
                <a:solidFill>
                  <a:srgbClr val="000000"/>
                </a:solidFill>
                <a:latin typeface="Arial"/>
                <a:ea typeface="Arial"/>
                <a:cs typeface="Arial"/>
                <a:sym typeface="Arial"/>
              </a:endParaRPr>
            </a:p>
          </p:txBody>
        </p:sp>
        <p:sp>
          <p:nvSpPr>
            <p:cNvPr id="193" name="Google Shape;193;p20"/>
            <p:cNvSpPr/>
            <p:nvPr/>
          </p:nvSpPr>
          <p:spPr>
            <a:xfrm>
              <a:off x="4548324" y="1012692"/>
              <a:ext cx="1277360" cy="1277360"/>
            </a:xfrm>
            <a:custGeom>
              <a:rect b="b" l="l" r="r" t="t"/>
              <a:pathLst>
                <a:path extrusionOk="0" h="120000" w="120000">
                  <a:moveTo>
                    <a:pt x="9800" y="31492"/>
                  </a:moveTo>
                  <a:lnTo>
                    <a:pt x="9800" y="31492"/>
                  </a:lnTo>
                  <a:cubicBezTo>
                    <a:pt x="19560" y="14304"/>
                    <a:pt x="37436" y="3305"/>
                    <a:pt x="57177" y="2339"/>
                  </a:cubicBezTo>
                  <a:cubicBezTo>
                    <a:pt x="76919" y="1372"/>
                    <a:pt x="95783" y="10573"/>
                    <a:pt x="107176" y="26725"/>
                  </a:cubicBezTo>
                  <a:lnTo>
                    <a:pt x="109142" y="25608"/>
                  </a:lnTo>
                  <a:lnTo>
                    <a:pt x="108720" y="32332"/>
                  </a:lnTo>
                  <a:lnTo>
                    <a:pt x="102234" y="29531"/>
                  </a:lnTo>
                  <a:lnTo>
                    <a:pt x="104200" y="28415"/>
                  </a:lnTo>
                  <a:lnTo>
                    <a:pt x="104200" y="28415"/>
                  </a:lnTo>
                  <a:cubicBezTo>
                    <a:pt x="93421" y="13330"/>
                    <a:pt x="75692" y="4784"/>
                    <a:pt x="57177" y="5748"/>
                  </a:cubicBezTo>
                  <a:cubicBezTo>
                    <a:pt x="38661" y="6711"/>
                    <a:pt x="21916" y="17051"/>
                    <a:pt x="12760" y="33173"/>
                  </a:cubicBezTo>
                  <a:close/>
                </a:path>
              </a:pathLst>
            </a:custGeom>
            <a:solidFill>
              <a:srgbClr val="4372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0"/>
            <p:cNvSpPr/>
            <p:nvPr/>
          </p:nvSpPr>
          <p:spPr>
            <a:xfrm>
              <a:off x="4204900" y="1355368"/>
              <a:ext cx="921740" cy="366545"/>
            </a:xfrm>
            <a:prstGeom prst="roundRect">
              <a:avLst>
                <a:gd fmla="val 10000" name="adj"/>
              </a:avLst>
            </a:prstGeom>
            <a:solidFill>
              <a:srgbClr val="4372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0"/>
            <p:cNvSpPr txBox="1"/>
            <p:nvPr/>
          </p:nvSpPr>
          <p:spPr>
            <a:xfrm>
              <a:off x="4215636" y="1366104"/>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Procesamiento y análisis</a:t>
              </a:r>
              <a:endParaRPr b="0" i="0" sz="1400" u="none" cap="none" strike="noStrike">
                <a:solidFill>
                  <a:srgbClr val="000000"/>
                </a:solidFill>
                <a:latin typeface="Arial"/>
                <a:ea typeface="Arial"/>
                <a:cs typeface="Arial"/>
                <a:sym typeface="Arial"/>
              </a:endParaRPr>
            </a:p>
          </p:txBody>
        </p:sp>
        <p:sp>
          <p:nvSpPr>
            <p:cNvPr id="196" name="Google Shape;196;p20"/>
            <p:cNvSpPr/>
            <p:nvPr/>
          </p:nvSpPr>
          <p:spPr>
            <a:xfrm>
              <a:off x="5299216" y="1538640"/>
              <a:ext cx="1036957" cy="855273"/>
            </a:xfrm>
            <a:prstGeom prst="roundRect">
              <a:avLst>
                <a:gd fmla="val 10000" name="adj"/>
              </a:avLst>
            </a:prstGeom>
            <a:solidFill>
              <a:schemeClr val="lt1">
                <a:alpha val="89411"/>
              </a:schemeClr>
            </a:solid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0"/>
            <p:cNvSpPr txBox="1"/>
            <p:nvPr/>
          </p:nvSpPr>
          <p:spPr>
            <a:xfrm>
              <a:off x="5318898" y="1558322"/>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Consolidación de la información de forma técnica y visualmente agradable.</a:t>
              </a:r>
              <a:endParaRPr b="0" i="0" sz="1400" u="none" cap="none" strike="noStrike">
                <a:solidFill>
                  <a:srgbClr val="000000"/>
                </a:solidFill>
                <a:latin typeface="Arial"/>
                <a:ea typeface="Arial"/>
                <a:cs typeface="Arial"/>
                <a:sym typeface="Arial"/>
              </a:endParaRPr>
            </a:p>
          </p:txBody>
        </p:sp>
        <p:sp>
          <p:nvSpPr>
            <p:cNvPr id="198" name="Google Shape;198;p20"/>
            <p:cNvSpPr/>
            <p:nvPr/>
          </p:nvSpPr>
          <p:spPr>
            <a:xfrm>
              <a:off x="5881716" y="1741468"/>
              <a:ext cx="1144860" cy="1144860"/>
            </a:xfrm>
            <a:custGeom>
              <a:rect b="b" l="l" r="r" t="t"/>
              <a:pathLst>
                <a:path extrusionOk="0" h="120000" w="120000">
                  <a:moveTo>
                    <a:pt x="10028" y="88379"/>
                  </a:moveTo>
                  <a:lnTo>
                    <a:pt x="13331" y="86503"/>
                  </a:lnTo>
                  <a:lnTo>
                    <a:pt x="13331" y="86503"/>
                  </a:lnTo>
                  <a:cubicBezTo>
                    <a:pt x="22313" y="102319"/>
                    <a:pt x="38695" y="112510"/>
                    <a:pt x="56852" y="113576"/>
                  </a:cubicBezTo>
                  <a:cubicBezTo>
                    <a:pt x="75009" y="114643"/>
                    <a:pt x="92471" y="106441"/>
                    <a:pt x="103244" y="91786"/>
                  </a:cubicBezTo>
                  <a:lnTo>
                    <a:pt x="101053" y="90542"/>
                  </a:lnTo>
                  <a:lnTo>
                    <a:pt x="108320" y="87441"/>
                  </a:lnTo>
                  <a:lnTo>
                    <a:pt x="108760" y="94918"/>
                  </a:lnTo>
                  <a:lnTo>
                    <a:pt x="106569" y="93674"/>
                  </a:lnTo>
                  <a:cubicBezTo>
                    <a:pt x="95110" y="109521"/>
                    <a:pt x="76379" y="118453"/>
                    <a:pt x="56853" y="117382"/>
                  </a:cubicBezTo>
                  <a:cubicBezTo>
                    <a:pt x="37326" y="116311"/>
                    <a:pt x="19685" y="105384"/>
                    <a:pt x="10028" y="88379"/>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0"/>
            <p:cNvSpPr/>
            <p:nvPr/>
          </p:nvSpPr>
          <p:spPr>
            <a:xfrm>
              <a:off x="5529651" y="2210641"/>
              <a:ext cx="921740" cy="366545"/>
            </a:xfrm>
            <a:prstGeom prst="roundRect">
              <a:avLst>
                <a:gd fmla="val 1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0"/>
            <p:cNvSpPr txBox="1"/>
            <p:nvPr/>
          </p:nvSpPr>
          <p:spPr>
            <a:xfrm>
              <a:off x="5540387" y="2221377"/>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Elaboración del informe</a:t>
              </a:r>
              <a:endParaRPr b="0" i="0" sz="1400" u="none" cap="none" strike="noStrike">
                <a:solidFill>
                  <a:srgbClr val="000000"/>
                </a:solidFill>
                <a:latin typeface="Arial"/>
                <a:ea typeface="Arial"/>
                <a:cs typeface="Arial"/>
                <a:sym typeface="Arial"/>
              </a:endParaRPr>
            </a:p>
          </p:txBody>
        </p:sp>
        <p:sp>
          <p:nvSpPr>
            <p:cNvPr id="201" name="Google Shape;201;p20"/>
            <p:cNvSpPr/>
            <p:nvPr/>
          </p:nvSpPr>
          <p:spPr>
            <a:xfrm>
              <a:off x="6623967" y="1538640"/>
              <a:ext cx="1036957" cy="855273"/>
            </a:xfrm>
            <a:prstGeom prst="roundRect">
              <a:avLst>
                <a:gd fmla="val 10000" name="adj"/>
              </a:avLst>
            </a:prstGeom>
            <a:solidFill>
              <a:schemeClr val="lt1">
                <a:alpha val="89411"/>
              </a:schemeClr>
            </a:solid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0"/>
            <p:cNvSpPr txBox="1"/>
            <p:nvPr/>
          </p:nvSpPr>
          <p:spPr>
            <a:xfrm>
              <a:off x="6643649" y="1741595"/>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Entrega a satisfacción del informe de investigación.</a:t>
              </a:r>
              <a:endParaRPr b="0" i="0" sz="1400" u="none" cap="none" strike="noStrike">
                <a:solidFill>
                  <a:srgbClr val="000000"/>
                </a:solidFill>
                <a:latin typeface="Arial"/>
                <a:ea typeface="Arial"/>
                <a:cs typeface="Arial"/>
                <a:sym typeface="Arial"/>
              </a:endParaRPr>
            </a:p>
          </p:txBody>
        </p:sp>
        <p:sp>
          <p:nvSpPr>
            <p:cNvPr id="203" name="Google Shape;203;p20"/>
            <p:cNvSpPr/>
            <p:nvPr/>
          </p:nvSpPr>
          <p:spPr>
            <a:xfrm>
              <a:off x="6854402" y="1355368"/>
              <a:ext cx="921740" cy="366545"/>
            </a:xfrm>
            <a:prstGeom prst="roundRect">
              <a:avLst>
                <a:gd fmla="val 10000"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0"/>
            <p:cNvSpPr txBox="1"/>
            <p:nvPr/>
          </p:nvSpPr>
          <p:spPr>
            <a:xfrm>
              <a:off x="6865138" y="1366104"/>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Presentación del informe</a:t>
              </a:r>
              <a:endParaRPr b="0" i="0" sz="1400" u="none" cap="none" strike="noStrike">
                <a:solidFill>
                  <a:srgbClr val="000000"/>
                </a:solidFill>
                <a:latin typeface="Arial"/>
                <a:ea typeface="Arial"/>
                <a:cs typeface="Arial"/>
                <a:sym typeface="Arial"/>
              </a:endParaRPr>
            </a:p>
          </p:txBody>
        </p:sp>
      </p:grpSp>
      <p:sp>
        <p:nvSpPr>
          <p:cNvPr id="205" name="Google Shape;205;p20"/>
          <p:cNvSpPr/>
          <p:nvPr/>
        </p:nvSpPr>
        <p:spPr>
          <a:xfrm>
            <a:off x="1208896" y="1885304"/>
            <a:ext cx="2792950" cy="1083807"/>
          </a:xfrm>
          <a:prstGeom prst="wedgeRoundRectCallout">
            <a:avLst>
              <a:gd fmla="val -19712" name="adj1"/>
              <a:gd fmla="val 63894" name="adj2"/>
              <a:gd fmla="val 16667" name="adj3"/>
            </a:avLst>
          </a:prstGeom>
          <a:solidFill>
            <a:srgbClr val="7F7F7F"/>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6" name="Google Shape;206;p20"/>
          <p:cNvSpPr/>
          <p:nvPr/>
        </p:nvSpPr>
        <p:spPr>
          <a:xfrm>
            <a:off x="1355743" y="2073264"/>
            <a:ext cx="2646102"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Segundo, se procede con el diseño que consiste en definir qué tipo de metodología se aplicará y a través de qué instrumento de recopilación de datos se realizará.</a:t>
            </a:r>
            <a:endParaRPr b="0" i="0" sz="1400" u="none" cap="none" strike="noStrike">
              <a:solidFill>
                <a:srgbClr val="000000"/>
              </a:solidFill>
              <a:latin typeface="Arial"/>
              <a:ea typeface="Arial"/>
              <a:cs typeface="Arial"/>
              <a:sym typeface="Arial"/>
            </a:endParaRPr>
          </a:p>
        </p:txBody>
      </p:sp>
      <p:pic>
        <p:nvPicPr>
          <p:cNvPr id="207" name="Google Shape;207;p20"/>
          <p:cNvPicPr preferRelativeResize="0"/>
          <p:nvPr/>
        </p:nvPicPr>
        <p:blipFill rotWithShape="1">
          <a:blip r:embed="rId3">
            <a:alphaModFix/>
          </a:blip>
          <a:srcRect b="43632" l="24727" r="69538" t="39365"/>
          <a:stretch/>
        </p:blipFill>
        <p:spPr>
          <a:xfrm>
            <a:off x="1679616" y="2780900"/>
            <a:ext cx="418676" cy="387275"/>
          </a:xfrm>
          <a:prstGeom prst="ellipse">
            <a:avLst/>
          </a:prstGeom>
          <a:noFill/>
          <a:ln cap="flat" cmpd="sng" w="9525">
            <a:solidFill>
              <a:srgbClr val="7F7F7F"/>
            </a:solidFill>
            <a:prstDash val="solid"/>
            <a:round/>
            <a:headEnd len="sm" w="sm" type="none"/>
            <a:tailEnd len="sm" w="sm" type="none"/>
          </a:ln>
        </p:spPr>
      </p:pic>
      <p:pic>
        <p:nvPicPr>
          <p:cNvPr id="208" name="Google Shape;208;p20"/>
          <p:cNvPicPr preferRelativeResize="0"/>
          <p:nvPr/>
        </p:nvPicPr>
        <p:blipFill rotWithShape="1">
          <a:blip r:embed="rId3">
            <a:alphaModFix/>
          </a:blip>
          <a:srcRect b="65358" l="9228" r="85037" t="17639"/>
          <a:stretch/>
        </p:blipFill>
        <p:spPr>
          <a:xfrm>
            <a:off x="325385" y="4122892"/>
            <a:ext cx="418676" cy="387275"/>
          </a:xfrm>
          <a:prstGeom prst="ellipse">
            <a:avLst/>
          </a:prstGeom>
          <a:noFill/>
          <a:ln cap="flat" cmpd="sng" w="9525">
            <a:solidFill>
              <a:srgbClr val="7F7F7F"/>
            </a:solidFill>
            <a:prstDash val="solid"/>
            <a:round/>
            <a:headEnd len="sm" w="sm" type="none"/>
            <a:tailEnd len="sm" w="sm" type="none"/>
          </a:ln>
        </p:spPr>
      </p:pic>
      <p:pic>
        <p:nvPicPr>
          <p:cNvPr id="209" name="Google Shape;209;p20"/>
          <p:cNvPicPr preferRelativeResize="0"/>
          <p:nvPr/>
        </p:nvPicPr>
        <p:blipFill rotWithShape="1">
          <a:blip r:embed="rId3">
            <a:alphaModFix/>
          </a:blip>
          <a:srcRect b="2530" l="47393" r="46870" t="80465"/>
          <a:stretch/>
        </p:blipFill>
        <p:spPr>
          <a:xfrm>
            <a:off x="3005832" y="4122891"/>
            <a:ext cx="418676" cy="387275"/>
          </a:xfrm>
          <a:prstGeom prst="ellipse">
            <a:avLst/>
          </a:prstGeom>
          <a:noFill/>
          <a:ln cap="flat" cmpd="sng" w="9525">
            <a:solidFill>
              <a:srgbClr val="7F7F7F"/>
            </a:solidFill>
            <a:prstDash val="solid"/>
            <a:round/>
            <a:headEnd len="sm" w="sm" type="none"/>
            <a:tailEnd len="sm" w="sm" type="none"/>
          </a:ln>
        </p:spPr>
      </p:pic>
      <p:pic>
        <p:nvPicPr>
          <p:cNvPr id="210" name="Google Shape;210;p20"/>
          <p:cNvPicPr preferRelativeResize="0"/>
          <p:nvPr/>
        </p:nvPicPr>
        <p:blipFill rotWithShape="1">
          <a:blip r:embed="rId3">
            <a:alphaModFix/>
          </a:blip>
          <a:srcRect b="2745" l="62718" r="31544" t="80252"/>
          <a:stretch/>
        </p:blipFill>
        <p:spPr>
          <a:xfrm>
            <a:off x="4223087" y="2729823"/>
            <a:ext cx="418676" cy="387275"/>
          </a:xfrm>
          <a:prstGeom prst="ellipse">
            <a:avLst/>
          </a:prstGeom>
          <a:noFill/>
          <a:ln cap="flat" cmpd="sng" w="9525">
            <a:solidFill>
              <a:srgbClr val="7F7F7F"/>
            </a:solidFill>
            <a:prstDash val="solid"/>
            <a:round/>
            <a:headEnd len="sm" w="sm" type="none"/>
            <a:tailEnd len="sm" w="sm" type="none"/>
          </a:ln>
        </p:spPr>
      </p:pic>
      <p:pic>
        <p:nvPicPr>
          <p:cNvPr id="211" name="Google Shape;211;p20"/>
          <p:cNvPicPr preferRelativeResize="0"/>
          <p:nvPr/>
        </p:nvPicPr>
        <p:blipFill rotWithShape="1">
          <a:blip r:embed="rId3">
            <a:alphaModFix/>
          </a:blip>
          <a:srcRect b="2359" l="70736" r="23529" t="80636"/>
          <a:stretch/>
        </p:blipFill>
        <p:spPr>
          <a:xfrm>
            <a:off x="6645350" y="4022533"/>
            <a:ext cx="418676" cy="387275"/>
          </a:xfrm>
          <a:prstGeom prst="ellipse">
            <a:avLst/>
          </a:prstGeom>
          <a:noFill/>
          <a:ln cap="flat" cmpd="sng" w="9525">
            <a:solidFill>
              <a:srgbClr val="7F7F7F"/>
            </a:solidFill>
            <a:prstDash val="solid"/>
            <a:round/>
            <a:headEnd len="sm" w="sm" type="none"/>
            <a:tailEnd len="sm" w="sm" type="none"/>
          </a:ln>
        </p:spPr>
      </p:pic>
      <p:pic>
        <p:nvPicPr>
          <p:cNvPr id="212" name="Google Shape;212;p20"/>
          <p:cNvPicPr preferRelativeResize="0"/>
          <p:nvPr/>
        </p:nvPicPr>
        <p:blipFill rotWithShape="1">
          <a:blip r:embed="rId3">
            <a:alphaModFix/>
          </a:blip>
          <a:srcRect b="3067" l="85765" r="8499" t="79928"/>
          <a:stretch/>
        </p:blipFill>
        <p:spPr>
          <a:xfrm>
            <a:off x="7008044" y="2711019"/>
            <a:ext cx="418676" cy="387275"/>
          </a:xfrm>
          <a:prstGeom prst="ellipse">
            <a:avLst/>
          </a:prstGeom>
          <a:noFill/>
          <a:ln cap="flat" cmpd="sng" w="9525">
            <a:solidFill>
              <a:srgbClr val="7F7F7F"/>
            </a:solidFill>
            <a:prstDash val="solid"/>
            <a:round/>
            <a:headEnd len="sm" w="sm" type="none"/>
            <a:tailEnd len="sm" w="sm" type="none"/>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8" name="Google Shape;218;p21"/>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19" name="Google Shape;219;p21"/>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20" name="Google Shape;220;p21"/>
          <p:cNvGrpSpPr/>
          <p:nvPr/>
        </p:nvGrpSpPr>
        <p:grpSpPr>
          <a:xfrm>
            <a:off x="335122" y="2682569"/>
            <a:ext cx="7775930" cy="1873636"/>
            <a:chOff x="212" y="1012692"/>
            <a:chExt cx="7775930" cy="1873636"/>
          </a:xfrm>
        </p:grpSpPr>
        <p:sp>
          <p:nvSpPr>
            <p:cNvPr id="221" name="Google Shape;221;p21"/>
            <p:cNvSpPr/>
            <p:nvPr/>
          </p:nvSpPr>
          <p:spPr>
            <a:xfrm>
              <a:off x="212" y="1538640"/>
              <a:ext cx="1036957" cy="855273"/>
            </a:xfrm>
            <a:prstGeom prst="roundRect">
              <a:avLst>
                <a:gd fmla="val 10000" name="adj"/>
              </a:avLst>
            </a:prstGeom>
            <a:solidFill>
              <a:schemeClr val="lt1">
                <a:alpha val="89411"/>
              </a:schemeClr>
            </a:solid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1"/>
            <p:cNvSpPr txBox="1"/>
            <p:nvPr/>
          </p:nvSpPr>
          <p:spPr>
            <a:xfrm>
              <a:off x="19894" y="1558322"/>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Definición de elementos</a:t>
              </a:r>
              <a:endParaRPr b="0" i="0" sz="1400" u="none" cap="none" strike="noStrike">
                <a:solidFill>
                  <a:srgbClr val="000000"/>
                </a:solidFill>
                <a:latin typeface="Arial"/>
                <a:ea typeface="Arial"/>
                <a:cs typeface="Arial"/>
                <a:sym typeface="Arial"/>
              </a:endParaRPr>
            </a:p>
          </p:txBody>
        </p:sp>
        <p:sp>
          <p:nvSpPr>
            <p:cNvPr id="223" name="Google Shape;223;p21"/>
            <p:cNvSpPr/>
            <p:nvPr/>
          </p:nvSpPr>
          <p:spPr>
            <a:xfrm>
              <a:off x="582712" y="1741468"/>
              <a:ext cx="1144860" cy="1144860"/>
            </a:xfrm>
            <a:custGeom>
              <a:rect b="b" l="l" r="r" t="t"/>
              <a:pathLst>
                <a:path extrusionOk="0" h="120000" w="120000">
                  <a:moveTo>
                    <a:pt x="10028" y="88379"/>
                  </a:moveTo>
                  <a:lnTo>
                    <a:pt x="13331" y="86503"/>
                  </a:lnTo>
                  <a:lnTo>
                    <a:pt x="13331" y="86503"/>
                  </a:lnTo>
                  <a:cubicBezTo>
                    <a:pt x="22313" y="102319"/>
                    <a:pt x="38695" y="112510"/>
                    <a:pt x="56852" y="113576"/>
                  </a:cubicBezTo>
                  <a:cubicBezTo>
                    <a:pt x="75009" y="114643"/>
                    <a:pt x="92471" y="106441"/>
                    <a:pt x="103244" y="91786"/>
                  </a:cubicBezTo>
                  <a:lnTo>
                    <a:pt x="101053" y="90542"/>
                  </a:lnTo>
                  <a:lnTo>
                    <a:pt x="108320" y="87441"/>
                  </a:lnTo>
                  <a:lnTo>
                    <a:pt x="108760" y="94918"/>
                  </a:lnTo>
                  <a:lnTo>
                    <a:pt x="106569" y="93674"/>
                  </a:lnTo>
                  <a:cubicBezTo>
                    <a:pt x="95110" y="109521"/>
                    <a:pt x="76379" y="118453"/>
                    <a:pt x="56853" y="117382"/>
                  </a:cubicBezTo>
                  <a:cubicBezTo>
                    <a:pt x="37326" y="116311"/>
                    <a:pt x="19685" y="105384"/>
                    <a:pt x="10028" y="8837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1"/>
            <p:cNvSpPr/>
            <p:nvPr/>
          </p:nvSpPr>
          <p:spPr>
            <a:xfrm>
              <a:off x="230647" y="2210641"/>
              <a:ext cx="921740" cy="366545"/>
            </a:xfrm>
            <a:prstGeom prst="roundRect">
              <a:avLst>
                <a:gd fmla="val 10000"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1"/>
            <p:cNvSpPr txBox="1"/>
            <p:nvPr/>
          </p:nvSpPr>
          <p:spPr>
            <a:xfrm>
              <a:off x="241383" y="2221377"/>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Planeación</a:t>
              </a:r>
              <a:endParaRPr b="0" i="0" sz="1400" u="none" cap="none" strike="noStrike">
                <a:solidFill>
                  <a:srgbClr val="000000"/>
                </a:solidFill>
                <a:latin typeface="Arial"/>
                <a:ea typeface="Arial"/>
                <a:cs typeface="Arial"/>
                <a:sym typeface="Arial"/>
              </a:endParaRPr>
            </a:p>
          </p:txBody>
        </p:sp>
        <p:sp>
          <p:nvSpPr>
            <p:cNvPr id="226" name="Google Shape;226;p21"/>
            <p:cNvSpPr/>
            <p:nvPr/>
          </p:nvSpPr>
          <p:spPr>
            <a:xfrm>
              <a:off x="1324963" y="1538640"/>
              <a:ext cx="1036957" cy="855273"/>
            </a:xfrm>
            <a:prstGeom prst="roundRect">
              <a:avLst>
                <a:gd fmla="val 10000" name="adj"/>
              </a:avLst>
            </a:prstGeom>
            <a:solidFill>
              <a:schemeClr val="lt1">
                <a:alpha val="89411"/>
              </a:schemeClr>
            </a:solid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1"/>
            <p:cNvSpPr txBox="1"/>
            <p:nvPr/>
          </p:nvSpPr>
          <p:spPr>
            <a:xfrm>
              <a:off x="1344645" y="1741595"/>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Selección de metodología e instrumento.</a:t>
              </a:r>
              <a:endParaRPr b="0" i="0" sz="1400" u="none" cap="none" strike="noStrike">
                <a:solidFill>
                  <a:srgbClr val="000000"/>
                </a:solidFill>
                <a:latin typeface="Arial"/>
                <a:ea typeface="Arial"/>
                <a:cs typeface="Arial"/>
                <a:sym typeface="Arial"/>
              </a:endParaRPr>
            </a:p>
          </p:txBody>
        </p:sp>
        <p:sp>
          <p:nvSpPr>
            <p:cNvPr id="228" name="Google Shape;228;p21"/>
            <p:cNvSpPr/>
            <p:nvPr/>
          </p:nvSpPr>
          <p:spPr>
            <a:xfrm>
              <a:off x="1898822" y="1012692"/>
              <a:ext cx="1277360" cy="1277360"/>
            </a:xfrm>
            <a:custGeom>
              <a:rect b="b" l="l" r="r" t="t"/>
              <a:pathLst>
                <a:path extrusionOk="0" h="120000" w="120000">
                  <a:moveTo>
                    <a:pt x="9800" y="31492"/>
                  </a:moveTo>
                  <a:lnTo>
                    <a:pt x="9800" y="31492"/>
                  </a:lnTo>
                  <a:cubicBezTo>
                    <a:pt x="19560" y="14304"/>
                    <a:pt x="37436" y="3305"/>
                    <a:pt x="57177" y="2339"/>
                  </a:cubicBezTo>
                  <a:cubicBezTo>
                    <a:pt x="76919" y="1372"/>
                    <a:pt x="95783" y="10573"/>
                    <a:pt x="107176" y="26725"/>
                  </a:cubicBezTo>
                  <a:lnTo>
                    <a:pt x="109142" y="25608"/>
                  </a:lnTo>
                  <a:lnTo>
                    <a:pt x="108720" y="32332"/>
                  </a:lnTo>
                  <a:lnTo>
                    <a:pt x="102234" y="29531"/>
                  </a:lnTo>
                  <a:lnTo>
                    <a:pt x="104200" y="28415"/>
                  </a:lnTo>
                  <a:lnTo>
                    <a:pt x="104200" y="28415"/>
                  </a:lnTo>
                  <a:cubicBezTo>
                    <a:pt x="93421" y="13330"/>
                    <a:pt x="75692" y="4784"/>
                    <a:pt x="57177" y="5748"/>
                  </a:cubicBezTo>
                  <a:cubicBezTo>
                    <a:pt x="38661" y="6711"/>
                    <a:pt x="21916" y="17051"/>
                    <a:pt x="12760" y="3317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1"/>
            <p:cNvSpPr/>
            <p:nvPr/>
          </p:nvSpPr>
          <p:spPr>
            <a:xfrm>
              <a:off x="1555398" y="1355368"/>
              <a:ext cx="921740" cy="366545"/>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1"/>
            <p:cNvSpPr txBox="1"/>
            <p:nvPr/>
          </p:nvSpPr>
          <p:spPr>
            <a:xfrm>
              <a:off x="1566134" y="1366104"/>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Diseño</a:t>
              </a:r>
              <a:endParaRPr b="0" i="0" sz="1400" u="none" cap="none" strike="noStrike">
                <a:solidFill>
                  <a:srgbClr val="000000"/>
                </a:solidFill>
                <a:latin typeface="Arial"/>
                <a:ea typeface="Arial"/>
                <a:cs typeface="Arial"/>
                <a:sym typeface="Arial"/>
              </a:endParaRPr>
            </a:p>
          </p:txBody>
        </p:sp>
        <p:sp>
          <p:nvSpPr>
            <p:cNvPr id="231" name="Google Shape;231;p21"/>
            <p:cNvSpPr/>
            <p:nvPr/>
          </p:nvSpPr>
          <p:spPr>
            <a:xfrm>
              <a:off x="2649714" y="1538640"/>
              <a:ext cx="1036957" cy="855273"/>
            </a:xfrm>
            <a:prstGeom prst="roundRect">
              <a:avLst>
                <a:gd fmla="val 10000" name="adj"/>
              </a:avLst>
            </a:prstGeom>
            <a:solidFill>
              <a:schemeClr val="lt1">
                <a:alpha val="89411"/>
              </a:schemeClr>
            </a:solid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1"/>
            <p:cNvSpPr txBox="1"/>
            <p:nvPr/>
          </p:nvSpPr>
          <p:spPr>
            <a:xfrm>
              <a:off x="2669396" y="1558322"/>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Recopilación de información</a:t>
              </a:r>
              <a:endParaRPr b="0" i="0" sz="1400" u="none" cap="none" strike="noStrike">
                <a:solidFill>
                  <a:srgbClr val="000000"/>
                </a:solidFill>
                <a:latin typeface="Arial"/>
                <a:ea typeface="Arial"/>
                <a:cs typeface="Arial"/>
                <a:sym typeface="Arial"/>
              </a:endParaRPr>
            </a:p>
          </p:txBody>
        </p:sp>
        <p:sp>
          <p:nvSpPr>
            <p:cNvPr id="233" name="Google Shape;233;p21"/>
            <p:cNvSpPr/>
            <p:nvPr/>
          </p:nvSpPr>
          <p:spPr>
            <a:xfrm>
              <a:off x="3232214" y="1741468"/>
              <a:ext cx="1144860" cy="1144860"/>
            </a:xfrm>
            <a:custGeom>
              <a:rect b="b" l="l" r="r" t="t"/>
              <a:pathLst>
                <a:path extrusionOk="0" h="120000" w="120000">
                  <a:moveTo>
                    <a:pt x="10028" y="88379"/>
                  </a:moveTo>
                  <a:lnTo>
                    <a:pt x="13331" y="86503"/>
                  </a:lnTo>
                  <a:lnTo>
                    <a:pt x="13331" y="86503"/>
                  </a:lnTo>
                  <a:cubicBezTo>
                    <a:pt x="22313" y="102319"/>
                    <a:pt x="38695" y="112510"/>
                    <a:pt x="56852" y="113576"/>
                  </a:cubicBezTo>
                  <a:cubicBezTo>
                    <a:pt x="75009" y="114643"/>
                    <a:pt x="92471" y="106441"/>
                    <a:pt x="103244" y="91786"/>
                  </a:cubicBezTo>
                  <a:lnTo>
                    <a:pt x="101053" y="90542"/>
                  </a:lnTo>
                  <a:lnTo>
                    <a:pt x="108320" y="87441"/>
                  </a:lnTo>
                  <a:lnTo>
                    <a:pt x="108760" y="94918"/>
                  </a:lnTo>
                  <a:lnTo>
                    <a:pt x="106569" y="93674"/>
                  </a:lnTo>
                  <a:cubicBezTo>
                    <a:pt x="95110" y="109521"/>
                    <a:pt x="76379" y="118453"/>
                    <a:pt x="56853" y="117382"/>
                  </a:cubicBezTo>
                  <a:cubicBezTo>
                    <a:pt x="37326" y="116311"/>
                    <a:pt x="19685" y="105384"/>
                    <a:pt x="10028" y="8837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1"/>
            <p:cNvSpPr/>
            <p:nvPr/>
          </p:nvSpPr>
          <p:spPr>
            <a:xfrm>
              <a:off x="2880149" y="2210641"/>
              <a:ext cx="921740" cy="366545"/>
            </a:xfrm>
            <a:prstGeom prst="roundRect">
              <a:avLst>
                <a:gd fmla="val 10000" name="adj"/>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1"/>
            <p:cNvSpPr txBox="1"/>
            <p:nvPr/>
          </p:nvSpPr>
          <p:spPr>
            <a:xfrm>
              <a:off x="2890885" y="2221377"/>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Trabajo de campo</a:t>
              </a:r>
              <a:endParaRPr b="0" i="0" sz="1400" u="none" cap="none" strike="noStrike">
                <a:solidFill>
                  <a:srgbClr val="000000"/>
                </a:solidFill>
                <a:latin typeface="Arial"/>
                <a:ea typeface="Arial"/>
                <a:cs typeface="Arial"/>
                <a:sym typeface="Arial"/>
              </a:endParaRPr>
            </a:p>
          </p:txBody>
        </p:sp>
        <p:sp>
          <p:nvSpPr>
            <p:cNvPr id="236" name="Google Shape;236;p21"/>
            <p:cNvSpPr/>
            <p:nvPr/>
          </p:nvSpPr>
          <p:spPr>
            <a:xfrm>
              <a:off x="3974465" y="1538640"/>
              <a:ext cx="1036957" cy="855273"/>
            </a:xfrm>
            <a:prstGeom prst="roundRect">
              <a:avLst>
                <a:gd fmla="val 10000" name="adj"/>
              </a:avLst>
            </a:prstGeom>
            <a:solidFill>
              <a:schemeClr val="lt1">
                <a:alpha val="89411"/>
              </a:scheme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1"/>
            <p:cNvSpPr txBox="1"/>
            <p:nvPr/>
          </p:nvSpPr>
          <p:spPr>
            <a:xfrm>
              <a:off x="3994147" y="1741595"/>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Tabulación y transformación de datos en información.</a:t>
              </a:r>
              <a:endParaRPr b="0" i="0" sz="1400" u="none" cap="none" strike="noStrike">
                <a:solidFill>
                  <a:srgbClr val="000000"/>
                </a:solidFill>
                <a:latin typeface="Arial"/>
                <a:ea typeface="Arial"/>
                <a:cs typeface="Arial"/>
                <a:sym typeface="Arial"/>
              </a:endParaRPr>
            </a:p>
          </p:txBody>
        </p:sp>
        <p:sp>
          <p:nvSpPr>
            <p:cNvPr id="238" name="Google Shape;238;p21"/>
            <p:cNvSpPr/>
            <p:nvPr/>
          </p:nvSpPr>
          <p:spPr>
            <a:xfrm>
              <a:off x="4548324" y="1012692"/>
              <a:ext cx="1277360" cy="1277360"/>
            </a:xfrm>
            <a:custGeom>
              <a:rect b="b" l="l" r="r" t="t"/>
              <a:pathLst>
                <a:path extrusionOk="0" h="120000" w="120000">
                  <a:moveTo>
                    <a:pt x="9800" y="31492"/>
                  </a:moveTo>
                  <a:lnTo>
                    <a:pt x="9800" y="31492"/>
                  </a:lnTo>
                  <a:cubicBezTo>
                    <a:pt x="19560" y="14304"/>
                    <a:pt x="37436" y="3305"/>
                    <a:pt x="57177" y="2339"/>
                  </a:cubicBezTo>
                  <a:cubicBezTo>
                    <a:pt x="76919" y="1372"/>
                    <a:pt x="95783" y="10573"/>
                    <a:pt x="107176" y="26725"/>
                  </a:cubicBezTo>
                  <a:lnTo>
                    <a:pt x="109142" y="25608"/>
                  </a:lnTo>
                  <a:lnTo>
                    <a:pt x="108720" y="32332"/>
                  </a:lnTo>
                  <a:lnTo>
                    <a:pt x="102234" y="29531"/>
                  </a:lnTo>
                  <a:lnTo>
                    <a:pt x="104200" y="28415"/>
                  </a:lnTo>
                  <a:lnTo>
                    <a:pt x="104200" y="28415"/>
                  </a:lnTo>
                  <a:cubicBezTo>
                    <a:pt x="93421" y="13330"/>
                    <a:pt x="75692" y="4784"/>
                    <a:pt x="57177" y="5748"/>
                  </a:cubicBezTo>
                  <a:cubicBezTo>
                    <a:pt x="38661" y="6711"/>
                    <a:pt x="21916" y="17051"/>
                    <a:pt x="12760" y="33173"/>
                  </a:cubicBezTo>
                  <a:close/>
                </a:path>
              </a:pathLst>
            </a:custGeom>
            <a:solidFill>
              <a:srgbClr val="4372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1"/>
            <p:cNvSpPr/>
            <p:nvPr/>
          </p:nvSpPr>
          <p:spPr>
            <a:xfrm>
              <a:off x="4204900" y="1355368"/>
              <a:ext cx="921740" cy="366545"/>
            </a:xfrm>
            <a:prstGeom prst="roundRect">
              <a:avLst>
                <a:gd fmla="val 10000" name="adj"/>
              </a:avLst>
            </a:prstGeom>
            <a:solidFill>
              <a:srgbClr val="4372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1"/>
            <p:cNvSpPr txBox="1"/>
            <p:nvPr/>
          </p:nvSpPr>
          <p:spPr>
            <a:xfrm>
              <a:off x="4215636" y="1366104"/>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Procesamiento y análisis</a:t>
              </a:r>
              <a:endParaRPr b="0" i="0" sz="1400" u="none" cap="none" strike="noStrike">
                <a:solidFill>
                  <a:srgbClr val="000000"/>
                </a:solidFill>
                <a:latin typeface="Arial"/>
                <a:ea typeface="Arial"/>
                <a:cs typeface="Arial"/>
                <a:sym typeface="Arial"/>
              </a:endParaRPr>
            </a:p>
          </p:txBody>
        </p:sp>
        <p:sp>
          <p:nvSpPr>
            <p:cNvPr id="241" name="Google Shape;241;p21"/>
            <p:cNvSpPr/>
            <p:nvPr/>
          </p:nvSpPr>
          <p:spPr>
            <a:xfrm>
              <a:off x="5299216" y="1538640"/>
              <a:ext cx="1036957" cy="855273"/>
            </a:xfrm>
            <a:prstGeom prst="roundRect">
              <a:avLst>
                <a:gd fmla="val 10000" name="adj"/>
              </a:avLst>
            </a:prstGeom>
            <a:solidFill>
              <a:schemeClr val="lt1">
                <a:alpha val="89411"/>
              </a:schemeClr>
            </a:solid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1"/>
            <p:cNvSpPr txBox="1"/>
            <p:nvPr/>
          </p:nvSpPr>
          <p:spPr>
            <a:xfrm>
              <a:off x="5318898" y="1558322"/>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Consolidación de la información de forma técnica y visualmente agradable.</a:t>
              </a:r>
              <a:endParaRPr b="0" i="0" sz="1400" u="none" cap="none" strike="noStrike">
                <a:solidFill>
                  <a:srgbClr val="000000"/>
                </a:solidFill>
                <a:latin typeface="Arial"/>
                <a:ea typeface="Arial"/>
                <a:cs typeface="Arial"/>
                <a:sym typeface="Arial"/>
              </a:endParaRPr>
            </a:p>
          </p:txBody>
        </p:sp>
        <p:sp>
          <p:nvSpPr>
            <p:cNvPr id="243" name="Google Shape;243;p21"/>
            <p:cNvSpPr/>
            <p:nvPr/>
          </p:nvSpPr>
          <p:spPr>
            <a:xfrm>
              <a:off x="5881716" y="1741468"/>
              <a:ext cx="1144860" cy="1144860"/>
            </a:xfrm>
            <a:custGeom>
              <a:rect b="b" l="l" r="r" t="t"/>
              <a:pathLst>
                <a:path extrusionOk="0" h="120000" w="120000">
                  <a:moveTo>
                    <a:pt x="10028" y="88379"/>
                  </a:moveTo>
                  <a:lnTo>
                    <a:pt x="13331" y="86503"/>
                  </a:lnTo>
                  <a:lnTo>
                    <a:pt x="13331" y="86503"/>
                  </a:lnTo>
                  <a:cubicBezTo>
                    <a:pt x="22313" y="102319"/>
                    <a:pt x="38695" y="112510"/>
                    <a:pt x="56852" y="113576"/>
                  </a:cubicBezTo>
                  <a:cubicBezTo>
                    <a:pt x="75009" y="114643"/>
                    <a:pt x="92471" y="106441"/>
                    <a:pt x="103244" y="91786"/>
                  </a:cubicBezTo>
                  <a:lnTo>
                    <a:pt x="101053" y="90542"/>
                  </a:lnTo>
                  <a:lnTo>
                    <a:pt x="108320" y="87441"/>
                  </a:lnTo>
                  <a:lnTo>
                    <a:pt x="108760" y="94918"/>
                  </a:lnTo>
                  <a:lnTo>
                    <a:pt x="106569" y="93674"/>
                  </a:lnTo>
                  <a:cubicBezTo>
                    <a:pt x="95110" y="109521"/>
                    <a:pt x="76379" y="118453"/>
                    <a:pt x="56853" y="117382"/>
                  </a:cubicBezTo>
                  <a:cubicBezTo>
                    <a:pt x="37326" y="116311"/>
                    <a:pt x="19685" y="105384"/>
                    <a:pt x="10028" y="88379"/>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1"/>
            <p:cNvSpPr/>
            <p:nvPr/>
          </p:nvSpPr>
          <p:spPr>
            <a:xfrm>
              <a:off x="5529651" y="2210641"/>
              <a:ext cx="921740" cy="366545"/>
            </a:xfrm>
            <a:prstGeom prst="roundRect">
              <a:avLst>
                <a:gd fmla="val 1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1"/>
            <p:cNvSpPr txBox="1"/>
            <p:nvPr/>
          </p:nvSpPr>
          <p:spPr>
            <a:xfrm>
              <a:off x="5540387" y="2221377"/>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Elaboración del informe</a:t>
              </a:r>
              <a:endParaRPr b="0" i="0" sz="1400" u="none" cap="none" strike="noStrike">
                <a:solidFill>
                  <a:srgbClr val="000000"/>
                </a:solidFill>
                <a:latin typeface="Arial"/>
                <a:ea typeface="Arial"/>
                <a:cs typeface="Arial"/>
                <a:sym typeface="Arial"/>
              </a:endParaRPr>
            </a:p>
          </p:txBody>
        </p:sp>
        <p:sp>
          <p:nvSpPr>
            <p:cNvPr id="246" name="Google Shape;246;p21"/>
            <p:cNvSpPr/>
            <p:nvPr/>
          </p:nvSpPr>
          <p:spPr>
            <a:xfrm>
              <a:off x="6623967" y="1538640"/>
              <a:ext cx="1036957" cy="855273"/>
            </a:xfrm>
            <a:prstGeom prst="roundRect">
              <a:avLst>
                <a:gd fmla="val 10000" name="adj"/>
              </a:avLst>
            </a:prstGeom>
            <a:solidFill>
              <a:schemeClr val="lt1">
                <a:alpha val="89411"/>
              </a:schemeClr>
            </a:solid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1"/>
            <p:cNvSpPr txBox="1"/>
            <p:nvPr/>
          </p:nvSpPr>
          <p:spPr>
            <a:xfrm>
              <a:off x="6643649" y="1741595"/>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Entrega a satisfacción del informe de investigación.</a:t>
              </a:r>
              <a:endParaRPr b="0" i="0" sz="1400" u="none" cap="none" strike="noStrike">
                <a:solidFill>
                  <a:srgbClr val="000000"/>
                </a:solidFill>
                <a:latin typeface="Arial"/>
                <a:ea typeface="Arial"/>
                <a:cs typeface="Arial"/>
                <a:sym typeface="Arial"/>
              </a:endParaRPr>
            </a:p>
          </p:txBody>
        </p:sp>
        <p:sp>
          <p:nvSpPr>
            <p:cNvPr id="248" name="Google Shape;248;p21"/>
            <p:cNvSpPr/>
            <p:nvPr/>
          </p:nvSpPr>
          <p:spPr>
            <a:xfrm>
              <a:off x="6854402" y="1355368"/>
              <a:ext cx="921740" cy="366545"/>
            </a:xfrm>
            <a:prstGeom prst="roundRect">
              <a:avLst>
                <a:gd fmla="val 10000"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1"/>
            <p:cNvSpPr txBox="1"/>
            <p:nvPr/>
          </p:nvSpPr>
          <p:spPr>
            <a:xfrm>
              <a:off x="6865138" y="1366104"/>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Presentación del informe</a:t>
              </a:r>
              <a:endParaRPr b="0" i="0" sz="1400" u="none" cap="none" strike="noStrike">
                <a:solidFill>
                  <a:srgbClr val="000000"/>
                </a:solidFill>
                <a:latin typeface="Arial"/>
                <a:ea typeface="Arial"/>
                <a:cs typeface="Arial"/>
                <a:sym typeface="Arial"/>
              </a:endParaRPr>
            </a:p>
          </p:txBody>
        </p:sp>
      </p:grpSp>
      <p:sp>
        <p:nvSpPr>
          <p:cNvPr id="250" name="Google Shape;250;p21"/>
          <p:cNvSpPr/>
          <p:nvPr/>
        </p:nvSpPr>
        <p:spPr>
          <a:xfrm>
            <a:off x="2661176" y="4316531"/>
            <a:ext cx="2405675" cy="997747"/>
          </a:xfrm>
          <a:prstGeom prst="wedgeRoundRectCallout">
            <a:avLst>
              <a:gd fmla="val -21574" name="adj1"/>
              <a:gd fmla="val -63156" name="adj2"/>
              <a:gd fmla="val 16667" name="adj3"/>
            </a:avLst>
          </a:prstGeom>
          <a:solidFill>
            <a:srgbClr val="BF900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1" name="Google Shape;251;p21"/>
          <p:cNvSpPr/>
          <p:nvPr/>
        </p:nvSpPr>
        <p:spPr>
          <a:xfrm>
            <a:off x="2808024" y="4504491"/>
            <a:ext cx="2164697"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Se procede a realizar el trabajo de campo, es decir, el levantamiento de información con el público objetivo del estudio.</a:t>
            </a:r>
            <a:endParaRPr b="0" i="0" sz="1400" u="none" cap="none" strike="noStrike">
              <a:solidFill>
                <a:srgbClr val="000000"/>
              </a:solidFill>
              <a:latin typeface="Arial"/>
              <a:ea typeface="Arial"/>
              <a:cs typeface="Arial"/>
              <a:sym typeface="Arial"/>
            </a:endParaRPr>
          </a:p>
        </p:txBody>
      </p:sp>
      <p:pic>
        <p:nvPicPr>
          <p:cNvPr id="252" name="Google Shape;252;p21"/>
          <p:cNvPicPr preferRelativeResize="0"/>
          <p:nvPr/>
        </p:nvPicPr>
        <p:blipFill rotWithShape="1">
          <a:blip r:embed="rId3">
            <a:alphaModFix/>
          </a:blip>
          <a:srcRect b="43632" l="24727" r="69538" t="39365"/>
          <a:stretch/>
        </p:blipFill>
        <p:spPr>
          <a:xfrm>
            <a:off x="1679616" y="2780900"/>
            <a:ext cx="418676" cy="387275"/>
          </a:xfrm>
          <a:prstGeom prst="ellipse">
            <a:avLst/>
          </a:prstGeom>
          <a:noFill/>
          <a:ln cap="flat" cmpd="sng" w="9525">
            <a:solidFill>
              <a:srgbClr val="7F7F7F"/>
            </a:solidFill>
            <a:prstDash val="solid"/>
            <a:round/>
            <a:headEnd len="sm" w="sm" type="none"/>
            <a:tailEnd len="sm" w="sm" type="none"/>
          </a:ln>
        </p:spPr>
      </p:pic>
      <p:pic>
        <p:nvPicPr>
          <p:cNvPr id="253" name="Google Shape;253;p21"/>
          <p:cNvPicPr preferRelativeResize="0"/>
          <p:nvPr/>
        </p:nvPicPr>
        <p:blipFill rotWithShape="1">
          <a:blip r:embed="rId3">
            <a:alphaModFix/>
          </a:blip>
          <a:srcRect b="65358" l="9228" r="85037" t="17639"/>
          <a:stretch/>
        </p:blipFill>
        <p:spPr>
          <a:xfrm>
            <a:off x="325385" y="4122892"/>
            <a:ext cx="418676" cy="387275"/>
          </a:xfrm>
          <a:prstGeom prst="ellipse">
            <a:avLst/>
          </a:prstGeom>
          <a:noFill/>
          <a:ln cap="flat" cmpd="sng" w="9525">
            <a:solidFill>
              <a:srgbClr val="7F7F7F"/>
            </a:solidFill>
            <a:prstDash val="solid"/>
            <a:round/>
            <a:headEnd len="sm" w="sm" type="none"/>
            <a:tailEnd len="sm" w="sm" type="none"/>
          </a:ln>
        </p:spPr>
      </p:pic>
      <p:pic>
        <p:nvPicPr>
          <p:cNvPr id="254" name="Google Shape;254;p21"/>
          <p:cNvPicPr preferRelativeResize="0"/>
          <p:nvPr/>
        </p:nvPicPr>
        <p:blipFill rotWithShape="1">
          <a:blip r:embed="rId3">
            <a:alphaModFix/>
          </a:blip>
          <a:srcRect b="2530" l="47393" r="46870" t="80465"/>
          <a:stretch/>
        </p:blipFill>
        <p:spPr>
          <a:xfrm>
            <a:off x="3005832" y="4122891"/>
            <a:ext cx="418676" cy="387275"/>
          </a:xfrm>
          <a:prstGeom prst="ellipse">
            <a:avLst/>
          </a:prstGeom>
          <a:noFill/>
          <a:ln cap="flat" cmpd="sng" w="9525">
            <a:solidFill>
              <a:srgbClr val="7F7F7F"/>
            </a:solidFill>
            <a:prstDash val="solid"/>
            <a:round/>
            <a:headEnd len="sm" w="sm" type="none"/>
            <a:tailEnd len="sm" w="sm" type="none"/>
          </a:ln>
        </p:spPr>
      </p:pic>
      <p:pic>
        <p:nvPicPr>
          <p:cNvPr id="255" name="Google Shape;255;p21"/>
          <p:cNvPicPr preferRelativeResize="0"/>
          <p:nvPr/>
        </p:nvPicPr>
        <p:blipFill rotWithShape="1">
          <a:blip r:embed="rId3">
            <a:alphaModFix/>
          </a:blip>
          <a:srcRect b="2745" l="62718" r="31544" t="80252"/>
          <a:stretch/>
        </p:blipFill>
        <p:spPr>
          <a:xfrm>
            <a:off x="4223087" y="2729823"/>
            <a:ext cx="418676" cy="387275"/>
          </a:xfrm>
          <a:prstGeom prst="ellipse">
            <a:avLst/>
          </a:prstGeom>
          <a:noFill/>
          <a:ln cap="flat" cmpd="sng" w="9525">
            <a:solidFill>
              <a:srgbClr val="7F7F7F"/>
            </a:solidFill>
            <a:prstDash val="solid"/>
            <a:round/>
            <a:headEnd len="sm" w="sm" type="none"/>
            <a:tailEnd len="sm" w="sm" type="none"/>
          </a:ln>
        </p:spPr>
      </p:pic>
      <p:pic>
        <p:nvPicPr>
          <p:cNvPr id="256" name="Google Shape;256;p21"/>
          <p:cNvPicPr preferRelativeResize="0"/>
          <p:nvPr/>
        </p:nvPicPr>
        <p:blipFill rotWithShape="1">
          <a:blip r:embed="rId3">
            <a:alphaModFix/>
          </a:blip>
          <a:srcRect b="2359" l="70736" r="23529" t="80636"/>
          <a:stretch/>
        </p:blipFill>
        <p:spPr>
          <a:xfrm>
            <a:off x="6645350" y="4022533"/>
            <a:ext cx="418676" cy="387275"/>
          </a:xfrm>
          <a:prstGeom prst="ellipse">
            <a:avLst/>
          </a:prstGeom>
          <a:noFill/>
          <a:ln cap="flat" cmpd="sng" w="9525">
            <a:solidFill>
              <a:srgbClr val="7F7F7F"/>
            </a:solidFill>
            <a:prstDash val="solid"/>
            <a:round/>
            <a:headEnd len="sm" w="sm" type="none"/>
            <a:tailEnd len="sm" w="sm" type="none"/>
          </a:ln>
        </p:spPr>
      </p:pic>
      <p:pic>
        <p:nvPicPr>
          <p:cNvPr id="257" name="Google Shape;257;p21"/>
          <p:cNvPicPr preferRelativeResize="0"/>
          <p:nvPr/>
        </p:nvPicPr>
        <p:blipFill rotWithShape="1">
          <a:blip r:embed="rId3">
            <a:alphaModFix/>
          </a:blip>
          <a:srcRect b="3067" l="85765" r="8499" t="79928"/>
          <a:stretch/>
        </p:blipFill>
        <p:spPr>
          <a:xfrm>
            <a:off x="7008044" y="2711019"/>
            <a:ext cx="418676" cy="387275"/>
          </a:xfrm>
          <a:prstGeom prst="ellipse">
            <a:avLst/>
          </a:prstGeom>
          <a:noFill/>
          <a:ln cap="flat" cmpd="sng" w="9525">
            <a:solidFill>
              <a:srgbClr val="7F7F7F"/>
            </a:solidFill>
            <a:prstDash val="solid"/>
            <a:round/>
            <a:headEnd len="sm" w="sm" type="none"/>
            <a:tailEnd len="sm" w="sm" type="none"/>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3" name="Google Shape;263;p2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264" name="Google Shape;264;p22"/>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65" name="Google Shape;265;p22"/>
          <p:cNvGrpSpPr/>
          <p:nvPr/>
        </p:nvGrpSpPr>
        <p:grpSpPr>
          <a:xfrm>
            <a:off x="335122" y="2682569"/>
            <a:ext cx="7775930" cy="1873636"/>
            <a:chOff x="212" y="1012692"/>
            <a:chExt cx="7775930" cy="1873636"/>
          </a:xfrm>
        </p:grpSpPr>
        <p:sp>
          <p:nvSpPr>
            <p:cNvPr id="266" name="Google Shape;266;p22"/>
            <p:cNvSpPr/>
            <p:nvPr/>
          </p:nvSpPr>
          <p:spPr>
            <a:xfrm>
              <a:off x="212" y="1538640"/>
              <a:ext cx="1036957" cy="855273"/>
            </a:xfrm>
            <a:prstGeom prst="roundRect">
              <a:avLst>
                <a:gd fmla="val 10000" name="adj"/>
              </a:avLst>
            </a:prstGeom>
            <a:solidFill>
              <a:schemeClr val="lt1">
                <a:alpha val="89411"/>
              </a:schemeClr>
            </a:solid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2"/>
            <p:cNvSpPr txBox="1"/>
            <p:nvPr/>
          </p:nvSpPr>
          <p:spPr>
            <a:xfrm>
              <a:off x="19894" y="1558322"/>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Definición de elementos</a:t>
              </a:r>
              <a:endParaRPr b="0" i="0" sz="1400" u="none" cap="none" strike="noStrike">
                <a:solidFill>
                  <a:srgbClr val="000000"/>
                </a:solidFill>
                <a:latin typeface="Arial"/>
                <a:ea typeface="Arial"/>
                <a:cs typeface="Arial"/>
                <a:sym typeface="Arial"/>
              </a:endParaRPr>
            </a:p>
          </p:txBody>
        </p:sp>
        <p:sp>
          <p:nvSpPr>
            <p:cNvPr id="268" name="Google Shape;268;p22"/>
            <p:cNvSpPr/>
            <p:nvPr/>
          </p:nvSpPr>
          <p:spPr>
            <a:xfrm>
              <a:off x="582712" y="1741468"/>
              <a:ext cx="1144860" cy="1144860"/>
            </a:xfrm>
            <a:custGeom>
              <a:rect b="b" l="l" r="r" t="t"/>
              <a:pathLst>
                <a:path extrusionOk="0" h="120000" w="120000">
                  <a:moveTo>
                    <a:pt x="10028" y="88379"/>
                  </a:moveTo>
                  <a:lnTo>
                    <a:pt x="13331" y="86503"/>
                  </a:lnTo>
                  <a:lnTo>
                    <a:pt x="13331" y="86503"/>
                  </a:lnTo>
                  <a:cubicBezTo>
                    <a:pt x="22313" y="102319"/>
                    <a:pt x="38695" y="112510"/>
                    <a:pt x="56852" y="113576"/>
                  </a:cubicBezTo>
                  <a:cubicBezTo>
                    <a:pt x="75009" y="114643"/>
                    <a:pt x="92471" y="106441"/>
                    <a:pt x="103244" y="91786"/>
                  </a:cubicBezTo>
                  <a:lnTo>
                    <a:pt x="101053" y="90542"/>
                  </a:lnTo>
                  <a:lnTo>
                    <a:pt x="108320" y="87441"/>
                  </a:lnTo>
                  <a:lnTo>
                    <a:pt x="108760" y="94918"/>
                  </a:lnTo>
                  <a:lnTo>
                    <a:pt x="106569" y="93674"/>
                  </a:lnTo>
                  <a:cubicBezTo>
                    <a:pt x="95110" y="109521"/>
                    <a:pt x="76379" y="118453"/>
                    <a:pt x="56853" y="117382"/>
                  </a:cubicBezTo>
                  <a:cubicBezTo>
                    <a:pt x="37326" y="116311"/>
                    <a:pt x="19685" y="105384"/>
                    <a:pt x="10028" y="8837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2"/>
            <p:cNvSpPr/>
            <p:nvPr/>
          </p:nvSpPr>
          <p:spPr>
            <a:xfrm>
              <a:off x="230647" y="2210641"/>
              <a:ext cx="921740" cy="366545"/>
            </a:xfrm>
            <a:prstGeom prst="roundRect">
              <a:avLst>
                <a:gd fmla="val 10000"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2"/>
            <p:cNvSpPr txBox="1"/>
            <p:nvPr/>
          </p:nvSpPr>
          <p:spPr>
            <a:xfrm>
              <a:off x="241383" y="2221377"/>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Planeación</a:t>
              </a:r>
              <a:endParaRPr b="0" i="0" sz="1400" u="none" cap="none" strike="noStrike">
                <a:solidFill>
                  <a:srgbClr val="000000"/>
                </a:solidFill>
                <a:latin typeface="Arial"/>
                <a:ea typeface="Arial"/>
                <a:cs typeface="Arial"/>
                <a:sym typeface="Arial"/>
              </a:endParaRPr>
            </a:p>
          </p:txBody>
        </p:sp>
        <p:sp>
          <p:nvSpPr>
            <p:cNvPr id="271" name="Google Shape;271;p22"/>
            <p:cNvSpPr/>
            <p:nvPr/>
          </p:nvSpPr>
          <p:spPr>
            <a:xfrm>
              <a:off x="1324963" y="1538640"/>
              <a:ext cx="1036957" cy="855273"/>
            </a:xfrm>
            <a:prstGeom prst="roundRect">
              <a:avLst>
                <a:gd fmla="val 10000" name="adj"/>
              </a:avLst>
            </a:prstGeom>
            <a:solidFill>
              <a:schemeClr val="lt1">
                <a:alpha val="89411"/>
              </a:schemeClr>
            </a:solid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2"/>
            <p:cNvSpPr txBox="1"/>
            <p:nvPr/>
          </p:nvSpPr>
          <p:spPr>
            <a:xfrm>
              <a:off x="1344645" y="1741595"/>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Selección de metodología e instrumento.</a:t>
              </a:r>
              <a:endParaRPr b="0" i="0" sz="1400" u="none" cap="none" strike="noStrike">
                <a:solidFill>
                  <a:srgbClr val="000000"/>
                </a:solidFill>
                <a:latin typeface="Arial"/>
                <a:ea typeface="Arial"/>
                <a:cs typeface="Arial"/>
                <a:sym typeface="Arial"/>
              </a:endParaRPr>
            </a:p>
          </p:txBody>
        </p:sp>
        <p:sp>
          <p:nvSpPr>
            <p:cNvPr id="273" name="Google Shape;273;p22"/>
            <p:cNvSpPr/>
            <p:nvPr/>
          </p:nvSpPr>
          <p:spPr>
            <a:xfrm>
              <a:off x="1898822" y="1012692"/>
              <a:ext cx="1277360" cy="1277360"/>
            </a:xfrm>
            <a:custGeom>
              <a:rect b="b" l="l" r="r" t="t"/>
              <a:pathLst>
                <a:path extrusionOk="0" h="120000" w="120000">
                  <a:moveTo>
                    <a:pt x="9800" y="31492"/>
                  </a:moveTo>
                  <a:lnTo>
                    <a:pt x="9800" y="31492"/>
                  </a:lnTo>
                  <a:cubicBezTo>
                    <a:pt x="19560" y="14304"/>
                    <a:pt x="37436" y="3305"/>
                    <a:pt x="57177" y="2339"/>
                  </a:cubicBezTo>
                  <a:cubicBezTo>
                    <a:pt x="76919" y="1372"/>
                    <a:pt x="95783" y="10573"/>
                    <a:pt x="107176" y="26725"/>
                  </a:cubicBezTo>
                  <a:lnTo>
                    <a:pt x="109142" y="25608"/>
                  </a:lnTo>
                  <a:lnTo>
                    <a:pt x="108720" y="32332"/>
                  </a:lnTo>
                  <a:lnTo>
                    <a:pt x="102234" y="29531"/>
                  </a:lnTo>
                  <a:lnTo>
                    <a:pt x="104200" y="28415"/>
                  </a:lnTo>
                  <a:lnTo>
                    <a:pt x="104200" y="28415"/>
                  </a:lnTo>
                  <a:cubicBezTo>
                    <a:pt x="93421" y="13330"/>
                    <a:pt x="75692" y="4784"/>
                    <a:pt x="57177" y="5748"/>
                  </a:cubicBezTo>
                  <a:cubicBezTo>
                    <a:pt x="38661" y="6711"/>
                    <a:pt x="21916" y="17051"/>
                    <a:pt x="12760" y="3317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2"/>
            <p:cNvSpPr/>
            <p:nvPr/>
          </p:nvSpPr>
          <p:spPr>
            <a:xfrm>
              <a:off x="1555398" y="1355368"/>
              <a:ext cx="921740" cy="366545"/>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2"/>
            <p:cNvSpPr txBox="1"/>
            <p:nvPr/>
          </p:nvSpPr>
          <p:spPr>
            <a:xfrm>
              <a:off x="1566134" y="1366104"/>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Diseño</a:t>
              </a:r>
              <a:endParaRPr b="0" i="0" sz="1400" u="none" cap="none" strike="noStrike">
                <a:solidFill>
                  <a:srgbClr val="000000"/>
                </a:solidFill>
                <a:latin typeface="Arial"/>
                <a:ea typeface="Arial"/>
                <a:cs typeface="Arial"/>
                <a:sym typeface="Arial"/>
              </a:endParaRPr>
            </a:p>
          </p:txBody>
        </p:sp>
        <p:sp>
          <p:nvSpPr>
            <p:cNvPr id="276" name="Google Shape;276;p22"/>
            <p:cNvSpPr/>
            <p:nvPr/>
          </p:nvSpPr>
          <p:spPr>
            <a:xfrm>
              <a:off x="2649714" y="1538640"/>
              <a:ext cx="1036957" cy="855273"/>
            </a:xfrm>
            <a:prstGeom prst="roundRect">
              <a:avLst>
                <a:gd fmla="val 10000" name="adj"/>
              </a:avLst>
            </a:prstGeom>
            <a:solidFill>
              <a:schemeClr val="lt1">
                <a:alpha val="89411"/>
              </a:schemeClr>
            </a:solid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2"/>
            <p:cNvSpPr txBox="1"/>
            <p:nvPr/>
          </p:nvSpPr>
          <p:spPr>
            <a:xfrm>
              <a:off x="2669396" y="1558322"/>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Recopilación de información</a:t>
              </a:r>
              <a:endParaRPr b="0" i="0" sz="1400" u="none" cap="none" strike="noStrike">
                <a:solidFill>
                  <a:srgbClr val="000000"/>
                </a:solidFill>
                <a:latin typeface="Arial"/>
                <a:ea typeface="Arial"/>
                <a:cs typeface="Arial"/>
                <a:sym typeface="Arial"/>
              </a:endParaRPr>
            </a:p>
          </p:txBody>
        </p:sp>
        <p:sp>
          <p:nvSpPr>
            <p:cNvPr id="278" name="Google Shape;278;p22"/>
            <p:cNvSpPr/>
            <p:nvPr/>
          </p:nvSpPr>
          <p:spPr>
            <a:xfrm>
              <a:off x="3232214" y="1741468"/>
              <a:ext cx="1144860" cy="1144860"/>
            </a:xfrm>
            <a:custGeom>
              <a:rect b="b" l="l" r="r" t="t"/>
              <a:pathLst>
                <a:path extrusionOk="0" h="120000" w="120000">
                  <a:moveTo>
                    <a:pt x="10028" y="88379"/>
                  </a:moveTo>
                  <a:lnTo>
                    <a:pt x="13331" y="86503"/>
                  </a:lnTo>
                  <a:lnTo>
                    <a:pt x="13331" y="86503"/>
                  </a:lnTo>
                  <a:cubicBezTo>
                    <a:pt x="22313" y="102319"/>
                    <a:pt x="38695" y="112510"/>
                    <a:pt x="56852" y="113576"/>
                  </a:cubicBezTo>
                  <a:cubicBezTo>
                    <a:pt x="75009" y="114643"/>
                    <a:pt x="92471" y="106441"/>
                    <a:pt x="103244" y="91786"/>
                  </a:cubicBezTo>
                  <a:lnTo>
                    <a:pt x="101053" y="90542"/>
                  </a:lnTo>
                  <a:lnTo>
                    <a:pt x="108320" y="87441"/>
                  </a:lnTo>
                  <a:lnTo>
                    <a:pt x="108760" y="94918"/>
                  </a:lnTo>
                  <a:lnTo>
                    <a:pt x="106569" y="93674"/>
                  </a:lnTo>
                  <a:cubicBezTo>
                    <a:pt x="95110" y="109521"/>
                    <a:pt x="76379" y="118453"/>
                    <a:pt x="56853" y="117382"/>
                  </a:cubicBezTo>
                  <a:cubicBezTo>
                    <a:pt x="37326" y="116311"/>
                    <a:pt x="19685" y="105384"/>
                    <a:pt x="10028" y="8837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2"/>
            <p:cNvSpPr/>
            <p:nvPr/>
          </p:nvSpPr>
          <p:spPr>
            <a:xfrm>
              <a:off x="2880149" y="2210641"/>
              <a:ext cx="921740" cy="366545"/>
            </a:xfrm>
            <a:prstGeom prst="roundRect">
              <a:avLst>
                <a:gd fmla="val 10000" name="adj"/>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2"/>
            <p:cNvSpPr txBox="1"/>
            <p:nvPr/>
          </p:nvSpPr>
          <p:spPr>
            <a:xfrm>
              <a:off x="2890885" y="2221377"/>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Trabajo de campo</a:t>
              </a:r>
              <a:endParaRPr b="0" i="0" sz="1400" u="none" cap="none" strike="noStrike">
                <a:solidFill>
                  <a:srgbClr val="000000"/>
                </a:solidFill>
                <a:latin typeface="Arial"/>
                <a:ea typeface="Arial"/>
                <a:cs typeface="Arial"/>
                <a:sym typeface="Arial"/>
              </a:endParaRPr>
            </a:p>
          </p:txBody>
        </p:sp>
        <p:sp>
          <p:nvSpPr>
            <p:cNvPr id="281" name="Google Shape;281;p22"/>
            <p:cNvSpPr/>
            <p:nvPr/>
          </p:nvSpPr>
          <p:spPr>
            <a:xfrm>
              <a:off x="3974465" y="1538640"/>
              <a:ext cx="1036957" cy="855273"/>
            </a:xfrm>
            <a:prstGeom prst="roundRect">
              <a:avLst>
                <a:gd fmla="val 10000" name="adj"/>
              </a:avLst>
            </a:prstGeom>
            <a:solidFill>
              <a:schemeClr val="lt1">
                <a:alpha val="89411"/>
              </a:scheme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2"/>
            <p:cNvSpPr txBox="1"/>
            <p:nvPr/>
          </p:nvSpPr>
          <p:spPr>
            <a:xfrm>
              <a:off x="3994147" y="1741595"/>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Tabulación y transformación de datos en información.</a:t>
              </a:r>
              <a:endParaRPr b="0" i="0" sz="1400" u="none" cap="none" strike="noStrike">
                <a:solidFill>
                  <a:srgbClr val="000000"/>
                </a:solidFill>
                <a:latin typeface="Arial"/>
                <a:ea typeface="Arial"/>
                <a:cs typeface="Arial"/>
                <a:sym typeface="Arial"/>
              </a:endParaRPr>
            </a:p>
          </p:txBody>
        </p:sp>
        <p:sp>
          <p:nvSpPr>
            <p:cNvPr id="283" name="Google Shape;283;p22"/>
            <p:cNvSpPr/>
            <p:nvPr/>
          </p:nvSpPr>
          <p:spPr>
            <a:xfrm>
              <a:off x="4548324" y="1012692"/>
              <a:ext cx="1277360" cy="1277360"/>
            </a:xfrm>
            <a:custGeom>
              <a:rect b="b" l="l" r="r" t="t"/>
              <a:pathLst>
                <a:path extrusionOk="0" h="120000" w="120000">
                  <a:moveTo>
                    <a:pt x="9800" y="31492"/>
                  </a:moveTo>
                  <a:lnTo>
                    <a:pt x="9800" y="31492"/>
                  </a:lnTo>
                  <a:cubicBezTo>
                    <a:pt x="19560" y="14304"/>
                    <a:pt x="37436" y="3305"/>
                    <a:pt x="57177" y="2339"/>
                  </a:cubicBezTo>
                  <a:cubicBezTo>
                    <a:pt x="76919" y="1372"/>
                    <a:pt x="95783" y="10573"/>
                    <a:pt x="107176" y="26725"/>
                  </a:cubicBezTo>
                  <a:lnTo>
                    <a:pt x="109142" y="25608"/>
                  </a:lnTo>
                  <a:lnTo>
                    <a:pt x="108720" y="32332"/>
                  </a:lnTo>
                  <a:lnTo>
                    <a:pt x="102234" y="29531"/>
                  </a:lnTo>
                  <a:lnTo>
                    <a:pt x="104200" y="28415"/>
                  </a:lnTo>
                  <a:lnTo>
                    <a:pt x="104200" y="28415"/>
                  </a:lnTo>
                  <a:cubicBezTo>
                    <a:pt x="93421" y="13330"/>
                    <a:pt x="75692" y="4784"/>
                    <a:pt x="57177" y="5748"/>
                  </a:cubicBezTo>
                  <a:cubicBezTo>
                    <a:pt x="38661" y="6711"/>
                    <a:pt x="21916" y="17051"/>
                    <a:pt x="12760" y="33173"/>
                  </a:cubicBezTo>
                  <a:close/>
                </a:path>
              </a:pathLst>
            </a:custGeom>
            <a:solidFill>
              <a:srgbClr val="4372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2"/>
            <p:cNvSpPr/>
            <p:nvPr/>
          </p:nvSpPr>
          <p:spPr>
            <a:xfrm>
              <a:off x="4204900" y="1355368"/>
              <a:ext cx="921740" cy="366545"/>
            </a:xfrm>
            <a:prstGeom prst="roundRect">
              <a:avLst>
                <a:gd fmla="val 10000" name="adj"/>
              </a:avLst>
            </a:prstGeom>
            <a:solidFill>
              <a:srgbClr val="4372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2"/>
            <p:cNvSpPr txBox="1"/>
            <p:nvPr/>
          </p:nvSpPr>
          <p:spPr>
            <a:xfrm>
              <a:off x="4215636" y="1366104"/>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Procesamiento y análisis</a:t>
              </a:r>
              <a:endParaRPr b="0" i="0" sz="1400" u="none" cap="none" strike="noStrike">
                <a:solidFill>
                  <a:srgbClr val="000000"/>
                </a:solidFill>
                <a:latin typeface="Arial"/>
                <a:ea typeface="Arial"/>
                <a:cs typeface="Arial"/>
                <a:sym typeface="Arial"/>
              </a:endParaRPr>
            </a:p>
          </p:txBody>
        </p:sp>
        <p:sp>
          <p:nvSpPr>
            <p:cNvPr id="286" name="Google Shape;286;p22"/>
            <p:cNvSpPr/>
            <p:nvPr/>
          </p:nvSpPr>
          <p:spPr>
            <a:xfrm>
              <a:off x="5299216" y="1538640"/>
              <a:ext cx="1036957" cy="855273"/>
            </a:xfrm>
            <a:prstGeom prst="roundRect">
              <a:avLst>
                <a:gd fmla="val 10000" name="adj"/>
              </a:avLst>
            </a:prstGeom>
            <a:solidFill>
              <a:schemeClr val="lt1">
                <a:alpha val="89411"/>
              </a:schemeClr>
            </a:solid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2"/>
            <p:cNvSpPr txBox="1"/>
            <p:nvPr/>
          </p:nvSpPr>
          <p:spPr>
            <a:xfrm>
              <a:off x="5318898" y="1558322"/>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Consolidación de la información de forma técnica y visualmente agradable.</a:t>
              </a:r>
              <a:endParaRPr b="0" i="0" sz="1400" u="none" cap="none" strike="noStrike">
                <a:solidFill>
                  <a:srgbClr val="000000"/>
                </a:solidFill>
                <a:latin typeface="Arial"/>
                <a:ea typeface="Arial"/>
                <a:cs typeface="Arial"/>
                <a:sym typeface="Arial"/>
              </a:endParaRPr>
            </a:p>
          </p:txBody>
        </p:sp>
        <p:sp>
          <p:nvSpPr>
            <p:cNvPr id="288" name="Google Shape;288;p22"/>
            <p:cNvSpPr/>
            <p:nvPr/>
          </p:nvSpPr>
          <p:spPr>
            <a:xfrm>
              <a:off x="5881716" y="1741468"/>
              <a:ext cx="1144860" cy="1144860"/>
            </a:xfrm>
            <a:custGeom>
              <a:rect b="b" l="l" r="r" t="t"/>
              <a:pathLst>
                <a:path extrusionOk="0" h="120000" w="120000">
                  <a:moveTo>
                    <a:pt x="10028" y="88379"/>
                  </a:moveTo>
                  <a:lnTo>
                    <a:pt x="13331" y="86503"/>
                  </a:lnTo>
                  <a:lnTo>
                    <a:pt x="13331" y="86503"/>
                  </a:lnTo>
                  <a:cubicBezTo>
                    <a:pt x="22313" y="102319"/>
                    <a:pt x="38695" y="112510"/>
                    <a:pt x="56852" y="113576"/>
                  </a:cubicBezTo>
                  <a:cubicBezTo>
                    <a:pt x="75009" y="114643"/>
                    <a:pt x="92471" y="106441"/>
                    <a:pt x="103244" y="91786"/>
                  </a:cubicBezTo>
                  <a:lnTo>
                    <a:pt x="101053" y="90542"/>
                  </a:lnTo>
                  <a:lnTo>
                    <a:pt x="108320" y="87441"/>
                  </a:lnTo>
                  <a:lnTo>
                    <a:pt x="108760" y="94918"/>
                  </a:lnTo>
                  <a:lnTo>
                    <a:pt x="106569" y="93674"/>
                  </a:lnTo>
                  <a:cubicBezTo>
                    <a:pt x="95110" y="109521"/>
                    <a:pt x="76379" y="118453"/>
                    <a:pt x="56853" y="117382"/>
                  </a:cubicBezTo>
                  <a:cubicBezTo>
                    <a:pt x="37326" y="116311"/>
                    <a:pt x="19685" y="105384"/>
                    <a:pt x="10028" y="88379"/>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2"/>
            <p:cNvSpPr/>
            <p:nvPr/>
          </p:nvSpPr>
          <p:spPr>
            <a:xfrm>
              <a:off x="5529651" y="2210641"/>
              <a:ext cx="921740" cy="366545"/>
            </a:xfrm>
            <a:prstGeom prst="roundRect">
              <a:avLst>
                <a:gd fmla="val 1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2"/>
            <p:cNvSpPr txBox="1"/>
            <p:nvPr/>
          </p:nvSpPr>
          <p:spPr>
            <a:xfrm>
              <a:off x="5540387" y="2221377"/>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Elaboración del informe</a:t>
              </a:r>
              <a:endParaRPr b="0" i="0" sz="1400" u="none" cap="none" strike="noStrike">
                <a:solidFill>
                  <a:srgbClr val="000000"/>
                </a:solidFill>
                <a:latin typeface="Arial"/>
                <a:ea typeface="Arial"/>
                <a:cs typeface="Arial"/>
                <a:sym typeface="Arial"/>
              </a:endParaRPr>
            </a:p>
          </p:txBody>
        </p:sp>
        <p:sp>
          <p:nvSpPr>
            <p:cNvPr id="291" name="Google Shape;291;p22"/>
            <p:cNvSpPr/>
            <p:nvPr/>
          </p:nvSpPr>
          <p:spPr>
            <a:xfrm>
              <a:off x="6623967" y="1538640"/>
              <a:ext cx="1036957" cy="855273"/>
            </a:xfrm>
            <a:prstGeom prst="roundRect">
              <a:avLst>
                <a:gd fmla="val 10000" name="adj"/>
              </a:avLst>
            </a:prstGeom>
            <a:solidFill>
              <a:schemeClr val="lt1">
                <a:alpha val="89411"/>
              </a:schemeClr>
            </a:solid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2"/>
            <p:cNvSpPr txBox="1"/>
            <p:nvPr/>
          </p:nvSpPr>
          <p:spPr>
            <a:xfrm>
              <a:off x="6643649" y="1741595"/>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Entrega a satisfacción del informe de investigación.</a:t>
              </a:r>
              <a:endParaRPr b="0" i="0" sz="1400" u="none" cap="none" strike="noStrike">
                <a:solidFill>
                  <a:srgbClr val="000000"/>
                </a:solidFill>
                <a:latin typeface="Arial"/>
                <a:ea typeface="Arial"/>
                <a:cs typeface="Arial"/>
                <a:sym typeface="Arial"/>
              </a:endParaRPr>
            </a:p>
          </p:txBody>
        </p:sp>
        <p:sp>
          <p:nvSpPr>
            <p:cNvPr id="293" name="Google Shape;293;p22"/>
            <p:cNvSpPr/>
            <p:nvPr/>
          </p:nvSpPr>
          <p:spPr>
            <a:xfrm>
              <a:off x="6854402" y="1355368"/>
              <a:ext cx="921740" cy="366545"/>
            </a:xfrm>
            <a:prstGeom prst="roundRect">
              <a:avLst>
                <a:gd fmla="val 10000"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2"/>
            <p:cNvSpPr txBox="1"/>
            <p:nvPr/>
          </p:nvSpPr>
          <p:spPr>
            <a:xfrm>
              <a:off x="6865138" y="1366104"/>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Presentación del informe</a:t>
              </a:r>
              <a:endParaRPr b="0" i="0" sz="1400" u="none" cap="none" strike="noStrike">
                <a:solidFill>
                  <a:srgbClr val="000000"/>
                </a:solidFill>
                <a:latin typeface="Arial"/>
                <a:ea typeface="Arial"/>
                <a:cs typeface="Arial"/>
                <a:sym typeface="Arial"/>
              </a:endParaRPr>
            </a:p>
          </p:txBody>
        </p:sp>
      </p:grpSp>
      <p:sp>
        <p:nvSpPr>
          <p:cNvPr id="295" name="Google Shape;295;p22"/>
          <p:cNvSpPr/>
          <p:nvPr/>
        </p:nvSpPr>
        <p:spPr>
          <a:xfrm>
            <a:off x="3636085" y="1863789"/>
            <a:ext cx="3560782" cy="1083807"/>
          </a:xfrm>
          <a:prstGeom prst="wedgeRoundRectCallout">
            <a:avLst>
              <a:gd fmla="val -19712" name="adj1"/>
              <a:gd fmla="val 63894" name="adj2"/>
              <a:gd fmla="val 16667" name="adj3"/>
            </a:avLst>
          </a:prstGeom>
          <a:solidFill>
            <a:srgbClr val="2F5496"/>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6" name="Google Shape;296;p22"/>
          <p:cNvSpPr/>
          <p:nvPr/>
        </p:nvSpPr>
        <p:spPr>
          <a:xfrm>
            <a:off x="3807028" y="1974805"/>
            <a:ext cx="3389838" cy="8617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El cuarto paso, procesamiento y análisis, consiste en convertir todos los datos recogidos en información, para lo cual se utilizan aplicaciones informáticas que pueden ser tan sencillas como Excel, o tan especializadas como los paquetes estadísticos.</a:t>
            </a:r>
            <a:endParaRPr b="0" i="0" sz="1400" u="none" cap="none" strike="noStrike">
              <a:solidFill>
                <a:srgbClr val="000000"/>
              </a:solidFill>
              <a:latin typeface="Arial"/>
              <a:ea typeface="Arial"/>
              <a:cs typeface="Arial"/>
              <a:sym typeface="Arial"/>
            </a:endParaRPr>
          </a:p>
        </p:txBody>
      </p:sp>
      <p:pic>
        <p:nvPicPr>
          <p:cNvPr id="297" name="Google Shape;297;p22"/>
          <p:cNvPicPr preferRelativeResize="0"/>
          <p:nvPr/>
        </p:nvPicPr>
        <p:blipFill rotWithShape="1">
          <a:blip r:embed="rId3">
            <a:alphaModFix/>
          </a:blip>
          <a:srcRect b="43632" l="24727" r="69538" t="39365"/>
          <a:stretch/>
        </p:blipFill>
        <p:spPr>
          <a:xfrm>
            <a:off x="1679616" y="2780900"/>
            <a:ext cx="418676" cy="387275"/>
          </a:xfrm>
          <a:prstGeom prst="ellipse">
            <a:avLst/>
          </a:prstGeom>
          <a:noFill/>
          <a:ln cap="flat" cmpd="sng" w="9525">
            <a:solidFill>
              <a:srgbClr val="7F7F7F"/>
            </a:solidFill>
            <a:prstDash val="solid"/>
            <a:round/>
            <a:headEnd len="sm" w="sm" type="none"/>
            <a:tailEnd len="sm" w="sm" type="none"/>
          </a:ln>
        </p:spPr>
      </p:pic>
      <p:pic>
        <p:nvPicPr>
          <p:cNvPr id="298" name="Google Shape;298;p22"/>
          <p:cNvPicPr preferRelativeResize="0"/>
          <p:nvPr/>
        </p:nvPicPr>
        <p:blipFill rotWithShape="1">
          <a:blip r:embed="rId3">
            <a:alphaModFix/>
          </a:blip>
          <a:srcRect b="65358" l="9228" r="85037" t="17639"/>
          <a:stretch/>
        </p:blipFill>
        <p:spPr>
          <a:xfrm>
            <a:off x="325385" y="4122892"/>
            <a:ext cx="418676" cy="387275"/>
          </a:xfrm>
          <a:prstGeom prst="ellipse">
            <a:avLst/>
          </a:prstGeom>
          <a:noFill/>
          <a:ln cap="flat" cmpd="sng" w="9525">
            <a:solidFill>
              <a:srgbClr val="7F7F7F"/>
            </a:solidFill>
            <a:prstDash val="solid"/>
            <a:round/>
            <a:headEnd len="sm" w="sm" type="none"/>
            <a:tailEnd len="sm" w="sm" type="none"/>
          </a:ln>
        </p:spPr>
      </p:pic>
      <p:pic>
        <p:nvPicPr>
          <p:cNvPr id="299" name="Google Shape;299;p22"/>
          <p:cNvPicPr preferRelativeResize="0"/>
          <p:nvPr/>
        </p:nvPicPr>
        <p:blipFill rotWithShape="1">
          <a:blip r:embed="rId3">
            <a:alphaModFix/>
          </a:blip>
          <a:srcRect b="2530" l="47393" r="46870" t="80465"/>
          <a:stretch/>
        </p:blipFill>
        <p:spPr>
          <a:xfrm>
            <a:off x="3005832" y="4122891"/>
            <a:ext cx="418676" cy="387275"/>
          </a:xfrm>
          <a:prstGeom prst="ellipse">
            <a:avLst/>
          </a:prstGeom>
          <a:noFill/>
          <a:ln cap="flat" cmpd="sng" w="9525">
            <a:solidFill>
              <a:srgbClr val="7F7F7F"/>
            </a:solidFill>
            <a:prstDash val="solid"/>
            <a:round/>
            <a:headEnd len="sm" w="sm" type="none"/>
            <a:tailEnd len="sm" w="sm" type="none"/>
          </a:ln>
        </p:spPr>
      </p:pic>
      <p:pic>
        <p:nvPicPr>
          <p:cNvPr id="300" name="Google Shape;300;p22"/>
          <p:cNvPicPr preferRelativeResize="0"/>
          <p:nvPr/>
        </p:nvPicPr>
        <p:blipFill rotWithShape="1">
          <a:blip r:embed="rId3">
            <a:alphaModFix/>
          </a:blip>
          <a:srcRect b="2745" l="62718" r="31544" t="80252"/>
          <a:stretch/>
        </p:blipFill>
        <p:spPr>
          <a:xfrm>
            <a:off x="4223087" y="2809467"/>
            <a:ext cx="418676" cy="387275"/>
          </a:xfrm>
          <a:prstGeom prst="ellipse">
            <a:avLst/>
          </a:prstGeom>
          <a:noFill/>
          <a:ln cap="flat" cmpd="sng" w="9525">
            <a:solidFill>
              <a:srgbClr val="7F7F7F"/>
            </a:solidFill>
            <a:prstDash val="solid"/>
            <a:round/>
            <a:headEnd len="sm" w="sm" type="none"/>
            <a:tailEnd len="sm" w="sm" type="none"/>
          </a:ln>
        </p:spPr>
      </p:pic>
      <p:pic>
        <p:nvPicPr>
          <p:cNvPr id="301" name="Google Shape;301;p22"/>
          <p:cNvPicPr preferRelativeResize="0"/>
          <p:nvPr/>
        </p:nvPicPr>
        <p:blipFill rotWithShape="1">
          <a:blip r:embed="rId3">
            <a:alphaModFix/>
          </a:blip>
          <a:srcRect b="2359" l="70736" r="23529" t="80636"/>
          <a:stretch/>
        </p:blipFill>
        <p:spPr>
          <a:xfrm>
            <a:off x="6645350" y="4022533"/>
            <a:ext cx="418676" cy="387275"/>
          </a:xfrm>
          <a:prstGeom prst="ellipse">
            <a:avLst/>
          </a:prstGeom>
          <a:noFill/>
          <a:ln cap="flat" cmpd="sng" w="9525">
            <a:solidFill>
              <a:srgbClr val="7F7F7F"/>
            </a:solidFill>
            <a:prstDash val="solid"/>
            <a:round/>
            <a:headEnd len="sm" w="sm" type="none"/>
            <a:tailEnd len="sm" w="sm" type="none"/>
          </a:ln>
        </p:spPr>
      </p:pic>
      <p:pic>
        <p:nvPicPr>
          <p:cNvPr id="302" name="Google Shape;302;p22"/>
          <p:cNvPicPr preferRelativeResize="0"/>
          <p:nvPr/>
        </p:nvPicPr>
        <p:blipFill rotWithShape="1">
          <a:blip r:embed="rId3">
            <a:alphaModFix/>
          </a:blip>
          <a:srcRect b="3067" l="85765" r="8499" t="79928"/>
          <a:stretch/>
        </p:blipFill>
        <p:spPr>
          <a:xfrm>
            <a:off x="7008044" y="2711019"/>
            <a:ext cx="418676" cy="387275"/>
          </a:xfrm>
          <a:prstGeom prst="ellipse">
            <a:avLst/>
          </a:prstGeom>
          <a:noFill/>
          <a:ln cap="flat" cmpd="sng" w="9525">
            <a:solidFill>
              <a:srgbClr val="7F7F7F"/>
            </a:solidFill>
            <a:prstDash val="solid"/>
            <a:round/>
            <a:headEnd len="sm" w="sm" type="none"/>
            <a:tailEnd len="sm" w="sm" type="none"/>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8" name="Google Shape;308;p2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309" name="Google Shape;309;p23"/>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310" name="Google Shape;310;p23"/>
          <p:cNvGrpSpPr/>
          <p:nvPr/>
        </p:nvGrpSpPr>
        <p:grpSpPr>
          <a:xfrm>
            <a:off x="335122" y="2682569"/>
            <a:ext cx="7775930" cy="1873636"/>
            <a:chOff x="212" y="1012692"/>
            <a:chExt cx="7775930" cy="1873636"/>
          </a:xfrm>
        </p:grpSpPr>
        <p:sp>
          <p:nvSpPr>
            <p:cNvPr id="311" name="Google Shape;311;p23"/>
            <p:cNvSpPr/>
            <p:nvPr/>
          </p:nvSpPr>
          <p:spPr>
            <a:xfrm>
              <a:off x="212" y="1538640"/>
              <a:ext cx="1036957" cy="855273"/>
            </a:xfrm>
            <a:prstGeom prst="roundRect">
              <a:avLst>
                <a:gd fmla="val 10000" name="adj"/>
              </a:avLst>
            </a:prstGeom>
            <a:solidFill>
              <a:schemeClr val="lt1">
                <a:alpha val="89411"/>
              </a:schemeClr>
            </a:solid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3"/>
            <p:cNvSpPr txBox="1"/>
            <p:nvPr/>
          </p:nvSpPr>
          <p:spPr>
            <a:xfrm>
              <a:off x="19894" y="1558322"/>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Definición de elementos</a:t>
              </a:r>
              <a:endParaRPr b="0" i="0" sz="1400" u="none" cap="none" strike="noStrike">
                <a:solidFill>
                  <a:srgbClr val="000000"/>
                </a:solidFill>
                <a:latin typeface="Arial"/>
                <a:ea typeface="Arial"/>
                <a:cs typeface="Arial"/>
                <a:sym typeface="Arial"/>
              </a:endParaRPr>
            </a:p>
          </p:txBody>
        </p:sp>
        <p:sp>
          <p:nvSpPr>
            <p:cNvPr id="313" name="Google Shape;313;p23"/>
            <p:cNvSpPr/>
            <p:nvPr/>
          </p:nvSpPr>
          <p:spPr>
            <a:xfrm>
              <a:off x="582712" y="1741468"/>
              <a:ext cx="1144860" cy="1144860"/>
            </a:xfrm>
            <a:custGeom>
              <a:rect b="b" l="l" r="r" t="t"/>
              <a:pathLst>
                <a:path extrusionOk="0" h="120000" w="120000">
                  <a:moveTo>
                    <a:pt x="10028" y="88379"/>
                  </a:moveTo>
                  <a:lnTo>
                    <a:pt x="13331" y="86503"/>
                  </a:lnTo>
                  <a:lnTo>
                    <a:pt x="13331" y="86503"/>
                  </a:lnTo>
                  <a:cubicBezTo>
                    <a:pt x="22313" y="102319"/>
                    <a:pt x="38695" y="112510"/>
                    <a:pt x="56852" y="113576"/>
                  </a:cubicBezTo>
                  <a:cubicBezTo>
                    <a:pt x="75009" y="114643"/>
                    <a:pt x="92471" y="106441"/>
                    <a:pt x="103244" y="91786"/>
                  </a:cubicBezTo>
                  <a:lnTo>
                    <a:pt x="101053" y="90542"/>
                  </a:lnTo>
                  <a:lnTo>
                    <a:pt x="108320" y="87441"/>
                  </a:lnTo>
                  <a:lnTo>
                    <a:pt x="108760" y="94918"/>
                  </a:lnTo>
                  <a:lnTo>
                    <a:pt x="106569" y="93674"/>
                  </a:lnTo>
                  <a:cubicBezTo>
                    <a:pt x="95110" y="109521"/>
                    <a:pt x="76379" y="118453"/>
                    <a:pt x="56853" y="117382"/>
                  </a:cubicBezTo>
                  <a:cubicBezTo>
                    <a:pt x="37326" y="116311"/>
                    <a:pt x="19685" y="105384"/>
                    <a:pt x="10028" y="8837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3"/>
            <p:cNvSpPr/>
            <p:nvPr/>
          </p:nvSpPr>
          <p:spPr>
            <a:xfrm>
              <a:off x="230647" y="2210641"/>
              <a:ext cx="921740" cy="366545"/>
            </a:xfrm>
            <a:prstGeom prst="roundRect">
              <a:avLst>
                <a:gd fmla="val 10000"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3"/>
            <p:cNvSpPr txBox="1"/>
            <p:nvPr/>
          </p:nvSpPr>
          <p:spPr>
            <a:xfrm>
              <a:off x="241383" y="2221377"/>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Planeación</a:t>
              </a:r>
              <a:endParaRPr b="0" i="0" sz="1400" u="none" cap="none" strike="noStrike">
                <a:solidFill>
                  <a:srgbClr val="000000"/>
                </a:solidFill>
                <a:latin typeface="Arial"/>
                <a:ea typeface="Arial"/>
                <a:cs typeface="Arial"/>
                <a:sym typeface="Arial"/>
              </a:endParaRPr>
            </a:p>
          </p:txBody>
        </p:sp>
        <p:sp>
          <p:nvSpPr>
            <p:cNvPr id="316" name="Google Shape;316;p23"/>
            <p:cNvSpPr/>
            <p:nvPr/>
          </p:nvSpPr>
          <p:spPr>
            <a:xfrm>
              <a:off x="1324963" y="1538640"/>
              <a:ext cx="1036957" cy="855273"/>
            </a:xfrm>
            <a:prstGeom prst="roundRect">
              <a:avLst>
                <a:gd fmla="val 10000" name="adj"/>
              </a:avLst>
            </a:prstGeom>
            <a:solidFill>
              <a:schemeClr val="lt1">
                <a:alpha val="89411"/>
              </a:schemeClr>
            </a:solid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3"/>
            <p:cNvSpPr txBox="1"/>
            <p:nvPr/>
          </p:nvSpPr>
          <p:spPr>
            <a:xfrm>
              <a:off x="1344645" y="1741595"/>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Selección de metodología e instrumento.</a:t>
              </a:r>
              <a:endParaRPr b="0" i="0" sz="1400" u="none" cap="none" strike="noStrike">
                <a:solidFill>
                  <a:srgbClr val="000000"/>
                </a:solidFill>
                <a:latin typeface="Arial"/>
                <a:ea typeface="Arial"/>
                <a:cs typeface="Arial"/>
                <a:sym typeface="Arial"/>
              </a:endParaRPr>
            </a:p>
          </p:txBody>
        </p:sp>
        <p:sp>
          <p:nvSpPr>
            <p:cNvPr id="318" name="Google Shape;318;p23"/>
            <p:cNvSpPr/>
            <p:nvPr/>
          </p:nvSpPr>
          <p:spPr>
            <a:xfrm>
              <a:off x="1898822" y="1012692"/>
              <a:ext cx="1277360" cy="1277360"/>
            </a:xfrm>
            <a:custGeom>
              <a:rect b="b" l="l" r="r" t="t"/>
              <a:pathLst>
                <a:path extrusionOk="0" h="120000" w="120000">
                  <a:moveTo>
                    <a:pt x="9800" y="31492"/>
                  </a:moveTo>
                  <a:lnTo>
                    <a:pt x="9800" y="31492"/>
                  </a:lnTo>
                  <a:cubicBezTo>
                    <a:pt x="19560" y="14304"/>
                    <a:pt x="37436" y="3305"/>
                    <a:pt x="57177" y="2339"/>
                  </a:cubicBezTo>
                  <a:cubicBezTo>
                    <a:pt x="76919" y="1372"/>
                    <a:pt x="95783" y="10573"/>
                    <a:pt x="107176" y="26725"/>
                  </a:cubicBezTo>
                  <a:lnTo>
                    <a:pt x="109142" y="25608"/>
                  </a:lnTo>
                  <a:lnTo>
                    <a:pt x="108720" y="32332"/>
                  </a:lnTo>
                  <a:lnTo>
                    <a:pt x="102234" y="29531"/>
                  </a:lnTo>
                  <a:lnTo>
                    <a:pt x="104200" y="28415"/>
                  </a:lnTo>
                  <a:lnTo>
                    <a:pt x="104200" y="28415"/>
                  </a:lnTo>
                  <a:cubicBezTo>
                    <a:pt x="93421" y="13330"/>
                    <a:pt x="75692" y="4784"/>
                    <a:pt x="57177" y="5748"/>
                  </a:cubicBezTo>
                  <a:cubicBezTo>
                    <a:pt x="38661" y="6711"/>
                    <a:pt x="21916" y="17051"/>
                    <a:pt x="12760" y="3317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3"/>
            <p:cNvSpPr/>
            <p:nvPr/>
          </p:nvSpPr>
          <p:spPr>
            <a:xfrm>
              <a:off x="1555398" y="1355368"/>
              <a:ext cx="921740" cy="366545"/>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3"/>
            <p:cNvSpPr txBox="1"/>
            <p:nvPr/>
          </p:nvSpPr>
          <p:spPr>
            <a:xfrm>
              <a:off x="1566134" y="1366104"/>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Diseño</a:t>
              </a:r>
              <a:endParaRPr b="0" i="0" sz="1400" u="none" cap="none" strike="noStrike">
                <a:solidFill>
                  <a:srgbClr val="000000"/>
                </a:solidFill>
                <a:latin typeface="Arial"/>
                <a:ea typeface="Arial"/>
                <a:cs typeface="Arial"/>
                <a:sym typeface="Arial"/>
              </a:endParaRPr>
            </a:p>
          </p:txBody>
        </p:sp>
        <p:sp>
          <p:nvSpPr>
            <p:cNvPr id="321" name="Google Shape;321;p23"/>
            <p:cNvSpPr/>
            <p:nvPr/>
          </p:nvSpPr>
          <p:spPr>
            <a:xfrm>
              <a:off x="2649714" y="1538640"/>
              <a:ext cx="1036957" cy="855273"/>
            </a:xfrm>
            <a:prstGeom prst="roundRect">
              <a:avLst>
                <a:gd fmla="val 10000" name="adj"/>
              </a:avLst>
            </a:prstGeom>
            <a:solidFill>
              <a:schemeClr val="lt1">
                <a:alpha val="89411"/>
              </a:schemeClr>
            </a:solid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3"/>
            <p:cNvSpPr txBox="1"/>
            <p:nvPr/>
          </p:nvSpPr>
          <p:spPr>
            <a:xfrm>
              <a:off x="2669396" y="1558322"/>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Recopilación de información</a:t>
              </a:r>
              <a:endParaRPr b="0" i="0" sz="1400" u="none" cap="none" strike="noStrike">
                <a:solidFill>
                  <a:srgbClr val="000000"/>
                </a:solidFill>
                <a:latin typeface="Arial"/>
                <a:ea typeface="Arial"/>
                <a:cs typeface="Arial"/>
                <a:sym typeface="Arial"/>
              </a:endParaRPr>
            </a:p>
          </p:txBody>
        </p:sp>
        <p:sp>
          <p:nvSpPr>
            <p:cNvPr id="323" name="Google Shape;323;p23"/>
            <p:cNvSpPr/>
            <p:nvPr/>
          </p:nvSpPr>
          <p:spPr>
            <a:xfrm>
              <a:off x="3232214" y="1741468"/>
              <a:ext cx="1144860" cy="1144860"/>
            </a:xfrm>
            <a:custGeom>
              <a:rect b="b" l="l" r="r" t="t"/>
              <a:pathLst>
                <a:path extrusionOk="0" h="120000" w="120000">
                  <a:moveTo>
                    <a:pt x="10028" y="88379"/>
                  </a:moveTo>
                  <a:lnTo>
                    <a:pt x="13331" y="86503"/>
                  </a:lnTo>
                  <a:lnTo>
                    <a:pt x="13331" y="86503"/>
                  </a:lnTo>
                  <a:cubicBezTo>
                    <a:pt x="22313" y="102319"/>
                    <a:pt x="38695" y="112510"/>
                    <a:pt x="56852" y="113576"/>
                  </a:cubicBezTo>
                  <a:cubicBezTo>
                    <a:pt x="75009" y="114643"/>
                    <a:pt x="92471" y="106441"/>
                    <a:pt x="103244" y="91786"/>
                  </a:cubicBezTo>
                  <a:lnTo>
                    <a:pt x="101053" y="90542"/>
                  </a:lnTo>
                  <a:lnTo>
                    <a:pt x="108320" y="87441"/>
                  </a:lnTo>
                  <a:lnTo>
                    <a:pt x="108760" y="94918"/>
                  </a:lnTo>
                  <a:lnTo>
                    <a:pt x="106569" y="93674"/>
                  </a:lnTo>
                  <a:cubicBezTo>
                    <a:pt x="95110" y="109521"/>
                    <a:pt x="76379" y="118453"/>
                    <a:pt x="56853" y="117382"/>
                  </a:cubicBezTo>
                  <a:cubicBezTo>
                    <a:pt x="37326" y="116311"/>
                    <a:pt x="19685" y="105384"/>
                    <a:pt x="10028" y="8837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3"/>
            <p:cNvSpPr/>
            <p:nvPr/>
          </p:nvSpPr>
          <p:spPr>
            <a:xfrm>
              <a:off x="2880149" y="2210641"/>
              <a:ext cx="921740" cy="366545"/>
            </a:xfrm>
            <a:prstGeom prst="roundRect">
              <a:avLst>
                <a:gd fmla="val 10000" name="adj"/>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3"/>
            <p:cNvSpPr txBox="1"/>
            <p:nvPr/>
          </p:nvSpPr>
          <p:spPr>
            <a:xfrm>
              <a:off x="2890885" y="2221377"/>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Trabajo de campo</a:t>
              </a:r>
              <a:endParaRPr b="0" i="0" sz="1400" u="none" cap="none" strike="noStrike">
                <a:solidFill>
                  <a:srgbClr val="000000"/>
                </a:solidFill>
                <a:latin typeface="Arial"/>
                <a:ea typeface="Arial"/>
                <a:cs typeface="Arial"/>
                <a:sym typeface="Arial"/>
              </a:endParaRPr>
            </a:p>
          </p:txBody>
        </p:sp>
        <p:sp>
          <p:nvSpPr>
            <p:cNvPr id="326" name="Google Shape;326;p23"/>
            <p:cNvSpPr/>
            <p:nvPr/>
          </p:nvSpPr>
          <p:spPr>
            <a:xfrm>
              <a:off x="3974465" y="1538640"/>
              <a:ext cx="1036957" cy="855273"/>
            </a:xfrm>
            <a:prstGeom prst="roundRect">
              <a:avLst>
                <a:gd fmla="val 10000" name="adj"/>
              </a:avLst>
            </a:prstGeom>
            <a:solidFill>
              <a:schemeClr val="lt1">
                <a:alpha val="89411"/>
              </a:scheme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3"/>
            <p:cNvSpPr txBox="1"/>
            <p:nvPr/>
          </p:nvSpPr>
          <p:spPr>
            <a:xfrm>
              <a:off x="3994147" y="1741595"/>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Tabulación y transformación de datos en información.</a:t>
              </a:r>
              <a:endParaRPr b="0" i="0" sz="1400" u="none" cap="none" strike="noStrike">
                <a:solidFill>
                  <a:srgbClr val="000000"/>
                </a:solidFill>
                <a:latin typeface="Arial"/>
                <a:ea typeface="Arial"/>
                <a:cs typeface="Arial"/>
                <a:sym typeface="Arial"/>
              </a:endParaRPr>
            </a:p>
          </p:txBody>
        </p:sp>
        <p:sp>
          <p:nvSpPr>
            <p:cNvPr id="328" name="Google Shape;328;p23"/>
            <p:cNvSpPr/>
            <p:nvPr/>
          </p:nvSpPr>
          <p:spPr>
            <a:xfrm>
              <a:off x="4548324" y="1012692"/>
              <a:ext cx="1277360" cy="1277360"/>
            </a:xfrm>
            <a:custGeom>
              <a:rect b="b" l="l" r="r" t="t"/>
              <a:pathLst>
                <a:path extrusionOk="0" h="120000" w="120000">
                  <a:moveTo>
                    <a:pt x="9800" y="31492"/>
                  </a:moveTo>
                  <a:lnTo>
                    <a:pt x="9800" y="31492"/>
                  </a:lnTo>
                  <a:cubicBezTo>
                    <a:pt x="19560" y="14304"/>
                    <a:pt x="37436" y="3305"/>
                    <a:pt x="57177" y="2339"/>
                  </a:cubicBezTo>
                  <a:cubicBezTo>
                    <a:pt x="76919" y="1372"/>
                    <a:pt x="95783" y="10573"/>
                    <a:pt x="107176" y="26725"/>
                  </a:cubicBezTo>
                  <a:lnTo>
                    <a:pt x="109142" y="25608"/>
                  </a:lnTo>
                  <a:lnTo>
                    <a:pt x="108720" y="32332"/>
                  </a:lnTo>
                  <a:lnTo>
                    <a:pt x="102234" y="29531"/>
                  </a:lnTo>
                  <a:lnTo>
                    <a:pt x="104200" y="28415"/>
                  </a:lnTo>
                  <a:lnTo>
                    <a:pt x="104200" y="28415"/>
                  </a:lnTo>
                  <a:cubicBezTo>
                    <a:pt x="93421" y="13330"/>
                    <a:pt x="75692" y="4784"/>
                    <a:pt x="57177" y="5748"/>
                  </a:cubicBezTo>
                  <a:cubicBezTo>
                    <a:pt x="38661" y="6711"/>
                    <a:pt x="21916" y="17051"/>
                    <a:pt x="12760" y="33173"/>
                  </a:cubicBezTo>
                  <a:close/>
                </a:path>
              </a:pathLst>
            </a:custGeom>
            <a:solidFill>
              <a:srgbClr val="4372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3"/>
            <p:cNvSpPr/>
            <p:nvPr/>
          </p:nvSpPr>
          <p:spPr>
            <a:xfrm>
              <a:off x="4204900" y="1355368"/>
              <a:ext cx="921740" cy="366545"/>
            </a:xfrm>
            <a:prstGeom prst="roundRect">
              <a:avLst>
                <a:gd fmla="val 10000" name="adj"/>
              </a:avLst>
            </a:prstGeom>
            <a:solidFill>
              <a:srgbClr val="4372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3"/>
            <p:cNvSpPr txBox="1"/>
            <p:nvPr/>
          </p:nvSpPr>
          <p:spPr>
            <a:xfrm>
              <a:off x="4215636" y="1366104"/>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Procesamiento y análisis</a:t>
              </a:r>
              <a:endParaRPr b="0" i="0" sz="1400" u="none" cap="none" strike="noStrike">
                <a:solidFill>
                  <a:srgbClr val="000000"/>
                </a:solidFill>
                <a:latin typeface="Arial"/>
                <a:ea typeface="Arial"/>
                <a:cs typeface="Arial"/>
                <a:sym typeface="Arial"/>
              </a:endParaRPr>
            </a:p>
          </p:txBody>
        </p:sp>
        <p:sp>
          <p:nvSpPr>
            <p:cNvPr id="331" name="Google Shape;331;p23"/>
            <p:cNvSpPr/>
            <p:nvPr/>
          </p:nvSpPr>
          <p:spPr>
            <a:xfrm>
              <a:off x="5299216" y="1538640"/>
              <a:ext cx="1036957" cy="855273"/>
            </a:xfrm>
            <a:prstGeom prst="roundRect">
              <a:avLst>
                <a:gd fmla="val 10000" name="adj"/>
              </a:avLst>
            </a:prstGeom>
            <a:solidFill>
              <a:schemeClr val="lt1">
                <a:alpha val="89411"/>
              </a:schemeClr>
            </a:solid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3"/>
            <p:cNvSpPr txBox="1"/>
            <p:nvPr/>
          </p:nvSpPr>
          <p:spPr>
            <a:xfrm>
              <a:off x="5318898" y="1558322"/>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Consolidación de la información de forma técnica y visualmente agradable.</a:t>
              </a:r>
              <a:endParaRPr b="0" i="0" sz="1400" u="none" cap="none" strike="noStrike">
                <a:solidFill>
                  <a:srgbClr val="000000"/>
                </a:solidFill>
                <a:latin typeface="Arial"/>
                <a:ea typeface="Arial"/>
                <a:cs typeface="Arial"/>
                <a:sym typeface="Arial"/>
              </a:endParaRPr>
            </a:p>
          </p:txBody>
        </p:sp>
        <p:sp>
          <p:nvSpPr>
            <p:cNvPr id="333" name="Google Shape;333;p23"/>
            <p:cNvSpPr/>
            <p:nvPr/>
          </p:nvSpPr>
          <p:spPr>
            <a:xfrm>
              <a:off x="5881716" y="1741468"/>
              <a:ext cx="1144860" cy="1144860"/>
            </a:xfrm>
            <a:custGeom>
              <a:rect b="b" l="l" r="r" t="t"/>
              <a:pathLst>
                <a:path extrusionOk="0" h="120000" w="120000">
                  <a:moveTo>
                    <a:pt x="10028" y="88379"/>
                  </a:moveTo>
                  <a:lnTo>
                    <a:pt x="13331" y="86503"/>
                  </a:lnTo>
                  <a:lnTo>
                    <a:pt x="13331" y="86503"/>
                  </a:lnTo>
                  <a:cubicBezTo>
                    <a:pt x="22313" y="102319"/>
                    <a:pt x="38695" y="112510"/>
                    <a:pt x="56852" y="113576"/>
                  </a:cubicBezTo>
                  <a:cubicBezTo>
                    <a:pt x="75009" y="114643"/>
                    <a:pt x="92471" y="106441"/>
                    <a:pt x="103244" y="91786"/>
                  </a:cubicBezTo>
                  <a:lnTo>
                    <a:pt x="101053" y="90542"/>
                  </a:lnTo>
                  <a:lnTo>
                    <a:pt x="108320" y="87441"/>
                  </a:lnTo>
                  <a:lnTo>
                    <a:pt x="108760" y="94918"/>
                  </a:lnTo>
                  <a:lnTo>
                    <a:pt x="106569" y="93674"/>
                  </a:lnTo>
                  <a:cubicBezTo>
                    <a:pt x="95110" y="109521"/>
                    <a:pt x="76379" y="118453"/>
                    <a:pt x="56853" y="117382"/>
                  </a:cubicBezTo>
                  <a:cubicBezTo>
                    <a:pt x="37326" y="116311"/>
                    <a:pt x="19685" y="105384"/>
                    <a:pt x="10028" y="88379"/>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3"/>
            <p:cNvSpPr/>
            <p:nvPr/>
          </p:nvSpPr>
          <p:spPr>
            <a:xfrm>
              <a:off x="5529651" y="2210641"/>
              <a:ext cx="921740" cy="366545"/>
            </a:xfrm>
            <a:prstGeom prst="roundRect">
              <a:avLst>
                <a:gd fmla="val 1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3"/>
            <p:cNvSpPr txBox="1"/>
            <p:nvPr/>
          </p:nvSpPr>
          <p:spPr>
            <a:xfrm>
              <a:off x="5540387" y="2221377"/>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Elaboración del informe</a:t>
              </a:r>
              <a:endParaRPr b="0" i="0" sz="1400" u="none" cap="none" strike="noStrike">
                <a:solidFill>
                  <a:srgbClr val="000000"/>
                </a:solidFill>
                <a:latin typeface="Arial"/>
                <a:ea typeface="Arial"/>
                <a:cs typeface="Arial"/>
                <a:sym typeface="Arial"/>
              </a:endParaRPr>
            </a:p>
          </p:txBody>
        </p:sp>
        <p:sp>
          <p:nvSpPr>
            <p:cNvPr id="336" name="Google Shape;336;p23"/>
            <p:cNvSpPr/>
            <p:nvPr/>
          </p:nvSpPr>
          <p:spPr>
            <a:xfrm>
              <a:off x="6623967" y="1538640"/>
              <a:ext cx="1036957" cy="855273"/>
            </a:xfrm>
            <a:prstGeom prst="roundRect">
              <a:avLst>
                <a:gd fmla="val 10000" name="adj"/>
              </a:avLst>
            </a:prstGeom>
            <a:solidFill>
              <a:schemeClr val="lt1">
                <a:alpha val="89411"/>
              </a:schemeClr>
            </a:solid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3"/>
            <p:cNvSpPr txBox="1"/>
            <p:nvPr/>
          </p:nvSpPr>
          <p:spPr>
            <a:xfrm>
              <a:off x="6643649" y="1741595"/>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Entrega a satisfacción del informe de investigación.</a:t>
              </a:r>
              <a:endParaRPr b="0" i="0" sz="1400" u="none" cap="none" strike="noStrike">
                <a:solidFill>
                  <a:srgbClr val="000000"/>
                </a:solidFill>
                <a:latin typeface="Arial"/>
                <a:ea typeface="Arial"/>
                <a:cs typeface="Arial"/>
                <a:sym typeface="Arial"/>
              </a:endParaRPr>
            </a:p>
          </p:txBody>
        </p:sp>
        <p:sp>
          <p:nvSpPr>
            <p:cNvPr id="338" name="Google Shape;338;p23"/>
            <p:cNvSpPr/>
            <p:nvPr/>
          </p:nvSpPr>
          <p:spPr>
            <a:xfrm>
              <a:off x="6854402" y="1355368"/>
              <a:ext cx="921740" cy="366545"/>
            </a:xfrm>
            <a:prstGeom prst="roundRect">
              <a:avLst>
                <a:gd fmla="val 10000"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3"/>
            <p:cNvSpPr txBox="1"/>
            <p:nvPr/>
          </p:nvSpPr>
          <p:spPr>
            <a:xfrm>
              <a:off x="6865138" y="1366104"/>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Presentación del informe</a:t>
              </a:r>
              <a:endParaRPr b="0" i="0" sz="1400" u="none" cap="none" strike="noStrike">
                <a:solidFill>
                  <a:srgbClr val="000000"/>
                </a:solidFill>
                <a:latin typeface="Arial"/>
                <a:ea typeface="Arial"/>
                <a:cs typeface="Arial"/>
                <a:sym typeface="Arial"/>
              </a:endParaRPr>
            </a:p>
          </p:txBody>
        </p:sp>
      </p:grpSp>
      <p:sp>
        <p:nvSpPr>
          <p:cNvPr id="340" name="Google Shape;340;p23"/>
          <p:cNvSpPr/>
          <p:nvPr/>
        </p:nvSpPr>
        <p:spPr>
          <a:xfrm>
            <a:off x="5275285" y="4305773"/>
            <a:ext cx="2642343" cy="1296659"/>
          </a:xfrm>
          <a:prstGeom prst="wedgeRoundRectCallout">
            <a:avLst>
              <a:gd fmla="val -21574" name="adj1"/>
              <a:gd fmla="val -63156" name="adj2"/>
              <a:gd fmla="val 16667" name="adj3"/>
            </a:avLst>
          </a:prstGeom>
          <a:solidFill>
            <a:srgbClr val="548135"/>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1" name="Google Shape;341;p23"/>
          <p:cNvSpPr/>
          <p:nvPr/>
        </p:nvSpPr>
        <p:spPr>
          <a:xfrm>
            <a:off x="5433019" y="4446270"/>
            <a:ext cx="2366275"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En el quinto paso se procede a dar estructura a todo, es decir, elaborar el informe, el cual contendrá imágenes, gráficos, tablas y texto que permitan mostrar de forma clara lo recopilado y sexto, aunque no menos importante.</a:t>
            </a:r>
            <a:endParaRPr b="0" i="0" sz="1400" u="none" cap="none" strike="noStrike">
              <a:solidFill>
                <a:srgbClr val="000000"/>
              </a:solidFill>
              <a:latin typeface="Arial"/>
              <a:ea typeface="Arial"/>
              <a:cs typeface="Arial"/>
              <a:sym typeface="Arial"/>
            </a:endParaRPr>
          </a:p>
        </p:txBody>
      </p:sp>
      <p:pic>
        <p:nvPicPr>
          <p:cNvPr id="342" name="Google Shape;342;p23"/>
          <p:cNvPicPr preferRelativeResize="0"/>
          <p:nvPr/>
        </p:nvPicPr>
        <p:blipFill rotWithShape="1">
          <a:blip r:embed="rId3">
            <a:alphaModFix/>
          </a:blip>
          <a:srcRect b="43632" l="24727" r="69538" t="39365"/>
          <a:stretch/>
        </p:blipFill>
        <p:spPr>
          <a:xfrm>
            <a:off x="1679616" y="2780900"/>
            <a:ext cx="418676" cy="387275"/>
          </a:xfrm>
          <a:prstGeom prst="ellipse">
            <a:avLst/>
          </a:prstGeom>
          <a:noFill/>
          <a:ln cap="flat" cmpd="sng" w="9525">
            <a:solidFill>
              <a:srgbClr val="7F7F7F"/>
            </a:solidFill>
            <a:prstDash val="solid"/>
            <a:round/>
            <a:headEnd len="sm" w="sm" type="none"/>
            <a:tailEnd len="sm" w="sm" type="none"/>
          </a:ln>
        </p:spPr>
      </p:pic>
      <p:pic>
        <p:nvPicPr>
          <p:cNvPr id="343" name="Google Shape;343;p23"/>
          <p:cNvPicPr preferRelativeResize="0"/>
          <p:nvPr/>
        </p:nvPicPr>
        <p:blipFill rotWithShape="1">
          <a:blip r:embed="rId3">
            <a:alphaModFix/>
          </a:blip>
          <a:srcRect b="65358" l="9228" r="85037" t="17639"/>
          <a:stretch/>
        </p:blipFill>
        <p:spPr>
          <a:xfrm>
            <a:off x="325385" y="4122892"/>
            <a:ext cx="418676" cy="387275"/>
          </a:xfrm>
          <a:prstGeom prst="ellipse">
            <a:avLst/>
          </a:prstGeom>
          <a:noFill/>
          <a:ln cap="flat" cmpd="sng" w="9525">
            <a:solidFill>
              <a:srgbClr val="7F7F7F"/>
            </a:solidFill>
            <a:prstDash val="solid"/>
            <a:round/>
            <a:headEnd len="sm" w="sm" type="none"/>
            <a:tailEnd len="sm" w="sm" type="none"/>
          </a:ln>
        </p:spPr>
      </p:pic>
      <p:pic>
        <p:nvPicPr>
          <p:cNvPr id="344" name="Google Shape;344;p23"/>
          <p:cNvPicPr preferRelativeResize="0"/>
          <p:nvPr/>
        </p:nvPicPr>
        <p:blipFill rotWithShape="1">
          <a:blip r:embed="rId3">
            <a:alphaModFix/>
          </a:blip>
          <a:srcRect b="2530" l="47393" r="46870" t="80465"/>
          <a:stretch/>
        </p:blipFill>
        <p:spPr>
          <a:xfrm>
            <a:off x="3005832" y="4122891"/>
            <a:ext cx="418676" cy="387275"/>
          </a:xfrm>
          <a:prstGeom prst="ellipse">
            <a:avLst/>
          </a:prstGeom>
          <a:noFill/>
          <a:ln cap="flat" cmpd="sng" w="9525">
            <a:solidFill>
              <a:srgbClr val="7F7F7F"/>
            </a:solidFill>
            <a:prstDash val="solid"/>
            <a:round/>
            <a:headEnd len="sm" w="sm" type="none"/>
            <a:tailEnd len="sm" w="sm" type="none"/>
          </a:ln>
        </p:spPr>
      </p:pic>
      <p:pic>
        <p:nvPicPr>
          <p:cNvPr id="345" name="Google Shape;345;p23"/>
          <p:cNvPicPr preferRelativeResize="0"/>
          <p:nvPr/>
        </p:nvPicPr>
        <p:blipFill rotWithShape="1">
          <a:blip r:embed="rId3">
            <a:alphaModFix/>
          </a:blip>
          <a:srcRect b="2745" l="62718" r="31544" t="80252"/>
          <a:stretch/>
        </p:blipFill>
        <p:spPr>
          <a:xfrm>
            <a:off x="4223087" y="2729823"/>
            <a:ext cx="418676" cy="387275"/>
          </a:xfrm>
          <a:prstGeom prst="ellipse">
            <a:avLst/>
          </a:prstGeom>
          <a:noFill/>
          <a:ln cap="flat" cmpd="sng" w="9525">
            <a:solidFill>
              <a:srgbClr val="7F7F7F"/>
            </a:solidFill>
            <a:prstDash val="solid"/>
            <a:round/>
            <a:headEnd len="sm" w="sm" type="none"/>
            <a:tailEnd len="sm" w="sm" type="none"/>
          </a:ln>
        </p:spPr>
      </p:pic>
      <p:pic>
        <p:nvPicPr>
          <p:cNvPr id="346" name="Google Shape;346;p23"/>
          <p:cNvPicPr preferRelativeResize="0"/>
          <p:nvPr/>
        </p:nvPicPr>
        <p:blipFill rotWithShape="1">
          <a:blip r:embed="rId3">
            <a:alphaModFix/>
          </a:blip>
          <a:srcRect b="2359" l="70736" r="23529" t="80636"/>
          <a:stretch/>
        </p:blipFill>
        <p:spPr>
          <a:xfrm>
            <a:off x="6645350" y="4022533"/>
            <a:ext cx="418676" cy="387275"/>
          </a:xfrm>
          <a:prstGeom prst="ellipse">
            <a:avLst/>
          </a:prstGeom>
          <a:noFill/>
          <a:ln cap="flat" cmpd="sng" w="9525">
            <a:solidFill>
              <a:srgbClr val="7F7F7F"/>
            </a:solidFill>
            <a:prstDash val="solid"/>
            <a:round/>
            <a:headEnd len="sm" w="sm" type="none"/>
            <a:tailEnd len="sm" w="sm" type="none"/>
          </a:ln>
        </p:spPr>
      </p:pic>
      <p:pic>
        <p:nvPicPr>
          <p:cNvPr id="347" name="Google Shape;347;p23"/>
          <p:cNvPicPr preferRelativeResize="0"/>
          <p:nvPr/>
        </p:nvPicPr>
        <p:blipFill rotWithShape="1">
          <a:blip r:embed="rId3">
            <a:alphaModFix/>
          </a:blip>
          <a:srcRect b="3067" l="85765" r="8499" t="79928"/>
          <a:stretch/>
        </p:blipFill>
        <p:spPr>
          <a:xfrm>
            <a:off x="7008044" y="2711019"/>
            <a:ext cx="418676" cy="387275"/>
          </a:xfrm>
          <a:prstGeom prst="ellipse">
            <a:avLst/>
          </a:prstGeom>
          <a:noFill/>
          <a:ln cap="flat" cmpd="sng" w="9525">
            <a:solidFill>
              <a:srgbClr val="7F7F7F"/>
            </a:solidFill>
            <a:prstDash val="solid"/>
            <a:round/>
            <a:headEnd len="sm" w="sm" type="none"/>
            <a:tailEnd len="sm" w="sm" type="none"/>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3" name="Google Shape;353;p2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354" name="Google Shape;354;p24"/>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355" name="Google Shape;355;p24"/>
          <p:cNvGrpSpPr/>
          <p:nvPr/>
        </p:nvGrpSpPr>
        <p:grpSpPr>
          <a:xfrm>
            <a:off x="335122" y="2682569"/>
            <a:ext cx="7775930" cy="1873636"/>
            <a:chOff x="212" y="1012692"/>
            <a:chExt cx="7775930" cy="1873636"/>
          </a:xfrm>
        </p:grpSpPr>
        <p:sp>
          <p:nvSpPr>
            <p:cNvPr id="356" name="Google Shape;356;p24"/>
            <p:cNvSpPr/>
            <p:nvPr/>
          </p:nvSpPr>
          <p:spPr>
            <a:xfrm>
              <a:off x="212" y="1538640"/>
              <a:ext cx="1036957" cy="855273"/>
            </a:xfrm>
            <a:prstGeom prst="roundRect">
              <a:avLst>
                <a:gd fmla="val 10000" name="adj"/>
              </a:avLst>
            </a:prstGeom>
            <a:solidFill>
              <a:schemeClr val="lt1">
                <a:alpha val="89411"/>
              </a:schemeClr>
            </a:solid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4"/>
            <p:cNvSpPr txBox="1"/>
            <p:nvPr/>
          </p:nvSpPr>
          <p:spPr>
            <a:xfrm>
              <a:off x="19894" y="1558322"/>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Definición de elementos</a:t>
              </a:r>
              <a:endParaRPr b="0" i="0" sz="1400" u="none" cap="none" strike="noStrike">
                <a:solidFill>
                  <a:srgbClr val="000000"/>
                </a:solidFill>
                <a:latin typeface="Arial"/>
                <a:ea typeface="Arial"/>
                <a:cs typeface="Arial"/>
                <a:sym typeface="Arial"/>
              </a:endParaRPr>
            </a:p>
          </p:txBody>
        </p:sp>
        <p:sp>
          <p:nvSpPr>
            <p:cNvPr id="358" name="Google Shape;358;p24"/>
            <p:cNvSpPr/>
            <p:nvPr/>
          </p:nvSpPr>
          <p:spPr>
            <a:xfrm>
              <a:off x="582712" y="1741468"/>
              <a:ext cx="1144860" cy="1144860"/>
            </a:xfrm>
            <a:custGeom>
              <a:rect b="b" l="l" r="r" t="t"/>
              <a:pathLst>
                <a:path extrusionOk="0" h="120000" w="120000">
                  <a:moveTo>
                    <a:pt x="10028" y="88379"/>
                  </a:moveTo>
                  <a:lnTo>
                    <a:pt x="13331" y="86503"/>
                  </a:lnTo>
                  <a:lnTo>
                    <a:pt x="13331" y="86503"/>
                  </a:lnTo>
                  <a:cubicBezTo>
                    <a:pt x="22313" y="102319"/>
                    <a:pt x="38695" y="112510"/>
                    <a:pt x="56852" y="113576"/>
                  </a:cubicBezTo>
                  <a:cubicBezTo>
                    <a:pt x="75009" y="114643"/>
                    <a:pt x="92471" y="106441"/>
                    <a:pt x="103244" y="91786"/>
                  </a:cubicBezTo>
                  <a:lnTo>
                    <a:pt x="101053" y="90542"/>
                  </a:lnTo>
                  <a:lnTo>
                    <a:pt x="108320" y="87441"/>
                  </a:lnTo>
                  <a:lnTo>
                    <a:pt x="108760" y="94918"/>
                  </a:lnTo>
                  <a:lnTo>
                    <a:pt x="106569" y="93674"/>
                  </a:lnTo>
                  <a:cubicBezTo>
                    <a:pt x="95110" y="109521"/>
                    <a:pt x="76379" y="118453"/>
                    <a:pt x="56853" y="117382"/>
                  </a:cubicBezTo>
                  <a:cubicBezTo>
                    <a:pt x="37326" y="116311"/>
                    <a:pt x="19685" y="105384"/>
                    <a:pt x="10028" y="8837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4"/>
            <p:cNvSpPr/>
            <p:nvPr/>
          </p:nvSpPr>
          <p:spPr>
            <a:xfrm>
              <a:off x="230647" y="2210641"/>
              <a:ext cx="921740" cy="366545"/>
            </a:xfrm>
            <a:prstGeom prst="roundRect">
              <a:avLst>
                <a:gd fmla="val 10000"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4"/>
            <p:cNvSpPr txBox="1"/>
            <p:nvPr/>
          </p:nvSpPr>
          <p:spPr>
            <a:xfrm>
              <a:off x="241383" y="2221377"/>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Planeación</a:t>
              </a:r>
              <a:endParaRPr b="0" i="0" sz="1400" u="none" cap="none" strike="noStrike">
                <a:solidFill>
                  <a:srgbClr val="000000"/>
                </a:solidFill>
                <a:latin typeface="Arial"/>
                <a:ea typeface="Arial"/>
                <a:cs typeface="Arial"/>
                <a:sym typeface="Arial"/>
              </a:endParaRPr>
            </a:p>
          </p:txBody>
        </p:sp>
        <p:sp>
          <p:nvSpPr>
            <p:cNvPr id="361" name="Google Shape;361;p24"/>
            <p:cNvSpPr/>
            <p:nvPr/>
          </p:nvSpPr>
          <p:spPr>
            <a:xfrm>
              <a:off x="1324963" y="1538640"/>
              <a:ext cx="1036957" cy="855273"/>
            </a:xfrm>
            <a:prstGeom prst="roundRect">
              <a:avLst>
                <a:gd fmla="val 10000" name="adj"/>
              </a:avLst>
            </a:prstGeom>
            <a:solidFill>
              <a:schemeClr val="lt1">
                <a:alpha val="89411"/>
              </a:schemeClr>
            </a:solidFill>
            <a:ln cap="flat" cmpd="sng" w="254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4"/>
            <p:cNvSpPr txBox="1"/>
            <p:nvPr/>
          </p:nvSpPr>
          <p:spPr>
            <a:xfrm>
              <a:off x="1344645" y="1741595"/>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Selección de metodología e instrumento.</a:t>
              </a:r>
              <a:endParaRPr b="0" i="0" sz="1400" u="none" cap="none" strike="noStrike">
                <a:solidFill>
                  <a:srgbClr val="000000"/>
                </a:solidFill>
                <a:latin typeface="Arial"/>
                <a:ea typeface="Arial"/>
                <a:cs typeface="Arial"/>
                <a:sym typeface="Arial"/>
              </a:endParaRPr>
            </a:p>
          </p:txBody>
        </p:sp>
        <p:sp>
          <p:nvSpPr>
            <p:cNvPr id="363" name="Google Shape;363;p24"/>
            <p:cNvSpPr/>
            <p:nvPr/>
          </p:nvSpPr>
          <p:spPr>
            <a:xfrm>
              <a:off x="1898822" y="1012692"/>
              <a:ext cx="1277360" cy="1277360"/>
            </a:xfrm>
            <a:custGeom>
              <a:rect b="b" l="l" r="r" t="t"/>
              <a:pathLst>
                <a:path extrusionOk="0" h="120000" w="120000">
                  <a:moveTo>
                    <a:pt x="9800" y="31492"/>
                  </a:moveTo>
                  <a:lnTo>
                    <a:pt x="9800" y="31492"/>
                  </a:lnTo>
                  <a:cubicBezTo>
                    <a:pt x="19560" y="14304"/>
                    <a:pt x="37436" y="3305"/>
                    <a:pt x="57177" y="2339"/>
                  </a:cubicBezTo>
                  <a:cubicBezTo>
                    <a:pt x="76919" y="1372"/>
                    <a:pt x="95783" y="10573"/>
                    <a:pt x="107176" y="26725"/>
                  </a:cubicBezTo>
                  <a:lnTo>
                    <a:pt x="109142" y="25608"/>
                  </a:lnTo>
                  <a:lnTo>
                    <a:pt x="108720" y="32332"/>
                  </a:lnTo>
                  <a:lnTo>
                    <a:pt x="102234" y="29531"/>
                  </a:lnTo>
                  <a:lnTo>
                    <a:pt x="104200" y="28415"/>
                  </a:lnTo>
                  <a:lnTo>
                    <a:pt x="104200" y="28415"/>
                  </a:lnTo>
                  <a:cubicBezTo>
                    <a:pt x="93421" y="13330"/>
                    <a:pt x="75692" y="4784"/>
                    <a:pt x="57177" y="5748"/>
                  </a:cubicBezTo>
                  <a:cubicBezTo>
                    <a:pt x="38661" y="6711"/>
                    <a:pt x="21916" y="17051"/>
                    <a:pt x="12760" y="3317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4"/>
            <p:cNvSpPr/>
            <p:nvPr/>
          </p:nvSpPr>
          <p:spPr>
            <a:xfrm>
              <a:off x="1555398" y="1355368"/>
              <a:ext cx="921740" cy="366545"/>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4"/>
            <p:cNvSpPr txBox="1"/>
            <p:nvPr/>
          </p:nvSpPr>
          <p:spPr>
            <a:xfrm>
              <a:off x="1566134" y="1366104"/>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Diseño</a:t>
              </a:r>
              <a:endParaRPr b="0" i="0" sz="1400" u="none" cap="none" strike="noStrike">
                <a:solidFill>
                  <a:srgbClr val="000000"/>
                </a:solidFill>
                <a:latin typeface="Arial"/>
                <a:ea typeface="Arial"/>
                <a:cs typeface="Arial"/>
                <a:sym typeface="Arial"/>
              </a:endParaRPr>
            </a:p>
          </p:txBody>
        </p:sp>
        <p:sp>
          <p:nvSpPr>
            <p:cNvPr id="366" name="Google Shape;366;p24"/>
            <p:cNvSpPr/>
            <p:nvPr/>
          </p:nvSpPr>
          <p:spPr>
            <a:xfrm>
              <a:off x="2649714" y="1538640"/>
              <a:ext cx="1036957" cy="855273"/>
            </a:xfrm>
            <a:prstGeom prst="roundRect">
              <a:avLst>
                <a:gd fmla="val 10000" name="adj"/>
              </a:avLst>
            </a:prstGeom>
            <a:solidFill>
              <a:schemeClr val="lt1">
                <a:alpha val="89411"/>
              </a:schemeClr>
            </a:solidFill>
            <a:ln cap="flat" cmpd="sng" w="254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4"/>
            <p:cNvSpPr txBox="1"/>
            <p:nvPr/>
          </p:nvSpPr>
          <p:spPr>
            <a:xfrm>
              <a:off x="2669396" y="1558322"/>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Recopilación de información</a:t>
              </a:r>
              <a:endParaRPr b="0" i="0" sz="1400" u="none" cap="none" strike="noStrike">
                <a:solidFill>
                  <a:srgbClr val="000000"/>
                </a:solidFill>
                <a:latin typeface="Arial"/>
                <a:ea typeface="Arial"/>
                <a:cs typeface="Arial"/>
                <a:sym typeface="Arial"/>
              </a:endParaRPr>
            </a:p>
          </p:txBody>
        </p:sp>
        <p:sp>
          <p:nvSpPr>
            <p:cNvPr id="368" name="Google Shape;368;p24"/>
            <p:cNvSpPr/>
            <p:nvPr/>
          </p:nvSpPr>
          <p:spPr>
            <a:xfrm>
              <a:off x="3232214" y="1741468"/>
              <a:ext cx="1144860" cy="1144860"/>
            </a:xfrm>
            <a:custGeom>
              <a:rect b="b" l="l" r="r" t="t"/>
              <a:pathLst>
                <a:path extrusionOk="0" h="120000" w="120000">
                  <a:moveTo>
                    <a:pt x="10028" y="88379"/>
                  </a:moveTo>
                  <a:lnTo>
                    <a:pt x="13331" y="86503"/>
                  </a:lnTo>
                  <a:lnTo>
                    <a:pt x="13331" y="86503"/>
                  </a:lnTo>
                  <a:cubicBezTo>
                    <a:pt x="22313" y="102319"/>
                    <a:pt x="38695" y="112510"/>
                    <a:pt x="56852" y="113576"/>
                  </a:cubicBezTo>
                  <a:cubicBezTo>
                    <a:pt x="75009" y="114643"/>
                    <a:pt x="92471" y="106441"/>
                    <a:pt x="103244" y="91786"/>
                  </a:cubicBezTo>
                  <a:lnTo>
                    <a:pt x="101053" y="90542"/>
                  </a:lnTo>
                  <a:lnTo>
                    <a:pt x="108320" y="87441"/>
                  </a:lnTo>
                  <a:lnTo>
                    <a:pt x="108760" y="94918"/>
                  </a:lnTo>
                  <a:lnTo>
                    <a:pt x="106569" y="93674"/>
                  </a:lnTo>
                  <a:cubicBezTo>
                    <a:pt x="95110" y="109521"/>
                    <a:pt x="76379" y="118453"/>
                    <a:pt x="56853" y="117382"/>
                  </a:cubicBezTo>
                  <a:cubicBezTo>
                    <a:pt x="37326" y="116311"/>
                    <a:pt x="19685" y="105384"/>
                    <a:pt x="10028" y="8837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4"/>
            <p:cNvSpPr/>
            <p:nvPr/>
          </p:nvSpPr>
          <p:spPr>
            <a:xfrm>
              <a:off x="2880149" y="2210641"/>
              <a:ext cx="921740" cy="366545"/>
            </a:xfrm>
            <a:prstGeom prst="roundRect">
              <a:avLst>
                <a:gd fmla="val 10000" name="adj"/>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4"/>
            <p:cNvSpPr txBox="1"/>
            <p:nvPr/>
          </p:nvSpPr>
          <p:spPr>
            <a:xfrm>
              <a:off x="2890885" y="2221377"/>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Trabajo de campo</a:t>
              </a:r>
              <a:endParaRPr b="0" i="0" sz="1400" u="none" cap="none" strike="noStrike">
                <a:solidFill>
                  <a:srgbClr val="000000"/>
                </a:solidFill>
                <a:latin typeface="Arial"/>
                <a:ea typeface="Arial"/>
                <a:cs typeface="Arial"/>
                <a:sym typeface="Arial"/>
              </a:endParaRPr>
            </a:p>
          </p:txBody>
        </p:sp>
        <p:sp>
          <p:nvSpPr>
            <p:cNvPr id="371" name="Google Shape;371;p24"/>
            <p:cNvSpPr/>
            <p:nvPr/>
          </p:nvSpPr>
          <p:spPr>
            <a:xfrm>
              <a:off x="3974465" y="1538640"/>
              <a:ext cx="1036957" cy="855273"/>
            </a:xfrm>
            <a:prstGeom prst="roundRect">
              <a:avLst>
                <a:gd fmla="val 10000" name="adj"/>
              </a:avLst>
            </a:prstGeom>
            <a:solidFill>
              <a:schemeClr val="lt1">
                <a:alpha val="89411"/>
              </a:scheme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4"/>
            <p:cNvSpPr txBox="1"/>
            <p:nvPr/>
          </p:nvSpPr>
          <p:spPr>
            <a:xfrm>
              <a:off x="3994147" y="1741595"/>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Tabulación y transformación de datos en información.</a:t>
              </a:r>
              <a:endParaRPr b="0" i="0" sz="1400" u="none" cap="none" strike="noStrike">
                <a:solidFill>
                  <a:srgbClr val="000000"/>
                </a:solidFill>
                <a:latin typeface="Arial"/>
                <a:ea typeface="Arial"/>
                <a:cs typeface="Arial"/>
                <a:sym typeface="Arial"/>
              </a:endParaRPr>
            </a:p>
          </p:txBody>
        </p:sp>
        <p:sp>
          <p:nvSpPr>
            <p:cNvPr id="373" name="Google Shape;373;p24"/>
            <p:cNvSpPr/>
            <p:nvPr/>
          </p:nvSpPr>
          <p:spPr>
            <a:xfrm>
              <a:off x="4548324" y="1012692"/>
              <a:ext cx="1277360" cy="1277360"/>
            </a:xfrm>
            <a:custGeom>
              <a:rect b="b" l="l" r="r" t="t"/>
              <a:pathLst>
                <a:path extrusionOk="0" h="120000" w="120000">
                  <a:moveTo>
                    <a:pt x="9800" y="31492"/>
                  </a:moveTo>
                  <a:lnTo>
                    <a:pt x="9800" y="31492"/>
                  </a:lnTo>
                  <a:cubicBezTo>
                    <a:pt x="19560" y="14304"/>
                    <a:pt x="37436" y="3305"/>
                    <a:pt x="57177" y="2339"/>
                  </a:cubicBezTo>
                  <a:cubicBezTo>
                    <a:pt x="76919" y="1372"/>
                    <a:pt x="95783" y="10573"/>
                    <a:pt x="107176" y="26725"/>
                  </a:cubicBezTo>
                  <a:lnTo>
                    <a:pt x="109142" y="25608"/>
                  </a:lnTo>
                  <a:lnTo>
                    <a:pt x="108720" y="32332"/>
                  </a:lnTo>
                  <a:lnTo>
                    <a:pt x="102234" y="29531"/>
                  </a:lnTo>
                  <a:lnTo>
                    <a:pt x="104200" y="28415"/>
                  </a:lnTo>
                  <a:lnTo>
                    <a:pt x="104200" y="28415"/>
                  </a:lnTo>
                  <a:cubicBezTo>
                    <a:pt x="93421" y="13330"/>
                    <a:pt x="75692" y="4784"/>
                    <a:pt x="57177" y="5748"/>
                  </a:cubicBezTo>
                  <a:cubicBezTo>
                    <a:pt x="38661" y="6711"/>
                    <a:pt x="21916" y="17051"/>
                    <a:pt x="12760" y="33173"/>
                  </a:cubicBezTo>
                  <a:close/>
                </a:path>
              </a:pathLst>
            </a:custGeom>
            <a:solidFill>
              <a:srgbClr val="4372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4"/>
            <p:cNvSpPr/>
            <p:nvPr/>
          </p:nvSpPr>
          <p:spPr>
            <a:xfrm>
              <a:off x="4204900" y="1355368"/>
              <a:ext cx="921740" cy="366545"/>
            </a:xfrm>
            <a:prstGeom prst="roundRect">
              <a:avLst>
                <a:gd fmla="val 10000" name="adj"/>
              </a:avLst>
            </a:prstGeom>
            <a:solidFill>
              <a:srgbClr val="4372C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4"/>
            <p:cNvSpPr txBox="1"/>
            <p:nvPr/>
          </p:nvSpPr>
          <p:spPr>
            <a:xfrm>
              <a:off x="4215636" y="1366104"/>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Procesamiento y análisis</a:t>
              </a:r>
              <a:endParaRPr b="0" i="0" sz="1400" u="none" cap="none" strike="noStrike">
                <a:solidFill>
                  <a:srgbClr val="000000"/>
                </a:solidFill>
                <a:latin typeface="Arial"/>
                <a:ea typeface="Arial"/>
                <a:cs typeface="Arial"/>
                <a:sym typeface="Arial"/>
              </a:endParaRPr>
            </a:p>
          </p:txBody>
        </p:sp>
        <p:sp>
          <p:nvSpPr>
            <p:cNvPr id="376" name="Google Shape;376;p24"/>
            <p:cNvSpPr/>
            <p:nvPr/>
          </p:nvSpPr>
          <p:spPr>
            <a:xfrm>
              <a:off x="5299216" y="1538640"/>
              <a:ext cx="1036957" cy="855273"/>
            </a:xfrm>
            <a:prstGeom prst="roundRect">
              <a:avLst>
                <a:gd fmla="val 10000" name="adj"/>
              </a:avLst>
            </a:prstGeom>
            <a:solidFill>
              <a:schemeClr val="lt1">
                <a:alpha val="89411"/>
              </a:schemeClr>
            </a:solidFill>
            <a:ln cap="flat" cmpd="sng" w="254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4"/>
            <p:cNvSpPr txBox="1"/>
            <p:nvPr/>
          </p:nvSpPr>
          <p:spPr>
            <a:xfrm>
              <a:off x="5318898" y="1558322"/>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Consolidación de la información de forma técnica y visualmente agradable.</a:t>
              </a:r>
              <a:endParaRPr b="0" i="0" sz="1400" u="none" cap="none" strike="noStrike">
                <a:solidFill>
                  <a:srgbClr val="000000"/>
                </a:solidFill>
                <a:latin typeface="Arial"/>
                <a:ea typeface="Arial"/>
                <a:cs typeface="Arial"/>
                <a:sym typeface="Arial"/>
              </a:endParaRPr>
            </a:p>
          </p:txBody>
        </p:sp>
        <p:sp>
          <p:nvSpPr>
            <p:cNvPr id="378" name="Google Shape;378;p24"/>
            <p:cNvSpPr/>
            <p:nvPr/>
          </p:nvSpPr>
          <p:spPr>
            <a:xfrm>
              <a:off x="5881716" y="1741468"/>
              <a:ext cx="1144860" cy="1144860"/>
            </a:xfrm>
            <a:custGeom>
              <a:rect b="b" l="l" r="r" t="t"/>
              <a:pathLst>
                <a:path extrusionOk="0" h="120000" w="120000">
                  <a:moveTo>
                    <a:pt x="10028" y="88379"/>
                  </a:moveTo>
                  <a:lnTo>
                    <a:pt x="13331" y="86503"/>
                  </a:lnTo>
                  <a:lnTo>
                    <a:pt x="13331" y="86503"/>
                  </a:lnTo>
                  <a:cubicBezTo>
                    <a:pt x="22313" y="102319"/>
                    <a:pt x="38695" y="112510"/>
                    <a:pt x="56852" y="113576"/>
                  </a:cubicBezTo>
                  <a:cubicBezTo>
                    <a:pt x="75009" y="114643"/>
                    <a:pt x="92471" y="106441"/>
                    <a:pt x="103244" y="91786"/>
                  </a:cubicBezTo>
                  <a:lnTo>
                    <a:pt x="101053" y="90542"/>
                  </a:lnTo>
                  <a:lnTo>
                    <a:pt x="108320" y="87441"/>
                  </a:lnTo>
                  <a:lnTo>
                    <a:pt x="108760" y="94918"/>
                  </a:lnTo>
                  <a:lnTo>
                    <a:pt x="106569" y="93674"/>
                  </a:lnTo>
                  <a:cubicBezTo>
                    <a:pt x="95110" y="109521"/>
                    <a:pt x="76379" y="118453"/>
                    <a:pt x="56853" y="117382"/>
                  </a:cubicBezTo>
                  <a:cubicBezTo>
                    <a:pt x="37326" y="116311"/>
                    <a:pt x="19685" y="105384"/>
                    <a:pt x="10028" y="88379"/>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4"/>
            <p:cNvSpPr/>
            <p:nvPr/>
          </p:nvSpPr>
          <p:spPr>
            <a:xfrm>
              <a:off x="5529651" y="2210641"/>
              <a:ext cx="921740" cy="366545"/>
            </a:xfrm>
            <a:prstGeom prst="roundRect">
              <a:avLst>
                <a:gd fmla="val 1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4"/>
            <p:cNvSpPr txBox="1"/>
            <p:nvPr/>
          </p:nvSpPr>
          <p:spPr>
            <a:xfrm>
              <a:off x="5540387" y="2221377"/>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Elaboración del informe</a:t>
              </a:r>
              <a:endParaRPr b="0" i="0" sz="1400" u="none" cap="none" strike="noStrike">
                <a:solidFill>
                  <a:srgbClr val="000000"/>
                </a:solidFill>
                <a:latin typeface="Arial"/>
                <a:ea typeface="Arial"/>
                <a:cs typeface="Arial"/>
                <a:sym typeface="Arial"/>
              </a:endParaRPr>
            </a:p>
          </p:txBody>
        </p:sp>
        <p:sp>
          <p:nvSpPr>
            <p:cNvPr id="381" name="Google Shape;381;p24"/>
            <p:cNvSpPr/>
            <p:nvPr/>
          </p:nvSpPr>
          <p:spPr>
            <a:xfrm>
              <a:off x="6623967" y="1538640"/>
              <a:ext cx="1036957" cy="855273"/>
            </a:xfrm>
            <a:prstGeom prst="roundRect">
              <a:avLst>
                <a:gd fmla="val 10000" name="adj"/>
              </a:avLst>
            </a:prstGeom>
            <a:solidFill>
              <a:schemeClr val="lt1">
                <a:alpha val="89411"/>
              </a:schemeClr>
            </a:solid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4"/>
            <p:cNvSpPr txBox="1"/>
            <p:nvPr/>
          </p:nvSpPr>
          <p:spPr>
            <a:xfrm>
              <a:off x="6643649" y="1741595"/>
              <a:ext cx="997593" cy="632636"/>
            </a:xfrm>
            <a:prstGeom prst="rect">
              <a:avLst/>
            </a:prstGeom>
            <a:noFill/>
            <a:ln>
              <a:noFill/>
            </a:ln>
          </p:spPr>
          <p:txBody>
            <a:bodyPr anchorCtr="0" anchor="t" bIns="17125" lIns="17125" spcFirstLastPara="1" rIns="17125" wrap="square" tIns="17125">
              <a:noAutofit/>
            </a:bodyPr>
            <a:lstStyle/>
            <a:p>
              <a:pPr indent="-57150" lvl="1" marL="57150" marR="0" rtl="0" algn="l">
                <a:lnSpc>
                  <a:spcPct val="90000"/>
                </a:lnSpc>
                <a:spcBef>
                  <a:spcPts val="0"/>
                </a:spcBef>
                <a:spcAft>
                  <a:spcPts val="0"/>
                </a:spcAft>
                <a:buClr>
                  <a:srgbClr val="000000"/>
                </a:buClr>
                <a:buSzPts val="900"/>
                <a:buFont typeface="Arial"/>
                <a:buChar char="•"/>
              </a:pPr>
              <a:r>
                <a:rPr b="0" i="0" lang="es-ES" sz="900" u="none" cap="none" strike="noStrike">
                  <a:solidFill>
                    <a:srgbClr val="000000"/>
                  </a:solidFill>
                  <a:latin typeface="Arial"/>
                  <a:ea typeface="Arial"/>
                  <a:cs typeface="Arial"/>
                  <a:sym typeface="Arial"/>
                </a:rPr>
                <a:t>Entrega a satisfacción del informe de investigación.</a:t>
              </a:r>
              <a:endParaRPr b="0" i="0" sz="1400" u="none" cap="none" strike="noStrike">
                <a:solidFill>
                  <a:srgbClr val="000000"/>
                </a:solidFill>
                <a:latin typeface="Arial"/>
                <a:ea typeface="Arial"/>
                <a:cs typeface="Arial"/>
                <a:sym typeface="Arial"/>
              </a:endParaRPr>
            </a:p>
          </p:txBody>
        </p:sp>
        <p:sp>
          <p:nvSpPr>
            <p:cNvPr id="383" name="Google Shape;383;p24"/>
            <p:cNvSpPr/>
            <p:nvPr/>
          </p:nvSpPr>
          <p:spPr>
            <a:xfrm>
              <a:off x="6854402" y="1355368"/>
              <a:ext cx="921740" cy="366545"/>
            </a:xfrm>
            <a:prstGeom prst="roundRect">
              <a:avLst>
                <a:gd fmla="val 10000"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4"/>
            <p:cNvSpPr txBox="1"/>
            <p:nvPr/>
          </p:nvSpPr>
          <p:spPr>
            <a:xfrm>
              <a:off x="6865138" y="1366104"/>
              <a:ext cx="900268" cy="345073"/>
            </a:xfrm>
            <a:prstGeom prst="rect">
              <a:avLst/>
            </a:prstGeom>
            <a:noFill/>
            <a:ln>
              <a:noFill/>
            </a:ln>
          </p:spPr>
          <p:txBody>
            <a:bodyPr anchorCtr="0" anchor="ctr" bIns="12700" lIns="19050" spcFirstLastPara="1" rIns="19050" wrap="square" tIns="12700">
              <a:noAutofit/>
            </a:bodyPr>
            <a:lstStyle/>
            <a:p>
              <a:pPr indent="0" lvl="0" marL="0" marR="0" rtl="0" algn="ctr">
                <a:lnSpc>
                  <a:spcPct val="9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Presentación del informe</a:t>
              </a:r>
              <a:endParaRPr b="0" i="0" sz="1400" u="none" cap="none" strike="noStrike">
                <a:solidFill>
                  <a:srgbClr val="000000"/>
                </a:solidFill>
                <a:latin typeface="Arial"/>
                <a:ea typeface="Arial"/>
                <a:cs typeface="Arial"/>
                <a:sym typeface="Arial"/>
              </a:endParaRPr>
            </a:p>
          </p:txBody>
        </p:sp>
      </p:grpSp>
      <p:sp>
        <p:nvSpPr>
          <p:cNvPr id="385" name="Google Shape;385;p24"/>
          <p:cNvSpPr/>
          <p:nvPr/>
        </p:nvSpPr>
        <p:spPr>
          <a:xfrm>
            <a:off x="5916706" y="1766971"/>
            <a:ext cx="2265602" cy="1083807"/>
          </a:xfrm>
          <a:prstGeom prst="wedgeRoundRectCallout">
            <a:avLst>
              <a:gd fmla="val 23404" name="adj1"/>
              <a:gd fmla="val 70842" name="adj2"/>
              <a:gd fmla="val 16667" name="adj3"/>
            </a:avLst>
          </a:prstGeom>
          <a:solidFill>
            <a:srgbClr val="C55A1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6" name="Google Shape;386;p24"/>
          <p:cNvSpPr/>
          <p:nvPr/>
        </p:nvSpPr>
        <p:spPr>
          <a:xfrm>
            <a:off x="6096000" y="1954931"/>
            <a:ext cx="194608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La presentación de resultados constituye el momento de verdad entre quien presenta la investigación y quien la solicitó. </a:t>
            </a:r>
            <a:endParaRPr b="0" i="0" sz="1400" u="none" cap="none" strike="noStrike">
              <a:solidFill>
                <a:srgbClr val="000000"/>
              </a:solidFill>
              <a:latin typeface="Arial"/>
              <a:ea typeface="Arial"/>
              <a:cs typeface="Arial"/>
              <a:sym typeface="Arial"/>
            </a:endParaRPr>
          </a:p>
        </p:txBody>
      </p:sp>
      <p:pic>
        <p:nvPicPr>
          <p:cNvPr id="387" name="Google Shape;387;p24"/>
          <p:cNvPicPr preferRelativeResize="0"/>
          <p:nvPr/>
        </p:nvPicPr>
        <p:blipFill rotWithShape="1">
          <a:blip r:embed="rId3">
            <a:alphaModFix/>
          </a:blip>
          <a:srcRect b="43632" l="24727" r="69538" t="39365"/>
          <a:stretch/>
        </p:blipFill>
        <p:spPr>
          <a:xfrm>
            <a:off x="1679616" y="2780900"/>
            <a:ext cx="418676" cy="387275"/>
          </a:xfrm>
          <a:prstGeom prst="ellipse">
            <a:avLst/>
          </a:prstGeom>
          <a:noFill/>
          <a:ln cap="flat" cmpd="sng" w="9525">
            <a:solidFill>
              <a:srgbClr val="7F7F7F"/>
            </a:solidFill>
            <a:prstDash val="solid"/>
            <a:round/>
            <a:headEnd len="sm" w="sm" type="none"/>
            <a:tailEnd len="sm" w="sm" type="none"/>
          </a:ln>
        </p:spPr>
      </p:pic>
      <p:pic>
        <p:nvPicPr>
          <p:cNvPr id="388" name="Google Shape;388;p24"/>
          <p:cNvPicPr preferRelativeResize="0"/>
          <p:nvPr/>
        </p:nvPicPr>
        <p:blipFill rotWithShape="1">
          <a:blip r:embed="rId3">
            <a:alphaModFix/>
          </a:blip>
          <a:srcRect b="65358" l="9228" r="85037" t="17639"/>
          <a:stretch/>
        </p:blipFill>
        <p:spPr>
          <a:xfrm>
            <a:off x="325385" y="4122892"/>
            <a:ext cx="418676" cy="387275"/>
          </a:xfrm>
          <a:prstGeom prst="ellipse">
            <a:avLst/>
          </a:prstGeom>
          <a:noFill/>
          <a:ln cap="flat" cmpd="sng" w="9525">
            <a:solidFill>
              <a:srgbClr val="7F7F7F"/>
            </a:solidFill>
            <a:prstDash val="solid"/>
            <a:round/>
            <a:headEnd len="sm" w="sm" type="none"/>
            <a:tailEnd len="sm" w="sm" type="none"/>
          </a:ln>
        </p:spPr>
      </p:pic>
      <p:pic>
        <p:nvPicPr>
          <p:cNvPr id="389" name="Google Shape;389;p24"/>
          <p:cNvPicPr preferRelativeResize="0"/>
          <p:nvPr/>
        </p:nvPicPr>
        <p:blipFill rotWithShape="1">
          <a:blip r:embed="rId3">
            <a:alphaModFix/>
          </a:blip>
          <a:srcRect b="2530" l="47393" r="46870" t="80465"/>
          <a:stretch/>
        </p:blipFill>
        <p:spPr>
          <a:xfrm>
            <a:off x="3005832" y="4122891"/>
            <a:ext cx="418676" cy="387275"/>
          </a:xfrm>
          <a:prstGeom prst="ellipse">
            <a:avLst/>
          </a:prstGeom>
          <a:noFill/>
          <a:ln cap="flat" cmpd="sng" w="9525">
            <a:solidFill>
              <a:srgbClr val="7F7F7F"/>
            </a:solidFill>
            <a:prstDash val="solid"/>
            <a:round/>
            <a:headEnd len="sm" w="sm" type="none"/>
            <a:tailEnd len="sm" w="sm" type="none"/>
          </a:ln>
        </p:spPr>
      </p:pic>
      <p:pic>
        <p:nvPicPr>
          <p:cNvPr id="390" name="Google Shape;390;p24"/>
          <p:cNvPicPr preferRelativeResize="0"/>
          <p:nvPr/>
        </p:nvPicPr>
        <p:blipFill rotWithShape="1">
          <a:blip r:embed="rId3">
            <a:alphaModFix/>
          </a:blip>
          <a:srcRect b="2745" l="62718" r="31544" t="80252"/>
          <a:stretch/>
        </p:blipFill>
        <p:spPr>
          <a:xfrm>
            <a:off x="4223087" y="2729823"/>
            <a:ext cx="418676" cy="387275"/>
          </a:xfrm>
          <a:prstGeom prst="ellipse">
            <a:avLst/>
          </a:prstGeom>
          <a:noFill/>
          <a:ln cap="flat" cmpd="sng" w="9525">
            <a:solidFill>
              <a:srgbClr val="7F7F7F"/>
            </a:solidFill>
            <a:prstDash val="solid"/>
            <a:round/>
            <a:headEnd len="sm" w="sm" type="none"/>
            <a:tailEnd len="sm" w="sm" type="none"/>
          </a:ln>
        </p:spPr>
      </p:pic>
      <p:pic>
        <p:nvPicPr>
          <p:cNvPr id="391" name="Google Shape;391;p24"/>
          <p:cNvPicPr preferRelativeResize="0"/>
          <p:nvPr/>
        </p:nvPicPr>
        <p:blipFill rotWithShape="1">
          <a:blip r:embed="rId3">
            <a:alphaModFix/>
          </a:blip>
          <a:srcRect b="2359" l="70736" r="23529" t="80636"/>
          <a:stretch/>
        </p:blipFill>
        <p:spPr>
          <a:xfrm>
            <a:off x="6645350" y="4022533"/>
            <a:ext cx="418676" cy="387275"/>
          </a:xfrm>
          <a:prstGeom prst="ellipse">
            <a:avLst/>
          </a:prstGeom>
          <a:noFill/>
          <a:ln cap="flat" cmpd="sng" w="9525">
            <a:solidFill>
              <a:srgbClr val="7F7F7F"/>
            </a:solidFill>
            <a:prstDash val="solid"/>
            <a:round/>
            <a:headEnd len="sm" w="sm" type="none"/>
            <a:tailEnd len="sm" w="sm" type="none"/>
          </a:ln>
        </p:spPr>
      </p:pic>
      <p:pic>
        <p:nvPicPr>
          <p:cNvPr id="392" name="Google Shape;392;p24"/>
          <p:cNvPicPr preferRelativeResize="0"/>
          <p:nvPr/>
        </p:nvPicPr>
        <p:blipFill rotWithShape="1">
          <a:blip r:embed="rId3">
            <a:alphaModFix/>
          </a:blip>
          <a:srcRect b="3067" l="85765" r="8499" t="79928"/>
          <a:stretch/>
        </p:blipFill>
        <p:spPr>
          <a:xfrm>
            <a:off x="7008044" y="2711019"/>
            <a:ext cx="418676" cy="387275"/>
          </a:xfrm>
          <a:prstGeom prst="ellipse">
            <a:avLst/>
          </a:prstGeom>
          <a:noFill/>
          <a:ln cap="flat" cmpd="sng" w="9525">
            <a:solidFill>
              <a:srgbClr val="7F7F7F"/>
            </a:solidFill>
            <a:prstDash val="solid"/>
            <a:round/>
            <a:headEnd len="sm" w="sm" type="none"/>
            <a:tailEnd len="sm" w="sm" type="none"/>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