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5B3"/>
    <a:srgbClr val="FF611E"/>
    <a:srgbClr val="6F5EC8"/>
    <a:srgbClr val="007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reepik.es/vector-gratis/coleccion-pasos-infografia-diseno-plano_4769416.htm#query=infograf%C3%ADa%20mercadeo&amp;position=8&amp;from_view=search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CF01_1_gráfico_importancia del mercadeo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468523" y="939265"/>
            <a:ext cx="3523636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visual dada.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4410635"/>
            <a:ext cx="3948174" cy="24473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100" dirty="0">
                <a:solidFill>
                  <a:schemeClr val="dk1"/>
                </a:solidFill>
              </a:rPr>
              <a:t>: </a:t>
            </a:r>
            <a:r>
              <a:rPr lang="es-ES" sz="1100" dirty="0">
                <a:solidFill>
                  <a:schemeClr val="dk1"/>
                </a:solidFill>
                <a:hlinkClick r:id="rId3"/>
              </a:rPr>
              <a:t>https://www.freepik.es/vector-gratis/coleccion-pasos-infografia-diseno-plano_4769416.htm#query=infograf%C3%ADa%20mercadeo&amp;position=8&amp;from_view=search</a:t>
            </a: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n-US" sz="1100" dirty="0"/>
              <a:t>https://</a:t>
            </a:r>
            <a:r>
              <a:rPr lang="en-US" sz="1100" dirty="0" err="1"/>
              <a:t>stock.adobe.com</a:t>
            </a:r>
            <a:r>
              <a:rPr lang="en-US" sz="1100" dirty="0"/>
              <a:t>/co/images/id/407213722?as_audience=</a:t>
            </a:r>
            <a:r>
              <a:rPr lang="en-US" sz="1100" dirty="0" err="1"/>
              <a:t>srp&amp;as_campaign</a:t>
            </a:r>
            <a:r>
              <a:rPr lang="en-US" sz="1100" dirty="0"/>
              <a:t>=</a:t>
            </a:r>
            <a:r>
              <a:rPr lang="en-US" sz="1100" dirty="0" err="1"/>
              <a:t>Freepik&amp;get_facets</a:t>
            </a:r>
            <a:r>
              <a:rPr lang="en-US" sz="1100" dirty="0"/>
              <a:t>=1&amp;order=</a:t>
            </a:r>
            <a:r>
              <a:rPr lang="en-US" sz="1100" dirty="0" err="1"/>
              <a:t>relevance&amp;safe_search</a:t>
            </a:r>
            <a:r>
              <a:rPr lang="en-US" sz="1100" dirty="0"/>
              <a:t>=1&amp;as_content=</a:t>
            </a:r>
            <a:r>
              <a:rPr lang="en-US" sz="1100" dirty="0" err="1"/>
              <a:t>api&amp;k</a:t>
            </a:r>
            <a:r>
              <a:rPr lang="en-US" sz="1100" dirty="0"/>
              <a:t>=</a:t>
            </a:r>
            <a:r>
              <a:rPr lang="en-US" sz="1100" dirty="0" err="1"/>
              <a:t>mercadeo&amp;filterscontent_typezip_vector</a:t>
            </a:r>
            <a:r>
              <a:rPr lang="en-US" sz="1100" dirty="0"/>
              <a:t>=1&amp;tduid=0efadf5367b667ad536303d96e793a72&amp;as_channel=</a:t>
            </a:r>
            <a:r>
              <a:rPr lang="en-US" sz="1100" dirty="0" err="1"/>
              <a:t>affiliate&amp;as_campclass</a:t>
            </a:r>
            <a:r>
              <a:rPr lang="en-US" sz="1100" dirty="0"/>
              <a:t>=</a:t>
            </a:r>
            <a:r>
              <a:rPr lang="en-US" sz="1100" dirty="0" err="1"/>
              <a:t>redirect&amp;as_source</a:t>
            </a:r>
            <a:r>
              <a:rPr lang="en-US" sz="1100" dirty="0"/>
              <a:t>=</a:t>
            </a:r>
            <a:r>
              <a:rPr lang="en-US" sz="1100" dirty="0" err="1"/>
              <a:t>arvato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E44D2-428E-8744-B0C0-D05AC09A15F9}"/>
              </a:ext>
            </a:extLst>
          </p:cNvPr>
          <p:cNvGrpSpPr/>
          <p:nvPr/>
        </p:nvGrpSpPr>
        <p:grpSpPr>
          <a:xfrm>
            <a:off x="834305" y="1405216"/>
            <a:ext cx="7095217" cy="4229100"/>
            <a:chOff x="762791" y="1257300"/>
            <a:chExt cx="5979521" cy="3564090"/>
          </a:xfrm>
        </p:grpSpPr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CDBFB0C0-7F9A-0B4C-BF30-0F23A147A6CE}"/>
                </a:ext>
              </a:extLst>
            </p:cNvPr>
            <p:cNvSpPr/>
            <p:nvPr/>
          </p:nvSpPr>
          <p:spPr>
            <a:xfrm>
              <a:off x="4237782" y="2929410"/>
              <a:ext cx="2504530" cy="1891980"/>
            </a:xfrm>
            <a:prstGeom prst="wedgeRoundRectCallout">
              <a:avLst>
                <a:gd name="adj1" fmla="val 20561"/>
                <a:gd name="adj2" fmla="val -49756"/>
                <a:gd name="adj3" fmla="val 16667"/>
              </a:avLst>
            </a:prstGeom>
            <a:solidFill>
              <a:srgbClr val="007EBE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C8EF6361-8CD8-BC48-A917-D7B1C9BB4E1D}"/>
                </a:ext>
              </a:extLst>
            </p:cNvPr>
            <p:cNvSpPr/>
            <p:nvPr/>
          </p:nvSpPr>
          <p:spPr>
            <a:xfrm>
              <a:off x="2849406" y="1257300"/>
              <a:ext cx="2695229" cy="1891980"/>
            </a:xfrm>
            <a:prstGeom prst="wedgeRoundRectCallout">
              <a:avLst>
                <a:gd name="adj1" fmla="val 22812"/>
                <a:gd name="adj2" fmla="val 58845"/>
                <a:gd name="adj3" fmla="val 16667"/>
              </a:avLst>
            </a:prstGeom>
            <a:solidFill>
              <a:srgbClr val="6F5EC8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D5604849-AFDF-D145-BDC8-FAEC4E8F73CD}"/>
                </a:ext>
              </a:extLst>
            </p:cNvPr>
            <p:cNvSpPr/>
            <p:nvPr/>
          </p:nvSpPr>
          <p:spPr>
            <a:xfrm>
              <a:off x="1581375" y="2749220"/>
              <a:ext cx="2199939" cy="1717530"/>
            </a:xfrm>
            <a:prstGeom prst="wedgeRoundRectCallout">
              <a:avLst>
                <a:gd name="adj1" fmla="val 22812"/>
                <a:gd name="adj2" fmla="val -61128"/>
                <a:gd name="adj3" fmla="val 16667"/>
              </a:avLst>
            </a:prstGeom>
            <a:solidFill>
              <a:srgbClr val="FF611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1D539CFA-D677-DF43-9E02-2329799829AD}"/>
                </a:ext>
              </a:extLst>
            </p:cNvPr>
            <p:cNvSpPr/>
            <p:nvPr/>
          </p:nvSpPr>
          <p:spPr>
            <a:xfrm>
              <a:off x="762791" y="1586069"/>
              <a:ext cx="1752266" cy="1234440"/>
            </a:xfrm>
            <a:prstGeom prst="wedgeRoundRectCallout">
              <a:avLst>
                <a:gd name="adj1" fmla="val 17098"/>
                <a:gd name="adj2" fmla="val 68600"/>
                <a:gd name="adj3" fmla="val 16667"/>
              </a:avLst>
            </a:prstGeom>
            <a:solidFill>
              <a:srgbClr val="72C5B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BCD62F8-D928-774E-8E28-11BB4277B5AA}"/>
              </a:ext>
            </a:extLst>
          </p:cNvPr>
          <p:cNvSpPr/>
          <p:nvPr/>
        </p:nvSpPr>
        <p:spPr>
          <a:xfrm>
            <a:off x="1005895" y="2096826"/>
            <a:ext cx="18521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000" dirty="0"/>
              <a:t>Cumple un </a:t>
            </a:r>
            <a:r>
              <a:rPr lang="es-ES_tradnl" sz="1000" b="1" dirty="0"/>
              <a:t>rol estratégico </a:t>
            </a:r>
            <a:r>
              <a:rPr lang="es-ES_tradnl" sz="1000" dirty="0"/>
              <a:t>al plantear acciones que propendan por la sostenibilidad de la empresa en el mediano y largo plazo.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56067-72A7-574D-BE18-AA593D83CB7C}"/>
              </a:ext>
            </a:extLst>
          </p:cNvPr>
          <p:cNvSpPr/>
          <p:nvPr/>
        </p:nvSpPr>
        <p:spPr>
          <a:xfrm>
            <a:off x="2135200" y="3790177"/>
            <a:ext cx="219743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>
                <a:solidFill>
                  <a:schemeClr val="bg1"/>
                </a:solidFill>
              </a:rPr>
              <a:t>Ejerce un </a:t>
            </a:r>
            <a:r>
              <a:rPr lang="es-ES_tradnl" sz="1100" b="1" dirty="0">
                <a:solidFill>
                  <a:schemeClr val="bg1"/>
                </a:solidFill>
              </a:rPr>
              <a:t>rol operativo</a:t>
            </a:r>
            <a:r>
              <a:rPr lang="es-ES_tradnl" sz="1100" dirty="0">
                <a:solidFill>
                  <a:schemeClr val="bg1"/>
                </a:solidFill>
              </a:rPr>
              <a:t>, porque entregan al proceso comercial las herramientas necesarias para asegurar la colocación (venta) del portafolio.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CD281-3AC0-4C40-9556-73D88C900EDE}"/>
              </a:ext>
            </a:extLst>
          </p:cNvPr>
          <p:cNvSpPr/>
          <p:nvPr/>
        </p:nvSpPr>
        <p:spPr>
          <a:xfrm>
            <a:off x="3828135" y="1758631"/>
            <a:ext cx="23351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>
                <a:solidFill>
                  <a:schemeClr val="bg1"/>
                </a:solidFill>
              </a:rPr>
              <a:t>Tiene la capacidad de </a:t>
            </a:r>
            <a:r>
              <a:rPr lang="es-ES_tradnl" sz="1100" b="1" dirty="0">
                <a:solidFill>
                  <a:schemeClr val="bg1"/>
                </a:solidFill>
              </a:rPr>
              <a:t>identificar nuevos gustos o expectativas en los clientes </a:t>
            </a:r>
            <a:r>
              <a:rPr lang="es-ES_tradnl" sz="1100" dirty="0">
                <a:solidFill>
                  <a:schemeClr val="bg1"/>
                </a:solidFill>
              </a:rPr>
              <a:t>y, con base en ello, plantear mejoras a los productos existentes o incluso llegar a pensar en la posibilidad de crear nuevos bienes o servicios.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BF092-3606-DE4C-A5BE-5D015E52FF41}"/>
              </a:ext>
            </a:extLst>
          </p:cNvPr>
          <p:cNvSpPr/>
          <p:nvPr/>
        </p:nvSpPr>
        <p:spPr>
          <a:xfrm>
            <a:off x="5537063" y="3930022"/>
            <a:ext cx="216471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1100" b="1" dirty="0">
                <a:solidFill>
                  <a:schemeClr val="bg1"/>
                </a:solidFill>
              </a:rPr>
              <a:t>Comunica</a:t>
            </a:r>
            <a:r>
              <a:rPr lang="es-ES_tradnl" sz="1100" dirty="0">
                <a:solidFill>
                  <a:schemeClr val="bg1"/>
                </a:solidFill>
              </a:rPr>
              <a:t> la marca y los productos de la empresa, a través de las acciones de mercadeo, se puede hacer que el producto sea conocido en diferentes lugares de forma simultánea.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4FFC97-3E6F-B44F-970B-92B4A81E9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974" b="87696" l="53600" r="73500">
                        <a14:foregroundMark x1="53600" y1="71466" x2="54100" y2="85079"/>
                        <a14:foregroundMark x1="56300" y1="64921" x2="58300" y2="55497"/>
                        <a14:foregroundMark x1="58300" y1="55497" x2="71200" y2="63351"/>
                        <a14:foregroundMark x1="71200" y1="63351" x2="70800" y2="73822"/>
                        <a14:foregroundMark x1="70800" y1="73822" x2="68500" y2="80628"/>
                        <a14:foregroundMark x1="69500" y1="78534" x2="73500" y2="64660"/>
                        <a14:foregroundMark x1="70800" y1="77749" x2="72300" y2="67016"/>
                        <a14:foregroundMark x1="72300" y1="67016" x2="71800" y2="63613"/>
                        <a14:foregroundMark x1="71600" y1="72775" x2="69500" y2="82199"/>
                        <a14:foregroundMark x1="69500" y1="82199" x2="69400" y2="82199"/>
                        <a14:foregroundMark x1="71200" y1="76178" x2="73100" y2="70157"/>
                        <a14:foregroundMark x1="73100" y1="69110" x2="70400" y2="80890"/>
                        <a14:foregroundMark x1="70200" y1="81152" x2="72400" y2="71728"/>
                        <a14:foregroundMark x1="72400" y1="71728" x2="70600" y2="63874"/>
                        <a14:foregroundMark x1="67200" y1="61780" x2="64600" y2="59424"/>
                        <a14:foregroundMark x1="57400" y1="58115" x2="54900" y2="66754"/>
                        <a14:foregroundMark x1="54900" y1="66754" x2="55100" y2="73560"/>
                        <a14:foregroundMark x1="59600" y1="57330" x2="55700" y2="60471"/>
                        <a14:foregroundMark x1="55700" y1="60471" x2="54500" y2="62827"/>
                      </a14:backgroundRemoval>
                    </a14:imgEffect>
                  </a14:imgLayer>
                </a14:imgProps>
              </a:ext>
            </a:extLst>
          </a:blip>
          <a:srcRect l="51784" t="51118" r="25882" b="7751"/>
          <a:stretch/>
        </p:blipFill>
        <p:spPr>
          <a:xfrm>
            <a:off x="225252" y="891861"/>
            <a:ext cx="1918663" cy="1349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E08CED-1A49-C84D-A716-698A7ECA50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613" b="48691" l="29600" r="48900">
                        <a14:foregroundMark x1="36600" y1="25131" x2="42400" y2="46859"/>
                        <a14:foregroundMark x1="30000" y1="30628" x2="29600" y2="43979"/>
                        <a14:foregroundMark x1="47400" y1="35602" x2="48800" y2="45550"/>
                        <a14:foregroundMark x1="48800" y1="45550" x2="48900" y2="45550"/>
                        <a14:foregroundMark x1="43100" y1="25916" x2="37700" y2="27225"/>
                        <a14:foregroundMark x1="34900" y1="16230" x2="34500" y2="18325"/>
                        <a14:foregroundMark x1="39800" y1="17016" x2="40600" y2="14660"/>
                        <a14:foregroundMark x1="33200" y1="46859" x2="34900" y2="46597"/>
                        <a14:foregroundMark x1="44300" y1="48691" x2="46400" y2="47382"/>
                        <a14:foregroundMark x1="46500" y1="31414" x2="47100" y2="29319"/>
                      </a14:backgroundRemoval>
                    </a14:imgEffect>
                  </a14:imgLayer>
                </a14:imgProps>
              </a:ext>
            </a:extLst>
          </a:blip>
          <a:srcRect l="27928" t="9867" r="49666" b="49461"/>
          <a:stretch/>
        </p:blipFill>
        <p:spPr>
          <a:xfrm>
            <a:off x="415014" y="4053331"/>
            <a:ext cx="1831863" cy="1270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1B7860-19FD-BF49-B223-81DFE9BDBB1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8" b="48168" l="5700" r="25300">
                        <a14:foregroundMark x1="12500" y1="10209" x2="12400" y2="10995"/>
                        <a14:foregroundMark x1="8300" y1="20157" x2="6500" y2="42670"/>
                        <a14:foregroundMark x1="6500" y1="42670" x2="14600" y2="37958"/>
                        <a14:foregroundMark x1="14600" y1="37958" x2="19800" y2="38743"/>
                        <a14:foregroundMark x1="19800" y1="38743" x2="23100" y2="30628"/>
                        <a14:foregroundMark x1="23100" y1="30628" x2="23700" y2="22251"/>
                        <a14:foregroundMark x1="24500" y1="24869" x2="19100" y2="20681"/>
                        <a14:foregroundMark x1="19100" y1="20681" x2="6000" y2="30105"/>
                        <a14:foregroundMark x1="6000" y1="30105" x2="6500" y2="41099"/>
                        <a14:foregroundMark x1="6500" y1="41099" x2="7000" y2="42670"/>
                        <a14:foregroundMark x1="21700" y1="37958" x2="25000" y2="31675"/>
                        <a14:foregroundMark x1="25000" y1="31675" x2="24500" y2="20942"/>
                        <a14:foregroundMark x1="24500" y1="20942" x2="21400" y2="21204"/>
                        <a14:foregroundMark x1="18400" y1="21204" x2="14300" y2="19372"/>
                        <a14:foregroundMark x1="14300" y1="19372" x2="10100" y2="21728"/>
                        <a14:foregroundMark x1="10100" y1="21728" x2="6600" y2="28010"/>
                        <a14:foregroundMark x1="6600" y1="28010" x2="6400" y2="30890"/>
                        <a14:foregroundMark x1="7900" y1="44241" x2="22000" y2="41099"/>
                        <a14:foregroundMark x1="22000" y1="41099" x2="24900" y2="34031"/>
                        <a14:foregroundMark x1="24900" y1="34031" x2="25300" y2="23822"/>
                        <a14:foregroundMark x1="25300" y1="23822" x2="25000" y2="22251"/>
                        <a14:foregroundMark x1="22300" y1="45550" x2="22100" y2="47382"/>
                        <a14:foregroundMark x1="17200" y1="46335" x2="17300" y2="48168"/>
                        <a14:foregroundMark x1="11300" y1="47906" x2="11300" y2="47906"/>
                        <a14:foregroundMark x1="5800" y1="35340" x2="5700" y2="29581"/>
                      </a14:backgroundRemoval>
                    </a14:imgEffect>
                  </a14:imgLayer>
                </a14:imgProps>
              </a:ext>
            </a:extLst>
          </a:blip>
          <a:srcRect l="4059" t="6241" r="73044" b="50000"/>
          <a:stretch/>
        </p:blipFill>
        <p:spPr>
          <a:xfrm>
            <a:off x="5920671" y="2119053"/>
            <a:ext cx="1918663" cy="14007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3A9833-9DF0-D04C-A2CE-B2FCC03FE9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545" b="90314" l="4400" r="24700">
                        <a14:foregroundMark x1="15400" y1="59424" x2="14700" y2="56806"/>
                        <a14:foregroundMark x1="20000" y1="64398" x2="20200" y2="60733"/>
                        <a14:foregroundMark x1="23800" y1="87173" x2="21600" y2="88220"/>
                        <a14:foregroundMark x1="21500" y1="90052" x2="19300" y2="90314"/>
                        <a14:foregroundMark x1="23600" y1="87696" x2="24700" y2="87958"/>
                        <a14:foregroundMark x1="6400" y1="88220" x2="4400" y2="88743"/>
                        <a14:foregroundMark x1="5000" y1="85602" x2="6200" y2="74607"/>
                        <a14:foregroundMark x1="15300" y1="56806" x2="18300" y2="61780"/>
                        <a14:foregroundMark x1="18300" y1="61780" x2="18500" y2="62827"/>
                        <a14:foregroundMark x1="10300" y1="90314" x2="7500" y2="89267"/>
                      </a14:backgroundRemoval>
                    </a14:imgEffect>
                  </a14:imgLayer>
                </a14:imgProps>
              </a:ext>
            </a:extLst>
          </a:blip>
          <a:srcRect l="4081" t="54021" r="73022" b="6297"/>
          <a:stretch/>
        </p:blipFill>
        <p:spPr>
          <a:xfrm>
            <a:off x="4328098" y="4568658"/>
            <a:ext cx="2032356" cy="134546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262</Words>
  <Application>Microsoft Office PowerPoint</Application>
  <PresentationFormat>Panorámica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6</cp:revision>
  <dcterms:modified xsi:type="dcterms:W3CDTF">2022-08-06T22:08:17Z</dcterms:modified>
</cp:coreProperties>
</file>