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hsTCLPasQvUETvlcfw41wvFIA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1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2027588" y="2823358"/>
            <a:ext cx="8136824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CF01_1_video_ejemplo_proceso investigación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2027588" y="4221639"/>
            <a:ext cx="71164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Animación 2D: Producción Audiovisual de Videos Animados haciendo uso de técnicas de animación 2D con voz en off.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Llegamos a la fase de Informe. Los personajes aquí están escribiendo los datos analizados. Los elementos salen de forma aleatoria y están en constante movimiento.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pantalla se mueve hacia el lado izquierdo (como transición) para dar inicio a la siguiente fase (slide 11)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2114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cuando se entrega al analista de mercadeo para que estructure el informe que se presentará a Junta Directiva, se está realizando la </a:t>
            </a:r>
            <a:r>
              <a:rPr b="1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elaboración del informe.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https://www.freepik.es/vector-gratis/estudiantes-viendo-conferencia-grabada-profesor-hablando-tableta_10780384.htm#page=2&amp;query=capacitar&amp;position=38&amp;from_view=search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11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64" name="Google Shape;26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11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11"/>
          <p:cNvSpPr/>
          <p:nvPr/>
        </p:nvSpPr>
        <p:spPr>
          <a:xfrm>
            <a:off x="92278" y="17105"/>
            <a:ext cx="6677636" cy="3312238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8784" y="227444"/>
            <a:ext cx="4587616" cy="30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1"/>
          <p:cNvSpPr/>
          <p:nvPr/>
        </p:nvSpPr>
        <p:spPr>
          <a:xfrm>
            <a:off x="4442908" y="2641971"/>
            <a:ext cx="2327006" cy="68737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 b="4321" l="63568" r="32432" t="80462"/>
          <a:stretch/>
        </p:blipFill>
        <p:spPr>
          <a:xfrm>
            <a:off x="6096000" y="2261671"/>
            <a:ext cx="565094" cy="612861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Finalmente, aparece el personaje principal (director de mercado) mostrándole a los directivos (slide 4) los resultados de la investigación de mercados.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Fade out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183586" y="4422726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2114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Dos semanas después, cuando el </a:t>
            </a:r>
            <a:r>
              <a:rPr lang="es-ES">
                <a:solidFill>
                  <a:srgbClr val="202124"/>
                </a:solidFill>
                <a:highlight>
                  <a:srgbClr val="FFFFFF"/>
                </a:highlight>
              </a:rPr>
              <a:t>g</a:t>
            </a: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erente de </a:t>
            </a:r>
            <a:r>
              <a:rPr lang="es-ES">
                <a:solidFill>
                  <a:srgbClr val="202124"/>
                </a:solidFill>
                <a:highlight>
                  <a:srgbClr val="FFFFFF"/>
                </a:highlight>
              </a:rPr>
              <a:t>m</a:t>
            </a: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ercadeo lleva el informe a la reunión de </a:t>
            </a:r>
            <a:r>
              <a:rPr lang="es-ES">
                <a:solidFill>
                  <a:srgbClr val="202124"/>
                </a:solidFill>
                <a:highlight>
                  <a:srgbClr val="FFFFFF"/>
                </a:highlight>
              </a:rPr>
              <a:t>d</a:t>
            </a: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irectivos, finaliza el proceso de investigación con la </a:t>
            </a:r>
            <a:r>
              <a:rPr b="1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presentación de resultados.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https://www.freepik.es/vector-gratis/gerente-presentando-informe-colegas_6974910.htm#query=reuni%C3%B3n%20empresarial&amp;position=38&amp;from_view=search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12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83" name="Google Shape;28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1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12"/>
          <p:cNvSpPr/>
          <p:nvPr/>
        </p:nvSpPr>
        <p:spPr>
          <a:xfrm>
            <a:off x="92278" y="23452"/>
            <a:ext cx="6677636" cy="3312238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490" y="65684"/>
            <a:ext cx="5328143" cy="322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2"/>
          <p:cNvSpPr/>
          <p:nvPr/>
        </p:nvSpPr>
        <p:spPr>
          <a:xfrm>
            <a:off x="4442908" y="2641971"/>
            <a:ext cx="2327006" cy="68737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2"/>
          <p:cNvPicPr preferRelativeResize="0"/>
          <p:nvPr/>
        </p:nvPicPr>
        <p:blipFill rotWithShape="1">
          <a:blip r:embed="rId5">
            <a:alphaModFix/>
          </a:blip>
          <a:srcRect b="81912" l="73200" r="22800" t="4209"/>
          <a:stretch/>
        </p:blipFill>
        <p:spPr>
          <a:xfrm>
            <a:off x="6155548" y="2255027"/>
            <a:ext cx="535451" cy="52944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6896100" y="1257301"/>
            <a:ext cx="5314800" cy="129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 con el logo animado del SENA. 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Cortinilla.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Título del video: 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 de un proceso de investigación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 de fondo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SENA 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8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8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/>
          <p:nvPr/>
        </p:nvSpPr>
        <p:spPr>
          <a:xfrm>
            <a:off x="258226" y="1257300"/>
            <a:ext cx="6341548" cy="46230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Colocar imagen y posición de los textos.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4">
            <a:alphaModFix/>
          </a:blip>
          <a:srcRect b="12145" l="3941" r="1780" t="8007"/>
          <a:stretch/>
        </p:blipFill>
        <p:spPr>
          <a:xfrm>
            <a:off x="92278" y="-3293"/>
            <a:ext cx="6677636" cy="3315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195927" y="1271114"/>
            <a:ext cx="4612101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video inicia con la animación de este esquema y sus respectivos íconos.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2114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proceso para la realización de una investigación de mercados está conformado por distintas fases. A continuación, se presenta un ejemplo en el que se puede evidenciar cada una de estas.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6867525" y="5402956"/>
            <a:ext cx="5333999" cy="14550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stock.adobe.com/co/images/id/477374880?as_audience=srp&amp;as_campaign=Freepik&amp;get_facets=1&amp;order=relevance&amp;safe_search=1&amp;as_content=api&amp;k=marketing%20icono&amp;filterscontent_typezip_vector=1&amp;tduid=0efadf5367b667ad536303d96e793a72&amp;as_channel=affiliate&amp;as_campclass=redirect&amp;as_source=arv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04" name="Google Shape;10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543323" y="1044663"/>
            <a:ext cx="5765224" cy="1379001"/>
            <a:chOff x="3043" y="272060"/>
            <a:chExt cx="5765224" cy="1379001"/>
          </a:xfrm>
        </p:grpSpPr>
        <p:sp>
          <p:nvSpPr>
            <p:cNvPr id="107" name="Google Shape;107;p3"/>
            <p:cNvSpPr/>
            <p:nvPr/>
          </p:nvSpPr>
          <p:spPr>
            <a:xfrm>
              <a:off x="3043" y="672926"/>
              <a:ext cx="728461" cy="6008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93939" y="749651"/>
              <a:ext cx="901410" cy="901410"/>
            </a:xfrm>
            <a:custGeom>
              <a:rect b="b" l="l" r="r" t="t"/>
              <a:pathLst>
                <a:path extrusionOk="0" h="120000" w="120000">
                  <a:moveTo>
                    <a:pt x="10772" y="87956"/>
                  </a:moveTo>
                  <a:lnTo>
                    <a:pt x="15190" y="85447"/>
                  </a:lnTo>
                  <a:lnTo>
                    <a:pt x="15190" y="85447"/>
                  </a:lnTo>
                  <a:cubicBezTo>
                    <a:pt x="23607" y="100269"/>
                    <a:pt x="38809" y="109970"/>
                    <a:pt x="55797" y="111360"/>
                  </a:cubicBezTo>
                  <a:cubicBezTo>
                    <a:pt x="72785" y="112750"/>
                    <a:pt x="89362" y="105650"/>
                    <a:pt x="100077" y="92394"/>
                  </a:cubicBezTo>
                  <a:lnTo>
                    <a:pt x="97159" y="90737"/>
                  </a:lnTo>
                  <a:lnTo>
                    <a:pt x="107019" y="86702"/>
                  </a:lnTo>
                  <a:lnTo>
                    <a:pt x="107469" y="96592"/>
                  </a:lnTo>
                  <a:lnTo>
                    <a:pt x="104549" y="94933"/>
                  </a:lnTo>
                  <a:cubicBezTo>
                    <a:pt x="92903" y="109785"/>
                    <a:pt x="74621" y="117857"/>
                    <a:pt x="55800" y="116456"/>
                  </a:cubicBezTo>
                  <a:cubicBezTo>
                    <a:pt x="36978" y="115056"/>
                    <a:pt x="20092" y="104368"/>
                    <a:pt x="10772" y="879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4923" y="1145005"/>
              <a:ext cx="647521" cy="257497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172465" y="1152547"/>
              <a:ext cx="632437" cy="242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3325" spcFirstLastPara="1" rIns="1332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Planeación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94207" y="672926"/>
              <a:ext cx="728461" cy="6008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379033" y="272060"/>
              <a:ext cx="994492" cy="994492"/>
            </a:xfrm>
            <a:custGeom>
              <a:rect b="b" l="l" r="r" t="t"/>
              <a:pathLst>
                <a:path extrusionOk="0" h="120000" w="120000">
                  <a:moveTo>
                    <a:pt x="10496" y="31887"/>
                  </a:moveTo>
                  <a:lnTo>
                    <a:pt x="10496" y="31887"/>
                  </a:lnTo>
                  <a:cubicBezTo>
                    <a:pt x="19941" y="15256"/>
                    <a:pt x="37106" y="4479"/>
                    <a:pt x="56189" y="3198"/>
                  </a:cubicBezTo>
                  <a:cubicBezTo>
                    <a:pt x="75273" y="1918"/>
                    <a:pt x="93723" y="10306"/>
                    <a:pt x="105305" y="25527"/>
                  </a:cubicBezTo>
                  <a:lnTo>
                    <a:pt x="107956" y="24021"/>
                  </a:lnTo>
                  <a:lnTo>
                    <a:pt x="107501" y="33024"/>
                  </a:lnTo>
                  <a:lnTo>
                    <a:pt x="98611" y="29328"/>
                  </a:lnTo>
                  <a:lnTo>
                    <a:pt x="101261" y="27824"/>
                  </a:lnTo>
                  <a:cubicBezTo>
                    <a:pt x="90518" y="14048"/>
                    <a:pt x="73610" y="6543"/>
                    <a:pt x="56188" y="7815"/>
                  </a:cubicBezTo>
                  <a:cubicBezTo>
                    <a:pt x="38766" y="9088"/>
                    <a:pt x="23128" y="18971"/>
                    <a:pt x="14501" y="341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156088" y="544177"/>
              <a:ext cx="647521" cy="257497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1163630" y="551719"/>
              <a:ext cx="632437" cy="242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3325" spcFirstLastPara="1" rIns="1332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Diseño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985372" y="672926"/>
              <a:ext cx="728461" cy="6008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376268" y="749651"/>
              <a:ext cx="901410" cy="901410"/>
            </a:xfrm>
            <a:custGeom>
              <a:rect b="b" l="l" r="r" t="t"/>
              <a:pathLst>
                <a:path extrusionOk="0" h="120000" w="120000">
                  <a:moveTo>
                    <a:pt x="10772" y="87956"/>
                  </a:moveTo>
                  <a:lnTo>
                    <a:pt x="15190" y="85447"/>
                  </a:lnTo>
                  <a:lnTo>
                    <a:pt x="15190" y="85447"/>
                  </a:lnTo>
                  <a:cubicBezTo>
                    <a:pt x="23607" y="100269"/>
                    <a:pt x="38809" y="109970"/>
                    <a:pt x="55797" y="111360"/>
                  </a:cubicBezTo>
                  <a:cubicBezTo>
                    <a:pt x="72785" y="112750"/>
                    <a:pt x="89362" y="105650"/>
                    <a:pt x="100077" y="92394"/>
                  </a:cubicBezTo>
                  <a:lnTo>
                    <a:pt x="97159" y="90737"/>
                  </a:lnTo>
                  <a:lnTo>
                    <a:pt x="107019" y="86702"/>
                  </a:lnTo>
                  <a:lnTo>
                    <a:pt x="107469" y="96592"/>
                  </a:lnTo>
                  <a:lnTo>
                    <a:pt x="104549" y="94933"/>
                  </a:lnTo>
                  <a:cubicBezTo>
                    <a:pt x="92903" y="109785"/>
                    <a:pt x="74621" y="117857"/>
                    <a:pt x="55800" y="116456"/>
                  </a:cubicBezTo>
                  <a:cubicBezTo>
                    <a:pt x="36978" y="115056"/>
                    <a:pt x="20092" y="104368"/>
                    <a:pt x="10772" y="879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147252" y="1145005"/>
              <a:ext cx="647521" cy="257497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154794" y="1152547"/>
              <a:ext cx="632437" cy="242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3325" spcFirstLastPara="1" rIns="1332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Trabajo de campo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976536" y="672926"/>
              <a:ext cx="728461" cy="6008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361362" y="272060"/>
              <a:ext cx="994492" cy="994492"/>
            </a:xfrm>
            <a:custGeom>
              <a:rect b="b" l="l" r="r" t="t"/>
              <a:pathLst>
                <a:path extrusionOk="0" h="120000" w="120000">
                  <a:moveTo>
                    <a:pt x="10496" y="31887"/>
                  </a:moveTo>
                  <a:lnTo>
                    <a:pt x="10496" y="31887"/>
                  </a:lnTo>
                  <a:cubicBezTo>
                    <a:pt x="19941" y="15256"/>
                    <a:pt x="37106" y="4479"/>
                    <a:pt x="56189" y="3198"/>
                  </a:cubicBezTo>
                  <a:cubicBezTo>
                    <a:pt x="75273" y="1918"/>
                    <a:pt x="93723" y="10306"/>
                    <a:pt x="105305" y="25527"/>
                  </a:cubicBezTo>
                  <a:lnTo>
                    <a:pt x="107956" y="24021"/>
                  </a:lnTo>
                  <a:lnTo>
                    <a:pt x="107501" y="33024"/>
                  </a:lnTo>
                  <a:lnTo>
                    <a:pt x="98611" y="29328"/>
                  </a:lnTo>
                  <a:lnTo>
                    <a:pt x="101261" y="27824"/>
                  </a:lnTo>
                  <a:cubicBezTo>
                    <a:pt x="90518" y="14048"/>
                    <a:pt x="73610" y="6543"/>
                    <a:pt x="56188" y="7815"/>
                  </a:cubicBezTo>
                  <a:cubicBezTo>
                    <a:pt x="38766" y="9088"/>
                    <a:pt x="23128" y="18971"/>
                    <a:pt x="14501" y="34162"/>
                  </a:cubicBez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138417" y="544177"/>
              <a:ext cx="647521" cy="257497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3145959" y="551719"/>
              <a:ext cx="632437" cy="242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3325" spcFirstLastPara="1" rIns="1332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Procesamiento y análisis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967701" y="672926"/>
              <a:ext cx="728461" cy="6008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58597" y="749651"/>
              <a:ext cx="901410" cy="901410"/>
            </a:xfrm>
            <a:custGeom>
              <a:rect b="b" l="l" r="r" t="t"/>
              <a:pathLst>
                <a:path extrusionOk="0" h="120000" w="120000">
                  <a:moveTo>
                    <a:pt x="10772" y="87956"/>
                  </a:moveTo>
                  <a:lnTo>
                    <a:pt x="15190" y="85447"/>
                  </a:lnTo>
                  <a:lnTo>
                    <a:pt x="15190" y="85447"/>
                  </a:lnTo>
                  <a:cubicBezTo>
                    <a:pt x="23607" y="100269"/>
                    <a:pt x="38809" y="109970"/>
                    <a:pt x="55797" y="111360"/>
                  </a:cubicBezTo>
                  <a:cubicBezTo>
                    <a:pt x="72785" y="112750"/>
                    <a:pt x="89362" y="105650"/>
                    <a:pt x="100077" y="92394"/>
                  </a:cubicBezTo>
                  <a:lnTo>
                    <a:pt x="97159" y="90737"/>
                  </a:lnTo>
                  <a:lnTo>
                    <a:pt x="107019" y="86702"/>
                  </a:lnTo>
                  <a:lnTo>
                    <a:pt x="107469" y="96592"/>
                  </a:lnTo>
                  <a:lnTo>
                    <a:pt x="104549" y="94933"/>
                  </a:lnTo>
                  <a:cubicBezTo>
                    <a:pt x="92903" y="109785"/>
                    <a:pt x="74621" y="117857"/>
                    <a:pt x="55800" y="116456"/>
                  </a:cubicBezTo>
                  <a:cubicBezTo>
                    <a:pt x="36978" y="115056"/>
                    <a:pt x="20092" y="104368"/>
                    <a:pt x="10772" y="87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29581" y="1145005"/>
              <a:ext cx="647521" cy="257497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4137123" y="1152547"/>
              <a:ext cx="632437" cy="242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3325" spcFirstLastPara="1" rIns="1332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Elaboración del informe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958865" y="672926"/>
              <a:ext cx="728461" cy="6008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5120746" y="544177"/>
              <a:ext cx="647521" cy="257497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5128288" y="551719"/>
              <a:ext cx="632437" cy="242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3325" spcFirstLastPara="1" rIns="1332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Presentación del informe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 b="56401" l="15256" r="80742" t="29720"/>
          <a:stretch/>
        </p:blipFill>
        <p:spPr>
          <a:xfrm>
            <a:off x="1856019" y="1628079"/>
            <a:ext cx="535451" cy="52944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4">
            <a:alphaModFix/>
          </a:blip>
          <a:srcRect b="31018" l="25281" r="70718" t="55104"/>
          <a:stretch/>
        </p:blipFill>
        <p:spPr>
          <a:xfrm>
            <a:off x="3924857" y="1685132"/>
            <a:ext cx="535451" cy="52944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4">
            <a:alphaModFix/>
          </a:blip>
          <a:srcRect b="30345" l="54062" r="39940" t="47700"/>
          <a:stretch/>
        </p:blipFill>
        <p:spPr>
          <a:xfrm>
            <a:off x="2911513" y="1268518"/>
            <a:ext cx="535450" cy="558565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 b="31133" l="92478" r="3549" t="55632"/>
          <a:stretch/>
        </p:blipFill>
        <p:spPr>
          <a:xfrm>
            <a:off x="414127" y="1297642"/>
            <a:ext cx="557556" cy="529441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4">
            <a:alphaModFix/>
          </a:blip>
          <a:srcRect b="81912" l="73200" r="22800" t="4209"/>
          <a:stretch/>
        </p:blipFill>
        <p:spPr>
          <a:xfrm>
            <a:off x="5921573" y="1685132"/>
            <a:ext cx="535451" cy="52944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b="4321" l="63568" r="32432" t="80462"/>
          <a:stretch/>
        </p:blipFill>
        <p:spPr>
          <a:xfrm>
            <a:off x="4938202" y="1268518"/>
            <a:ext cx="463482" cy="50266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7077686" y="1045827"/>
            <a:ext cx="4723471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Luego, el primer recuadro, del esquema anterior, se agranda y dentro de esta pantalla aparece el ejemplo de esta fase. Los elementos salen de manera aleatoria.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busca formar como un grupo de trabajo están reunidos.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2114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directivos de la empresa Telecomunicaciones Ópticas S.A.S. desean conocer el nivel de satisfacción de sus clientes, y para ello el Gerente le solicita al equipo de Mercadeo que realice una investigación de mercados.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https://www.freepik.es/vector-gratis/flat-tiny-people-comunicacion-concepto-socio-discusion-proyectos-empresariales_22388667.htm#query=reuni%C3%B3n%20empresarial&amp;position=0&amp;from_view=search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49" name="Google Shape;14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4"/>
          <p:cNvSpPr/>
          <p:nvPr/>
        </p:nvSpPr>
        <p:spPr>
          <a:xfrm>
            <a:off x="92278" y="0"/>
            <a:ext cx="6677636" cy="3312238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762" y="27458"/>
            <a:ext cx="4885649" cy="325402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/>
          <p:nvPr/>
        </p:nvSpPr>
        <p:spPr>
          <a:xfrm>
            <a:off x="4442908" y="2624866"/>
            <a:ext cx="2327006" cy="68737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Planeación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5">
            <a:alphaModFix/>
          </a:blip>
          <a:srcRect b="31133" l="92478" r="3549" t="55632"/>
          <a:stretch/>
        </p:blipFill>
        <p:spPr>
          <a:xfrm>
            <a:off x="6126923" y="2263327"/>
            <a:ext cx="557556" cy="529441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Después uno de los personajes del slide 4 se mantiene y ahora tiene una reunión con su propio equipo en donde se decide la realización de unas encuestas. Los elementos salen de manera aleatoria y están en constante movimiento.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Director de Mercadeo reúne su equipo de trabajo y define que requieren realizar un estudio que permita escuchar la voz del cliente, para ello les indica que espera efectuar unas encuestas representativas para la cantidad de clientes.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6867525" y="4539727"/>
            <a:ext cx="5333999" cy="23182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reunion-corporativa-empleados-personajes-dibujos-animados-que-discuten-estrategia-comercial-planifican-acciones-adicionales-lluvia-ideas-comunicacion-formal-ilustracion-concepto-seminario_11668427.htm#&amp;position=1&amp;from_view=detail#&amp;position=1&amp;from_view=detail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https://www.freepik.es/vector-gratis/fondo-gente-confirmando-lista-comprobacion-gigante_4058686.htm#page=2&amp;query=cuestionario&amp;position=46&amp;from_view=search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5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8" name="Google Shape;16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5"/>
          <p:cNvSpPr/>
          <p:nvPr/>
        </p:nvSpPr>
        <p:spPr>
          <a:xfrm>
            <a:off x="92278" y="0"/>
            <a:ext cx="6677636" cy="3312238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4">
            <a:alphaModFix/>
          </a:blip>
          <a:srcRect b="9723" l="0" r="0" t="8843"/>
          <a:stretch/>
        </p:blipFill>
        <p:spPr>
          <a:xfrm>
            <a:off x="831962" y="42740"/>
            <a:ext cx="3961810" cy="322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/>
          <p:nvPr/>
        </p:nvSpPr>
        <p:spPr>
          <a:xfrm>
            <a:off x="4442908" y="2624866"/>
            <a:ext cx="2327006" cy="68737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Planeación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5">
            <a:alphaModFix/>
          </a:blip>
          <a:srcRect b="8410" l="4989" r="9051" t="8687"/>
          <a:stretch/>
        </p:blipFill>
        <p:spPr>
          <a:xfrm>
            <a:off x="4153524" y="343007"/>
            <a:ext cx="1896039" cy="1828585"/>
          </a:xfrm>
          <a:prstGeom prst="ellipse">
            <a:avLst/>
          </a:prstGeom>
          <a:noFill/>
          <a:ln cap="flat" cmpd="sng" w="28575">
            <a:solidFill>
              <a:srgbClr val="10058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6">
            <a:alphaModFix/>
          </a:blip>
          <a:srcRect b="31133" l="92478" r="3549" t="55632"/>
          <a:stretch/>
        </p:blipFill>
        <p:spPr>
          <a:xfrm>
            <a:off x="6126923" y="2263327"/>
            <a:ext cx="557556" cy="529441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 se queda el mismo personaje analizando datos para la realización de las encuestas. La pantalla se mueve hacia el lado izquierdo (como transición) para dar inicio a la siguiente fase (slide 7)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2114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este punto, se tiene en cuenta que la empresa tiene presencia nacional y por tanto, requerirá asegurar que se realicen encuestas en todo el país. Todo lo anterior se conoce como un proceso de planeación.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https://www.freepik.es/vector-gratis/centro-datos-redes-sociales-estadisticas-smm-investigacion-marketing-digital-analisis-tendencias-mercado-experta-que-estudia-resultados-encuesta-linea_11669180.htm#query=an%C3%A1lisis%20mercado&amp;position=8&amp;from_view=search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88" name="Google Shape;18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6"/>
          <p:cNvSpPr/>
          <p:nvPr/>
        </p:nvSpPr>
        <p:spPr>
          <a:xfrm>
            <a:off x="92278" y="0"/>
            <a:ext cx="6677636" cy="3312238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 b="10755" l="0" r="0" t="10834"/>
          <a:stretch/>
        </p:blipFill>
        <p:spPr>
          <a:xfrm>
            <a:off x="900418" y="81310"/>
            <a:ext cx="4025150" cy="315616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4442908" y="2624866"/>
            <a:ext cx="2327006" cy="68737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Planeación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5">
            <a:alphaModFix/>
          </a:blip>
          <a:srcRect b="31133" l="92478" r="3549" t="55632"/>
          <a:stretch/>
        </p:blipFill>
        <p:spPr>
          <a:xfrm>
            <a:off x="6126923" y="2263327"/>
            <a:ext cx="557556" cy="529441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Ahora se está en la fase de Diseño. En pantalla sale el mismo equipo del slide 5 con otros elementos, representando la estructuración del cuetsionario de la encuesta.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pantalla se mueve hacia el lado izquierdo (como transición) para dar inicio a la siguiente fase (slide 8)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2114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equipo de Mercadeo decide que va a realizar, entonces,  400 encuestas y procede a diseñar el cuestionario respectivo, esto es lo que se denomina </a:t>
            </a:r>
            <a:r>
              <a:rPr b="1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diseño</a:t>
            </a: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la investigación.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https://www.freepik.es/vector-gratis/empresa-que-ofrece-formacion-gestion-oficinas-incubadora-empresas-programas-formacion-empresarial-concepto-servicio-administrativo-compartido_11668643.htm#query=capacitar&amp;position=17&amp;from_view=search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07" name="Google Shape;20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7"/>
          <p:cNvSpPr/>
          <p:nvPr/>
        </p:nvSpPr>
        <p:spPr>
          <a:xfrm>
            <a:off x="92278" y="0"/>
            <a:ext cx="6677636" cy="3312238"/>
          </a:xfrm>
          <a:prstGeom prst="rect">
            <a:avLst/>
          </a:prstGeom>
          <a:noFill/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4">
            <a:alphaModFix/>
          </a:blip>
          <a:srcRect b="11323" l="0" r="0" t="0"/>
          <a:stretch/>
        </p:blipFill>
        <p:spPr>
          <a:xfrm>
            <a:off x="577992" y="71780"/>
            <a:ext cx="5486522" cy="324045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7"/>
          <p:cNvSpPr/>
          <p:nvPr/>
        </p:nvSpPr>
        <p:spPr>
          <a:xfrm>
            <a:off x="4442908" y="2624866"/>
            <a:ext cx="2327006" cy="687372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5">
            <a:alphaModFix/>
          </a:blip>
          <a:srcRect b="56401" l="15256" r="80742" t="29720"/>
          <a:stretch/>
        </p:blipFill>
        <p:spPr>
          <a:xfrm>
            <a:off x="6149488" y="2354473"/>
            <a:ext cx="535451" cy="52944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está en la fase: Trabajo en equipo. Aquí sale una persona capacitando al personal que luego estará en campo. Los elementos salen de manera aleatoria.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pantalla se mueve hacia el lado izquierdo (como transición) para dar inicio a la siguiente fase (slide 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2114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capacitan los encuestadores y estos comienzan a realizar las encuestas, se indica, entonces, que comenzó el </a:t>
            </a:r>
            <a:r>
              <a:rPr b="1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trabajo de campo.</a:t>
            </a: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https://www.freepik.es/vector-gratis/discurso-publico-elementos-infograficos-taller-coaching_3908729.htm#page=2&amp;query=capacitar&amp;position=21&amp;from_view=search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9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26" name="Google Shape;22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9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9"/>
          <p:cNvSpPr/>
          <p:nvPr/>
        </p:nvSpPr>
        <p:spPr>
          <a:xfrm>
            <a:off x="92278" y="0"/>
            <a:ext cx="6677636" cy="3312238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9"/>
          <p:cNvPicPr preferRelativeResize="0"/>
          <p:nvPr/>
        </p:nvPicPr>
        <p:blipFill rotWithShape="1">
          <a:blip r:embed="rId4">
            <a:alphaModFix/>
          </a:blip>
          <a:srcRect b="70134" l="3565" r="40281" t="2666"/>
          <a:stretch/>
        </p:blipFill>
        <p:spPr>
          <a:xfrm>
            <a:off x="663397" y="138927"/>
            <a:ext cx="5315712" cy="312809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9"/>
          <p:cNvSpPr/>
          <p:nvPr/>
        </p:nvSpPr>
        <p:spPr>
          <a:xfrm>
            <a:off x="4442908" y="2624866"/>
            <a:ext cx="2327006" cy="687372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Trabajo de campo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9"/>
          <p:cNvPicPr preferRelativeResize="0"/>
          <p:nvPr/>
        </p:nvPicPr>
        <p:blipFill rotWithShape="1">
          <a:blip r:embed="rId5">
            <a:alphaModFix/>
          </a:blip>
          <a:srcRect b="30345" l="54062" r="39940" t="47700"/>
          <a:stretch/>
        </p:blipFill>
        <p:spPr>
          <a:xfrm>
            <a:off x="6113788" y="2216828"/>
            <a:ext cx="535450" cy="558565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Ahora, se está en la fase de procesamiento y análisis. Aquí salen unos personajes analizando los datos recogidos en las encuestas. Los elementos salen de forma aleatoria y están en constante movimiento.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pantalla se mueve hacia el lado izquierdo (como transición) para dar inicio a la siguiente fase (slide 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2114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Cuando las 400 encuestas son realizadas y se entregan al estadístico del equipo para que las procese y genere las tablas y gráficos, se encuentra el proceso en etapa de </a:t>
            </a:r>
            <a:r>
              <a:rPr b="1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procesamiento y análisis</a:t>
            </a:r>
            <a:r>
              <a:rPr b="0" i="0" lang="es-ES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6867525" y="5142155"/>
            <a:ext cx="5333999" cy="17158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pequenas-personas-que-prueban-garantia-calidad-software-aislado-ilustracion-vectorial-plana-personaje-dibujos-animados-arreglando-errores-dispositivo-hardware-prueba-aplicacion-concepto-servicio-ti_10613736.htm#page=2&amp;query=cuestionario&amp;position=40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0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45" name="Google Shape;24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10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10"/>
          <p:cNvSpPr/>
          <p:nvPr/>
        </p:nvSpPr>
        <p:spPr>
          <a:xfrm>
            <a:off x="92278" y="17105"/>
            <a:ext cx="6677636" cy="3312238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94" y="128179"/>
            <a:ext cx="4396756" cy="309009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/>
          <p:nvPr/>
        </p:nvSpPr>
        <p:spPr>
          <a:xfrm>
            <a:off x="4442908" y="2641971"/>
            <a:ext cx="2327006" cy="687372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Procesamiento y análisis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0"/>
          <p:cNvPicPr preferRelativeResize="0"/>
          <p:nvPr/>
        </p:nvPicPr>
        <p:blipFill rotWithShape="1">
          <a:blip r:embed="rId5">
            <a:alphaModFix/>
          </a:blip>
          <a:srcRect b="31018" l="25281" r="70718" t="55104"/>
          <a:stretch/>
        </p:blipFill>
        <p:spPr>
          <a:xfrm>
            <a:off x="6204066" y="2176871"/>
            <a:ext cx="535451" cy="52944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