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abstracto-segmentacion-audiencia_11667653.htm#query=target&amp;position=4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CF01_2_gráfico_razones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354441" y="1061126"/>
            <a:ext cx="3736465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4909028"/>
            <a:ext cx="3948174" cy="19489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 </a:t>
            </a:r>
            <a:r>
              <a:rPr lang="es-ES" sz="1100" dirty="0">
                <a:solidFill>
                  <a:schemeClr val="dk1"/>
                </a:solidFill>
                <a:hlinkClick r:id="rId3"/>
              </a:rPr>
              <a:t>https://www.freepik.es/vector-gratis/ilustracion-concepto-abstracto-segmentacion-audiencia_11667653.htm#query=target&amp;position=4&amp;from_view=search</a:t>
            </a: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n-US" sz="1100" dirty="0"/>
              <a:t>https://</a:t>
            </a:r>
            <a:r>
              <a:rPr lang="en-US" sz="1100" dirty="0" err="1"/>
              <a:t>www.freepik.es</a:t>
            </a:r>
            <a:r>
              <a:rPr lang="en-US" sz="1100" dirty="0"/>
              <a:t>/vector-gratis/iconos-marketing-seo-isometricos-ventana-navegador-engranajes-flechas-graficos-circulares-pin-mapa-lupa-objetivo-altavoz-iman-reloj-cohete-inicio-globo-terraqueo-buzon-correo-conjunto-vectores-3d_21439181.htm#query=</a:t>
            </a:r>
            <a:r>
              <a:rPr lang="en-US" sz="1100" dirty="0" err="1"/>
              <a:t>target&amp;position</a:t>
            </a:r>
            <a:r>
              <a:rPr lang="en-US" sz="1100" dirty="0"/>
              <a:t>=22&amp;from_view=search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08AE7-EC42-4443-B9FA-2EF5563CA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882" y="1566437"/>
            <a:ext cx="4166236" cy="41662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793BA2-DFEC-2349-98BC-D22E96E7EAEE}"/>
              </a:ext>
            </a:extLst>
          </p:cNvPr>
          <p:cNvSpPr/>
          <p:nvPr/>
        </p:nvSpPr>
        <p:spPr>
          <a:xfrm>
            <a:off x="986772" y="1471403"/>
            <a:ext cx="3455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100" dirty="0"/>
              <a:t>Permite </a:t>
            </a:r>
            <a:r>
              <a:rPr lang="es-ES_tradnl" sz="1100" b="1" dirty="0">
                <a:solidFill>
                  <a:schemeClr val="accent5">
                    <a:lumMod val="75000"/>
                  </a:schemeClr>
                </a:solidFill>
              </a:rPr>
              <a:t>focalizar los esfuerzos de mercadeo </a:t>
            </a:r>
            <a:r>
              <a:rPr lang="es-ES_tradnl" sz="1100" dirty="0"/>
              <a:t>de una manera óptima, es decir, permite hacer campañas diferenciadas según las necesidades de cada segmento.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184EC8-EDFD-7444-BDE1-878CBDA6E8C9}"/>
              </a:ext>
            </a:extLst>
          </p:cNvPr>
          <p:cNvSpPr/>
          <p:nvPr/>
        </p:nvSpPr>
        <p:spPr>
          <a:xfrm>
            <a:off x="366212" y="1626263"/>
            <a:ext cx="525546" cy="525546"/>
          </a:xfrm>
          <a:prstGeom prst="ellipse">
            <a:avLst/>
          </a:prstGeom>
          <a:solidFill>
            <a:schemeClr val="bg1"/>
          </a:solidFill>
          <a:ln>
            <a:solidFill>
              <a:srgbClr val="E6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931DE6-27E3-CF42-ABBC-5BED0D33D969}"/>
              </a:ext>
            </a:extLst>
          </p:cNvPr>
          <p:cNvSpPr/>
          <p:nvPr/>
        </p:nvSpPr>
        <p:spPr>
          <a:xfrm>
            <a:off x="366212" y="2408584"/>
            <a:ext cx="525546" cy="525546"/>
          </a:xfrm>
          <a:prstGeom prst="ellipse">
            <a:avLst/>
          </a:prstGeom>
          <a:solidFill>
            <a:schemeClr val="bg1"/>
          </a:solidFill>
          <a:ln>
            <a:solidFill>
              <a:srgbClr val="E6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8CFB5-2830-F94F-A445-AD21524BBBDB}"/>
              </a:ext>
            </a:extLst>
          </p:cNvPr>
          <p:cNvSpPr/>
          <p:nvPr/>
        </p:nvSpPr>
        <p:spPr>
          <a:xfrm>
            <a:off x="996404" y="2408584"/>
            <a:ext cx="33553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100" dirty="0"/>
              <a:t>Organiza </a:t>
            </a:r>
            <a:r>
              <a:rPr lang="es-ES_tradnl" sz="1100" b="1" dirty="0">
                <a:solidFill>
                  <a:schemeClr val="accent5">
                    <a:lumMod val="75000"/>
                  </a:schemeClr>
                </a:solidFill>
              </a:rPr>
              <a:t>los procesos </a:t>
            </a:r>
            <a:r>
              <a:rPr lang="es-ES_tradnl" sz="1100" b="1">
                <a:solidFill>
                  <a:schemeClr val="accent5">
                    <a:lumMod val="75000"/>
                  </a:schemeClr>
                </a:solidFill>
              </a:rPr>
              <a:t>comerciales </a:t>
            </a:r>
            <a:r>
              <a:rPr lang="es-ES_tradnl" sz="1100"/>
              <a:t>acordes </a:t>
            </a:r>
            <a:r>
              <a:rPr lang="es-ES_tradnl" sz="1100" dirty="0"/>
              <a:t>con el tipo de cliente, lo que genera mayor asertividad en los procesos comerciales.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3D208D-B8E6-1241-B376-F642226D77B7}"/>
              </a:ext>
            </a:extLst>
          </p:cNvPr>
          <p:cNvSpPr/>
          <p:nvPr/>
        </p:nvSpPr>
        <p:spPr>
          <a:xfrm>
            <a:off x="360889" y="3217825"/>
            <a:ext cx="525546" cy="525546"/>
          </a:xfrm>
          <a:prstGeom prst="ellipse">
            <a:avLst/>
          </a:prstGeom>
          <a:solidFill>
            <a:schemeClr val="bg1"/>
          </a:solidFill>
          <a:ln>
            <a:solidFill>
              <a:srgbClr val="E6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9DEE79-014F-4B48-8FF8-5903C04BD767}"/>
              </a:ext>
            </a:extLst>
          </p:cNvPr>
          <p:cNvSpPr/>
          <p:nvPr/>
        </p:nvSpPr>
        <p:spPr>
          <a:xfrm>
            <a:off x="996404" y="3212260"/>
            <a:ext cx="33553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100" dirty="0"/>
              <a:t>Afianza </a:t>
            </a:r>
            <a:r>
              <a:rPr lang="es-ES_tradnl" sz="1100" b="1" dirty="0">
                <a:solidFill>
                  <a:schemeClr val="accent5">
                    <a:lumMod val="75000"/>
                  </a:schemeClr>
                </a:solidFill>
              </a:rPr>
              <a:t>las relaciones con los clientes</a:t>
            </a:r>
            <a:r>
              <a:rPr lang="es-ES_tradnl" sz="1100" dirty="0"/>
              <a:t>, ya que los modelos de servicio al cliente se definen con base en la segmentación.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B73E4F-7BF6-264D-8DB0-89EDC868F544}"/>
              </a:ext>
            </a:extLst>
          </p:cNvPr>
          <p:cNvSpPr/>
          <p:nvPr/>
        </p:nvSpPr>
        <p:spPr>
          <a:xfrm>
            <a:off x="360889" y="4003112"/>
            <a:ext cx="525546" cy="525546"/>
          </a:xfrm>
          <a:prstGeom prst="ellipse">
            <a:avLst/>
          </a:prstGeom>
          <a:solidFill>
            <a:schemeClr val="bg1"/>
          </a:solidFill>
          <a:ln>
            <a:solidFill>
              <a:srgbClr val="E6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40EE62-8998-F840-BA96-7D2D2DB85526}"/>
              </a:ext>
            </a:extLst>
          </p:cNvPr>
          <p:cNvSpPr/>
          <p:nvPr/>
        </p:nvSpPr>
        <p:spPr>
          <a:xfrm>
            <a:off x="977140" y="4013768"/>
            <a:ext cx="33649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100" dirty="0"/>
              <a:t>Posibilita </a:t>
            </a:r>
            <a:r>
              <a:rPr lang="es-ES_tradnl" sz="1100" b="1" dirty="0">
                <a:solidFill>
                  <a:schemeClr val="accent5">
                    <a:lumMod val="75000"/>
                  </a:schemeClr>
                </a:solidFill>
              </a:rPr>
              <a:t>la creación de productos enfocados </a:t>
            </a:r>
            <a:r>
              <a:rPr lang="es-ES_tradnl" sz="1100" dirty="0"/>
              <a:t>en las necesidades propias de cada grupo de clientes.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CCB6CD-5750-5C4E-B19E-1C6B38224FC4}"/>
              </a:ext>
            </a:extLst>
          </p:cNvPr>
          <p:cNvSpPr/>
          <p:nvPr/>
        </p:nvSpPr>
        <p:spPr>
          <a:xfrm>
            <a:off x="360889" y="4858681"/>
            <a:ext cx="525546" cy="525546"/>
          </a:xfrm>
          <a:prstGeom prst="ellipse">
            <a:avLst/>
          </a:prstGeom>
          <a:solidFill>
            <a:schemeClr val="bg1"/>
          </a:solidFill>
          <a:ln>
            <a:solidFill>
              <a:srgbClr val="E6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188E09-64F9-9049-9D0F-62DFBF0FA75F}"/>
              </a:ext>
            </a:extLst>
          </p:cNvPr>
          <p:cNvSpPr/>
          <p:nvPr/>
        </p:nvSpPr>
        <p:spPr>
          <a:xfrm>
            <a:off x="996404" y="4821372"/>
            <a:ext cx="33649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100" dirty="0"/>
              <a:t>Un proceso de segmentación bien realizado, definirá cuáles son los criterios para prospectar, es decir para </a:t>
            </a:r>
            <a:r>
              <a:rPr lang="es-ES_tradnl" sz="1100" b="1" dirty="0">
                <a:solidFill>
                  <a:schemeClr val="accent5">
                    <a:lumMod val="75000"/>
                  </a:schemeClr>
                </a:solidFill>
              </a:rPr>
              <a:t>seleccionar sus posibles clientes.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69938-8A32-4441-BC8E-3453CFB9C0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84" t="35611" r="59411" b="35843"/>
          <a:stretch/>
        </p:blipFill>
        <p:spPr>
          <a:xfrm>
            <a:off x="414007" y="1689905"/>
            <a:ext cx="425091" cy="415906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EEB2F4-EDF8-9A4A-8110-411647819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88" t="9164" r="59407" b="62290"/>
          <a:stretch/>
        </p:blipFill>
        <p:spPr>
          <a:xfrm>
            <a:off x="390445" y="2456640"/>
            <a:ext cx="466433" cy="456355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2324C8-5C13-2D44-AE08-10242CF4A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199" t="34153" r="23496" b="37301"/>
          <a:stretch/>
        </p:blipFill>
        <p:spPr>
          <a:xfrm>
            <a:off x="414007" y="3283046"/>
            <a:ext cx="403828" cy="395103"/>
          </a:xfrm>
          <a:prstGeom prst="ellipse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607ED7-AC13-C646-B981-9A34334F52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39" t="64197" r="58656" b="7257"/>
          <a:stretch/>
        </p:blipFill>
        <p:spPr>
          <a:xfrm>
            <a:off x="435871" y="4077325"/>
            <a:ext cx="403227" cy="394515"/>
          </a:xfrm>
          <a:prstGeom prst="ellipse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BEF373-9263-C24A-AE5F-3F3C5025C2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3" t="7083" r="77312" b="64371"/>
          <a:stretch/>
        </p:blipFill>
        <p:spPr>
          <a:xfrm>
            <a:off x="429258" y="4909028"/>
            <a:ext cx="434233" cy="424851"/>
          </a:xfrm>
          <a:prstGeom prst="ellipse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190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8</cp:revision>
  <dcterms:modified xsi:type="dcterms:W3CDTF">2022-08-06T22:16:36Z</dcterms:modified>
</cp:coreProperties>
</file>