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gGHk0EtEhkZ8UJVNlNs4TpPmv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CF01_3_gráfico_conceptos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161365" y="1540076"/>
            <a:ext cx="7943521" cy="4062356"/>
          </a:xfrm>
          <a:prstGeom prst="rect">
            <a:avLst/>
          </a:prstGeom>
          <a:noFill/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https://www.freepik.es/vector-gratis/plantilla-diapositivas-seis-elementos_1430859.htm#query=infograf%C3%ADa%20seis&amp;position=9&amp;from_view=search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9661" l="27678" r="27172" t="14034"/>
          <a:stretch/>
        </p:blipFill>
        <p:spPr>
          <a:xfrm>
            <a:off x="2549679" y="2141176"/>
            <a:ext cx="2878140" cy="27352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304042" y="1856835"/>
            <a:ext cx="111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6CC700"/>
                </a:solidFill>
                <a:latin typeface="Arial"/>
                <a:ea typeface="Arial"/>
                <a:cs typeface="Arial"/>
                <a:sym typeface="Arial"/>
              </a:rPr>
              <a:t>Autorización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88138" y="2133834"/>
            <a:ext cx="22719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Consentimiento previo, expreso e informado del titular para llevar a cabo el tratamiento de datos personales.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288138" y="3005945"/>
            <a:ext cx="12105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85BD48"/>
                </a:solidFill>
                <a:latin typeface="Arial"/>
                <a:ea typeface="Arial"/>
                <a:cs typeface="Arial"/>
                <a:sym typeface="Arial"/>
              </a:rPr>
              <a:t>Dato personal</a:t>
            </a:r>
            <a:endParaRPr b="1" i="0" sz="1200" u="none" cap="none" strike="noStrike">
              <a:solidFill>
                <a:srgbClr val="85BD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304042" y="3256403"/>
            <a:ext cx="22560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información vinculada o que pueda asociarse a una o varias personas naturales determinadas o determinables.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04042" y="4136731"/>
            <a:ext cx="21259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CE9B"/>
                </a:solidFill>
                <a:latin typeface="Arial"/>
                <a:ea typeface="Arial"/>
                <a:cs typeface="Arial"/>
                <a:sym typeface="Arial"/>
              </a:rPr>
              <a:t>Encargado del tratamiento</a:t>
            </a:r>
            <a:endParaRPr b="1" i="0" sz="1200" u="none" cap="none" strike="noStrike">
              <a:solidFill>
                <a:srgbClr val="00CE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88138" y="4413730"/>
            <a:ext cx="2589008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 natural o jurídica, pública o privada, que por sí misma o en asocio con otros, realice el tratamiento de datos personales por cuenta del responsable del tratamiento.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5531784" y="2035158"/>
            <a:ext cx="22878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4F58AF"/>
                </a:solidFill>
                <a:latin typeface="Arial"/>
                <a:ea typeface="Arial"/>
                <a:cs typeface="Arial"/>
                <a:sym typeface="Arial"/>
              </a:rPr>
              <a:t>Responsable del tratamiento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515879" y="2312157"/>
            <a:ext cx="2589007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 natural o jurídica, pública o privada, que por sí misma o en asocio con otros, decida sobre la base de datos y/o el tratamiento de los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515880" y="3184268"/>
            <a:ext cx="6559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4C7DAD"/>
                </a:solidFill>
                <a:latin typeface="Arial"/>
                <a:ea typeface="Arial"/>
                <a:cs typeface="Arial"/>
                <a:sym typeface="Arial"/>
              </a:rPr>
              <a:t>Titular</a:t>
            </a:r>
            <a:endParaRPr b="1" i="0" sz="1200" u="none" cap="none" strike="noStrike">
              <a:solidFill>
                <a:srgbClr val="4C7D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531784" y="3434726"/>
            <a:ext cx="1779662" cy="6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 natural cuyos datos personales sean objeto de tratamiento.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531784" y="4315054"/>
            <a:ext cx="1064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387A3"/>
                </a:solidFill>
                <a:latin typeface="Arial"/>
                <a:ea typeface="Arial"/>
                <a:cs typeface="Arial"/>
                <a:sym typeface="Arial"/>
              </a:rPr>
              <a:t>Tratamiento</a:t>
            </a:r>
            <a:endParaRPr b="1" i="0" sz="1200" u="none" cap="none" strike="noStrike">
              <a:solidFill>
                <a:srgbClr val="0387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5515880" y="4592053"/>
            <a:ext cx="258900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 natural cuyos datos personales sean objeto de tratamiento.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88138" y="5609774"/>
            <a:ext cx="2786340" cy="26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Nota. Gráfico basado en la Ley 1581 de 2012.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395908" y="2622257"/>
            <a:ext cx="215153" cy="206398"/>
          </a:xfrm>
          <a:prstGeom prst="rect">
            <a:avLst/>
          </a:prstGeom>
          <a:solidFill>
            <a:srgbClr val="7DE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339284" y="2623939"/>
            <a:ext cx="322730" cy="279335"/>
          </a:xfrm>
          <a:prstGeom prst="rect">
            <a:avLst/>
          </a:prstGeom>
          <a:solidFill>
            <a:srgbClr val="4F58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395907" y="4207332"/>
            <a:ext cx="215153" cy="206398"/>
          </a:xfrm>
          <a:prstGeom prst="rect">
            <a:avLst/>
          </a:prstGeom>
          <a:solidFill>
            <a:srgbClr val="00CE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4767938" y="3468055"/>
            <a:ext cx="215153" cy="206398"/>
          </a:xfrm>
          <a:prstGeom prst="rect">
            <a:avLst/>
          </a:prstGeom>
          <a:solidFill>
            <a:srgbClr val="4C7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304286" y="4249059"/>
            <a:ext cx="215153" cy="206398"/>
          </a:xfrm>
          <a:prstGeom prst="rect">
            <a:avLst/>
          </a:prstGeom>
          <a:solidFill>
            <a:srgbClr val="00A1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 rot="-3446996">
            <a:off x="2908465" y="3342626"/>
            <a:ext cx="332024" cy="268360"/>
          </a:xfrm>
          <a:prstGeom prst="rect">
            <a:avLst/>
          </a:prstGeom>
          <a:solidFill>
            <a:srgbClr val="8ED3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