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h8kAVlP+5VX0NJnWf3aE75IL9Y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plantilla-diapositiva-infografias-comerciales_1430857.htm#query=infograf%C3%ADa%20ocho&amp;position=12&amp;from_view=search" TargetMode="External"/><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CF01_3_gráfico_principios</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8495625" y="0"/>
            <a:ext cx="3696374"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5"/>
          <p:cNvSpPr txBox="1"/>
          <p:nvPr/>
        </p:nvSpPr>
        <p:spPr>
          <a:xfrm>
            <a:off x="8568243" y="1257300"/>
            <a:ext cx="3642656"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gráfico de acuerdo a referencia visual dada. </a:t>
            </a:r>
            <a:endParaRPr b="0" i="0" sz="1400" u="none" cap="none" strike="noStrike">
              <a:solidFill>
                <a:schemeClr val="dk1"/>
              </a:solidFill>
              <a:latin typeface="Arial"/>
              <a:ea typeface="Arial"/>
              <a:cs typeface="Arial"/>
              <a:sym typeface="Arial"/>
            </a:endParaRPr>
          </a:p>
        </p:txBody>
      </p:sp>
      <p:sp>
        <p:nvSpPr>
          <p:cNvPr id="85" name="Google Shape;85;p5"/>
          <p:cNvSpPr/>
          <p:nvPr/>
        </p:nvSpPr>
        <p:spPr>
          <a:xfrm>
            <a:off x="8495624" y="0"/>
            <a:ext cx="3696375"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8495624" y="4604273"/>
            <a:ext cx="3705899" cy="225372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https://www.freepik.es/vector-gratis/plantilla-diapositiva-infografias-comerciales_1430857.htm#query=infograf%C3%ADa%20ocho&amp;position=12&amp;from_view=search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https://www.freepik.es/vector-gratis/ilustracion-concepto-informe-datos_6195527.htm#query=tratamiento%20de%20datos&amp;position=1&amp;from_view=search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 name="Google Shape;87;p5"/>
          <p:cNvGrpSpPr/>
          <p:nvPr/>
        </p:nvGrpSpPr>
        <p:grpSpPr>
          <a:xfrm>
            <a:off x="658598" y="650007"/>
            <a:ext cx="6913142" cy="4603762"/>
            <a:chOff x="538326" y="1160060"/>
            <a:chExt cx="6913142" cy="4603762"/>
          </a:xfrm>
        </p:grpSpPr>
        <p:pic>
          <p:nvPicPr>
            <p:cNvPr id="88" name="Google Shape;88;p5"/>
            <p:cNvPicPr preferRelativeResize="0"/>
            <p:nvPr/>
          </p:nvPicPr>
          <p:blipFill rotWithShape="1">
            <a:blip r:embed="rId4">
              <a:alphaModFix/>
            </a:blip>
            <a:srcRect b="18431" l="0" r="0" t="14431"/>
            <a:stretch/>
          </p:blipFill>
          <p:spPr>
            <a:xfrm>
              <a:off x="623047" y="1160060"/>
              <a:ext cx="6616849" cy="4442372"/>
            </a:xfrm>
            <a:prstGeom prst="rect">
              <a:avLst/>
            </a:prstGeom>
            <a:noFill/>
            <a:ln>
              <a:noFill/>
            </a:ln>
          </p:spPr>
        </p:pic>
        <p:sp>
          <p:nvSpPr>
            <p:cNvPr id="89" name="Google Shape;89;p5"/>
            <p:cNvSpPr/>
            <p:nvPr/>
          </p:nvSpPr>
          <p:spPr>
            <a:xfrm>
              <a:off x="4023360" y="1387736"/>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5"/>
            <p:cNvSpPr/>
            <p:nvPr/>
          </p:nvSpPr>
          <p:spPr>
            <a:xfrm>
              <a:off x="5190564" y="1662056"/>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5"/>
            <p:cNvSpPr/>
            <p:nvPr/>
          </p:nvSpPr>
          <p:spPr>
            <a:xfrm>
              <a:off x="5631627" y="2923390"/>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5"/>
            <p:cNvSpPr/>
            <p:nvPr/>
          </p:nvSpPr>
          <p:spPr>
            <a:xfrm>
              <a:off x="5213873" y="4273499"/>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5"/>
            <p:cNvSpPr/>
            <p:nvPr/>
          </p:nvSpPr>
          <p:spPr>
            <a:xfrm>
              <a:off x="3049344" y="5053792"/>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5"/>
            <p:cNvSpPr/>
            <p:nvPr/>
          </p:nvSpPr>
          <p:spPr>
            <a:xfrm>
              <a:off x="1448247" y="2950286"/>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5"/>
            <p:cNvSpPr/>
            <p:nvPr/>
          </p:nvSpPr>
          <p:spPr>
            <a:xfrm>
              <a:off x="1882140" y="1662056"/>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5"/>
            <p:cNvSpPr/>
            <p:nvPr/>
          </p:nvSpPr>
          <p:spPr>
            <a:xfrm>
              <a:off x="1859503" y="4273499"/>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5"/>
            <p:cNvSpPr/>
            <p:nvPr/>
          </p:nvSpPr>
          <p:spPr>
            <a:xfrm>
              <a:off x="1007183" y="1682229"/>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5"/>
            <p:cNvSpPr/>
            <p:nvPr/>
          </p:nvSpPr>
          <p:spPr>
            <a:xfrm>
              <a:off x="3052708" y="1387736"/>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5"/>
            <p:cNvSpPr/>
            <p:nvPr/>
          </p:nvSpPr>
          <p:spPr>
            <a:xfrm>
              <a:off x="6119311" y="1662056"/>
              <a:ext cx="882127" cy="548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5"/>
            <p:cNvSpPr/>
            <p:nvPr/>
          </p:nvSpPr>
          <p:spPr>
            <a:xfrm>
              <a:off x="6569341" y="2947570"/>
              <a:ext cx="882127" cy="7100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p5"/>
            <p:cNvSpPr/>
            <p:nvPr/>
          </p:nvSpPr>
          <p:spPr>
            <a:xfrm>
              <a:off x="6089268" y="4273499"/>
              <a:ext cx="882127" cy="7100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5"/>
            <p:cNvSpPr/>
            <p:nvPr/>
          </p:nvSpPr>
          <p:spPr>
            <a:xfrm>
              <a:off x="4023359" y="5053792"/>
              <a:ext cx="882127" cy="7100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5"/>
            <p:cNvSpPr/>
            <p:nvPr/>
          </p:nvSpPr>
          <p:spPr>
            <a:xfrm>
              <a:off x="1030709" y="4273499"/>
              <a:ext cx="882127" cy="7100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5"/>
            <p:cNvSpPr/>
            <p:nvPr/>
          </p:nvSpPr>
          <p:spPr>
            <a:xfrm>
              <a:off x="538326" y="2958508"/>
              <a:ext cx="882127" cy="7100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05" name="Google Shape;105;p5"/>
          <p:cNvSpPr/>
          <p:nvPr/>
        </p:nvSpPr>
        <p:spPr>
          <a:xfrm>
            <a:off x="3987195" y="573355"/>
            <a:ext cx="2744992" cy="5539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006A5A"/>
                </a:solidFill>
                <a:latin typeface="Noto Sans Symbols"/>
                <a:ea typeface="Noto Sans Symbols"/>
                <a:cs typeface="Noto Sans Symbols"/>
                <a:sym typeface="Noto Sans Symbols"/>
              </a:rPr>
              <a:t>Principio de legalidad</a:t>
            </a:r>
            <a:r>
              <a:rPr b="1" i="0" lang="es-ES" sz="1000" u="none" cap="none" strike="noStrike">
                <a:solidFill>
                  <a:srgbClr val="000000"/>
                </a:solidFill>
                <a:latin typeface="Noto Sans Symbols"/>
                <a:ea typeface="Noto Sans Symbols"/>
                <a:cs typeface="Noto Sans Symbols"/>
                <a:sym typeface="Noto Sans Symbols"/>
              </a:rPr>
              <a:t>:</a:t>
            </a:r>
            <a:r>
              <a:rPr b="0" i="0" lang="es-ES" sz="1000" u="none" cap="none" strike="noStrike">
                <a:solidFill>
                  <a:srgbClr val="000000"/>
                </a:solidFill>
                <a:latin typeface="Noto Sans Symbols"/>
                <a:ea typeface="Noto Sans Symbols"/>
                <a:cs typeface="Noto Sans Symbols"/>
                <a:sym typeface="Noto Sans Symbols"/>
              </a:rPr>
              <a:t> el tratamiento debe realizarse con base en lo contemplado en la Ley 1581.</a:t>
            </a:r>
            <a:endParaRPr b="0" i="0" sz="1000" u="none" cap="none" strike="noStrike">
              <a:solidFill>
                <a:srgbClr val="000000"/>
              </a:solidFill>
              <a:latin typeface="Noto Sans Symbols"/>
              <a:ea typeface="Noto Sans Symbols"/>
              <a:cs typeface="Noto Sans Symbols"/>
              <a:sym typeface="Noto Sans Symbols"/>
            </a:endParaRPr>
          </a:p>
        </p:txBody>
      </p:sp>
      <p:sp>
        <p:nvSpPr>
          <p:cNvPr id="106" name="Google Shape;106;p5"/>
          <p:cNvSpPr/>
          <p:nvPr/>
        </p:nvSpPr>
        <p:spPr>
          <a:xfrm>
            <a:off x="6069916" y="1418323"/>
            <a:ext cx="2199482"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2B8030"/>
                </a:solidFill>
                <a:latin typeface="Noto Sans Symbols"/>
                <a:ea typeface="Noto Sans Symbols"/>
                <a:cs typeface="Noto Sans Symbols"/>
                <a:sym typeface="Noto Sans Symbols"/>
              </a:rPr>
              <a:t>Principio de finalidad</a:t>
            </a:r>
            <a:r>
              <a:rPr b="1" i="0" lang="es-ES" sz="1000" u="none" cap="none" strike="noStrike">
                <a:solidFill>
                  <a:srgbClr val="000000"/>
                </a:solidFill>
                <a:latin typeface="Noto Sans Symbols"/>
                <a:ea typeface="Noto Sans Symbols"/>
                <a:cs typeface="Noto Sans Symbols"/>
                <a:sym typeface="Noto Sans Symbols"/>
              </a:rPr>
              <a:t>:</a:t>
            </a:r>
            <a:r>
              <a:rPr b="0" i="0" lang="es-ES" sz="1000" u="none" cap="none" strike="noStrike">
                <a:solidFill>
                  <a:srgbClr val="000000"/>
                </a:solidFill>
                <a:latin typeface="Noto Sans Symbols"/>
                <a:ea typeface="Noto Sans Symbols"/>
                <a:cs typeface="Noto Sans Symbols"/>
                <a:sym typeface="Noto Sans Symbols"/>
              </a:rPr>
              <a:t> el tratamiento debe obedecer a una finalidad legítima acorde con lo establecido en la Constitución; además, el fin debe ser informado al titular.</a:t>
            </a:r>
            <a:endParaRPr b="0" i="0" sz="1000" u="none" cap="none" strike="noStrike">
              <a:solidFill>
                <a:srgbClr val="000000"/>
              </a:solidFill>
              <a:latin typeface="Noto Sans Symbols"/>
              <a:ea typeface="Noto Sans Symbols"/>
              <a:cs typeface="Noto Sans Symbols"/>
              <a:sym typeface="Noto Sans Symbols"/>
            </a:endParaRPr>
          </a:p>
        </p:txBody>
      </p:sp>
      <p:sp>
        <p:nvSpPr>
          <p:cNvPr id="107" name="Google Shape;107;p5"/>
          <p:cNvSpPr/>
          <p:nvPr/>
        </p:nvSpPr>
        <p:spPr>
          <a:xfrm>
            <a:off x="6486996" y="2690336"/>
            <a:ext cx="1860636" cy="14773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548C27"/>
                </a:solidFill>
                <a:latin typeface="Noto Sans Symbols"/>
                <a:ea typeface="Noto Sans Symbols"/>
                <a:cs typeface="Noto Sans Symbols"/>
                <a:sym typeface="Noto Sans Symbols"/>
              </a:rPr>
              <a:t>Principio de libertad</a:t>
            </a:r>
            <a:r>
              <a:rPr b="0" i="0" lang="es-ES" sz="1000" u="none" cap="none" strike="noStrike">
                <a:solidFill>
                  <a:srgbClr val="548C27"/>
                </a:solidFill>
                <a:latin typeface="Noto Sans Symbols"/>
                <a:ea typeface="Noto Sans Symbols"/>
                <a:cs typeface="Noto Sans Symbols"/>
                <a:sym typeface="Noto Sans Symbols"/>
              </a:rPr>
              <a:t>: </a:t>
            </a:r>
            <a:r>
              <a:rPr b="0" i="0" lang="es-ES" sz="1000" u="none" cap="none" strike="noStrike">
                <a:solidFill>
                  <a:srgbClr val="000000"/>
                </a:solidFill>
                <a:latin typeface="Noto Sans Symbols"/>
                <a:ea typeface="Noto Sans Symbols"/>
                <a:cs typeface="Noto Sans Symbols"/>
                <a:sym typeface="Noto Sans Symbols"/>
              </a:rPr>
              <a:t>el tratamiento solo puede ejercerse con el consentimiento, previo, expreso e informado del titular. Los datos personales no podrán ser obtenidos o divulgados sin previa autorización.</a:t>
            </a:r>
            <a:endParaRPr b="0" i="0" sz="1000" u="none" cap="none" strike="noStrike">
              <a:solidFill>
                <a:srgbClr val="000000"/>
              </a:solidFill>
              <a:latin typeface="Noto Sans Symbols"/>
              <a:ea typeface="Noto Sans Symbols"/>
              <a:cs typeface="Noto Sans Symbols"/>
              <a:sym typeface="Noto Sans Symbols"/>
            </a:endParaRPr>
          </a:p>
        </p:txBody>
      </p:sp>
      <p:sp>
        <p:nvSpPr>
          <p:cNvPr id="108" name="Google Shape;108;p5"/>
          <p:cNvSpPr/>
          <p:nvPr/>
        </p:nvSpPr>
        <p:spPr>
          <a:xfrm>
            <a:off x="5778547" y="4344170"/>
            <a:ext cx="2569085" cy="13234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A3A010"/>
                </a:solidFill>
                <a:latin typeface="Noto Sans Symbols"/>
                <a:ea typeface="Noto Sans Symbols"/>
                <a:cs typeface="Noto Sans Symbols"/>
                <a:sym typeface="Noto Sans Symbols"/>
              </a:rPr>
              <a:t>Principio de veracidad</a:t>
            </a:r>
            <a:r>
              <a:rPr b="1" i="0" lang="es-ES" sz="1000" u="none" cap="none" strike="noStrike">
                <a:solidFill>
                  <a:srgbClr val="000000"/>
                </a:solidFill>
                <a:latin typeface="Noto Sans Symbols"/>
                <a:ea typeface="Noto Sans Symbols"/>
                <a:cs typeface="Noto Sans Symbols"/>
                <a:sym typeface="Noto Sans Symbols"/>
              </a:rPr>
              <a:t>:</a:t>
            </a:r>
            <a:r>
              <a:rPr b="0" i="0" lang="es-ES" sz="1000" u="none" cap="none" strike="noStrike">
                <a:solidFill>
                  <a:srgbClr val="000000"/>
                </a:solidFill>
                <a:latin typeface="Noto Sans Symbols"/>
                <a:ea typeface="Noto Sans Symbols"/>
                <a:cs typeface="Noto Sans Symbols"/>
                <a:sym typeface="Noto Sans Symbols"/>
              </a:rPr>
              <a:t> la información sujeta a tratamiento debe ser veraz, completa, exacta, actualizada, comprobable y comprensible, por tanto, no es posible realizar tratamiento de datos parciales, incompletos, fraccionados o que induzcan al error.</a:t>
            </a:r>
            <a:endParaRPr b="0" i="0" sz="1000" u="none" cap="none" strike="noStrike">
              <a:solidFill>
                <a:srgbClr val="000000"/>
              </a:solidFill>
              <a:latin typeface="Noto Sans Symbols"/>
              <a:ea typeface="Noto Sans Symbols"/>
              <a:cs typeface="Noto Sans Symbols"/>
              <a:sym typeface="Noto Sans Symbols"/>
            </a:endParaRPr>
          </a:p>
        </p:txBody>
      </p:sp>
      <p:sp>
        <p:nvSpPr>
          <p:cNvPr id="109" name="Google Shape;109;p5"/>
          <p:cNvSpPr/>
          <p:nvPr/>
        </p:nvSpPr>
        <p:spPr>
          <a:xfrm>
            <a:off x="3957152" y="5113555"/>
            <a:ext cx="2252388" cy="132343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EC9E03"/>
                </a:solidFill>
                <a:latin typeface="Noto Sans Symbols"/>
                <a:ea typeface="Noto Sans Symbols"/>
                <a:cs typeface="Noto Sans Symbols"/>
                <a:sym typeface="Noto Sans Symbols"/>
              </a:rPr>
              <a:t>Principio de transparencia</a:t>
            </a:r>
            <a:r>
              <a:rPr b="1" i="0" lang="es-ES" sz="1000" u="none" cap="none" strike="noStrike">
                <a:solidFill>
                  <a:srgbClr val="000000"/>
                </a:solidFill>
                <a:latin typeface="Noto Sans Symbols"/>
                <a:ea typeface="Noto Sans Symbols"/>
                <a:cs typeface="Noto Sans Symbols"/>
                <a:sym typeface="Noto Sans Symbols"/>
              </a:rPr>
              <a:t>:</a:t>
            </a:r>
            <a:r>
              <a:rPr b="0" i="0" lang="es-ES" sz="1000" u="none" cap="none" strike="noStrike">
                <a:solidFill>
                  <a:srgbClr val="000000"/>
                </a:solidFill>
                <a:latin typeface="Noto Sans Symbols"/>
                <a:ea typeface="Noto Sans Symbols"/>
                <a:cs typeface="Noto Sans Symbols"/>
                <a:sym typeface="Noto Sans Symbols"/>
              </a:rPr>
              <a:t> se debe garantizar el derecho del titular a obtener por parte del responsable del tratamiento o del encargado del tratamiento, la información acerca de la existencia de datos que le conciern</a:t>
            </a:r>
            <a:r>
              <a:rPr lang="es-ES" sz="1000">
                <a:latin typeface="Noto Sans Symbols"/>
                <a:ea typeface="Noto Sans Symbols"/>
                <a:cs typeface="Noto Sans Symbols"/>
                <a:sym typeface="Noto Sans Symbols"/>
              </a:rPr>
              <a:t>e</a:t>
            </a:r>
            <a:r>
              <a:rPr b="0" i="0" lang="es-ES" sz="1000" u="none" cap="none" strike="noStrike">
                <a:solidFill>
                  <a:srgbClr val="000000"/>
                </a:solidFill>
                <a:latin typeface="Noto Sans Symbols"/>
                <a:ea typeface="Noto Sans Symbols"/>
                <a:cs typeface="Noto Sans Symbols"/>
                <a:sym typeface="Noto Sans Symbols"/>
              </a:rPr>
              <a:t>n.</a:t>
            </a:r>
            <a:endParaRPr b="0" i="0" sz="1000" u="none" cap="none" strike="noStrike">
              <a:solidFill>
                <a:srgbClr val="000000"/>
              </a:solidFill>
              <a:latin typeface="Arial"/>
              <a:ea typeface="Arial"/>
              <a:cs typeface="Arial"/>
              <a:sym typeface="Arial"/>
            </a:endParaRPr>
          </a:p>
        </p:txBody>
      </p:sp>
      <p:sp>
        <p:nvSpPr>
          <p:cNvPr id="110" name="Google Shape;110;p5"/>
          <p:cNvSpPr/>
          <p:nvPr/>
        </p:nvSpPr>
        <p:spPr>
          <a:xfrm>
            <a:off x="974539" y="4435095"/>
            <a:ext cx="2560125" cy="14773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FF8E00"/>
                </a:solidFill>
                <a:latin typeface="Noto Sans Symbols"/>
                <a:ea typeface="Noto Sans Symbols"/>
                <a:cs typeface="Noto Sans Symbols"/>
                <a:sym typeface="Noto Sans Symbols"/>
              </a:rPr>
              <a:t>Principio de acceso y circulación restringida</a:t>
            </a:r>
            <a:r>
              <a:rPr b="0" i="0" lang="es-ES" sz="1000" u="none" cap="none" strike="noStrike">
                <a:solidFill>
                  <a:srgbClr val="FF8E00"/>
                </a:solidFill>
                <a:latin typeface="Noto Sans Symbols"/>
                <a:ea typeface="Noto Sans Symbols"/>
                <a:cs typeface="Noto Sans Symbols"/>
                <a:sym typeface="Noto Sans Symbols"/>
              </a:rPr>
              <a:t>: </a:t>
            </a:r>
            <a:r>
              <a:rPr b="0" i="0" lang="es-ES" sz="1000" u="none" cap="none" strike="noStrike">
                <a:solidFill>
                  <a:srgbClr val="000000"/>
                </a:solidFill>
                <a:latin typeface="Noto Sans Symbols"/>
                <a:ea typeface="Noto Sans Symbols"/>
                <a:cs typeface="Noto Sans Symbols"/>
                <a:sym typeface="Noto Sans Symbols"/>
              </a:rPr>
              <a:t>el tratamiento se sujeta a los límites que se derivan de la naturaleza de los datos personales, de las disposiciones de la Ley 1581 y de la Constitución de 1991, por ello, el tratamiento solo podrá hacerse por personas autorizadas por el titular y/o por las personas previstas en dicha ley.</a:t>
            </a:r>
            <a:endParaRPr b="0" i="0" sz="1000" u="none" cap="none" strike="noStrike">
              <a:solidFill>
                <a:srgbClr val="000000"/>
              </a:solidFill>
              <a:latin typeface="Noto Sans Symbols"/>
              <a:ea typeface="Noto Sans Symbols"/>
              <a:cs typeface="Noto Sans Symbols"/>
              <a:sym typeface="Noto Sans Symbols"/>
            </a:endParaRPr>
          </a:p>
        </p:txBody>
      </p:sp>
      <p:sp>
        <p:nvSpPr>
          <p:cNvPr id="111" name="Google Shape;111;p5"/>
          <p:cNvSpPr/>
          <p:nvPr/>
        </p:nvSpPr>
        <p:spPr>
          <a:xfrm>
            <a:off x="90609" y="2809175"/>
            <a:ext cx="2399697" cy="13234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F46A00"/>
                </a:solidFill>
                <a:latin typeface="Noto Sans Symbols"/>
                <a:ea typeface="Noto Sans Symbols"/>
                <a:cs typeface="Noto Sans Symbols"/>
                <a:sym typeface="Noto Sans Symbols"/>
              </a:rPr>
              <a:t>Principio de seguridad</a:t>
            </a:r>
            <a:r>
              <a:rPr b="1" i="0" lang="es-ES" sz="1000" u="none" cap="none" strike="noStrike">
                <a:solidFill>
                  <a:srgbClr val="000000"/>
                </a:solidFill>
                <a:latin typeface="Noto Sans Symbols"/>
                <a:ea typeface="Noto Sans Symbols"/>
                <a:cs typeface="Noto Sans Symbols"/>
                <a:sym typeface="Noto Sans Symbols"/>
              </a:rPr>
              <a:t>:</a:t>
            </a:r>
            <a:r>
              <a:rPr b="0" i="0" lang="es-ES" sz="1000" u="none" cap="none" strike="noStrike">
                <a:solidFill>
                  <a:srgbClr val="000000"/>
                </a:solidFill>
                <a:latin typeface="Noto Sans Symbols"/>
                <a:ea typeface="Noto Sans Symbols"/>
                <a:cs typeface="Noto Sans Symbols"/>
                <a:sym typeface="Noto Sans Symbols"/>
              </a:rPr>
              <a:t> la información sujeta a tratamiento por el responsable del tratamiento o encargado del tratamiento, se deberá manejar con las medidas técnicas, humanas y administrativas que sean necesarias para otorgar seguridad a los registros.</a:t>
            </a:r>
            <a:endParaRPr b="0" i="0" sz="1000" u="none" cap="none" strike="noStrike">
              <a:solidFill>
                <a:srgbClr val="000000"/>
              </a:solidFill>
              <a:latin typeface="Noto Sans Symbols"/>
              <a:ea typeface="Noto Sans Symbols"/>
              <a:cs typeface="Noto Sans Symbols"/>
              <a:sym typeface="Noto Sans Symbols"/>
            </a:endParaRPr>
          </a:p>
        </p:txBody>
      </p:sp>
      <p:sp>
        <p:nvSpPr>
          <p:cNvPr id="112" name="Google Shape;112;p5"/>
          <p:cNvSpPr/>
          <p:nvPr/>
        </p:nvSpPr>
        <p:spPr>
          <a:xfrm>
            <a:off x="238403" y="650007"/>
            <a:ext cx="2744992" cy="163121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000"/>
              <a:buFont typeface="Arial"/>
              <a:buChar char="●"/>
            </a:pPr>
            <a:r>
              <a:rPr b="1" i="0" lang="es-ES" sz="1000" u="none" cap="none" strike="noStrike">
                <a:solidFill>
                  <a:srgbClr val="DA4200"/>
                </a:solidFill>
                <a:latin typeface="Noto Sans Symbols"/>
                <a:ea typeface="Noto Sans Symbols"/>
                <a:cs typeface="Noto Sans Symbols"/>
                <a:sym typeface="Noto Sans Symbols"/>
              </a:rPr>
              <a:t>Principio de confidencialidad</a:t>
            </a:r>
            <a:r>
              <a:rPr b="1" i="0" lang="es-ES" sz="1000" u="none" cap="none" strike="noStrike">
                <a:solidFill>
                  <a:srgbClr val="000000"/>
                </a:solidFill>
                <a:latin typeface="Noto Sans Symbols"/>
                <a:ea typeface="Noto Sans Symbols"/>
                <a:cs typeface="Noto Sans Symbols"/>
                <a:sym typeface="Noto Sans Symbols"/>
              </a:rPr>
              <a:t>:</a:t>
            </a:r>
            <a:r>
              <a:rPr b="0" i="0" lang="es-ES" sz="1000" u="none" cap="none" strike="noStrike">
                <a:solidFill>
                  <a:srgbClr val="000000"/>
                </a:solidFill>
                <a:latin typeface="Noto Sans Symbols"/>
                <a:ea typeface="Noto Sans Symbols"/>
                <a:cs typeface="Noto Sans Symbols"/>
                <a:sym typeface="Noto Sans Symbols"/>
              </a:rPr>
              <a:t> todas las personas que intervengan en el tratamiento de datos personales están obligadas a garantizar la reserva de la información, inclusive después de finalizada su relación con alguna de las labores que comprende el tratamiento. También da lineamientos sobre cómo deben ser tratados especialmente los datos de niños, niñas y adolescentes.</a:t>
            </a:r>
            <a:endParaRPr b="0" i="0" sz="1000" u="none" cap="none" strike="noStrike">
              <a:solidFill>
                <a:srgbClr val="000000"/>
              </a:solidFill>
              <a:latin typeface="Noto Sans Symbols"/>
              <a:ea typeface="Noto Sans Symbols"/>
              <a:cs typeface="Noto Sans Symbols"/>
              <a:sym typeface="Noto Sans Symbols"/>
            </a:endParaRPr>
          </a:p>
        </p:txBody>
      </p:sp>
      <p:sp>
        <p:nvSpPr>
          <p:cNvPr id="113" name="Google Shape;113;p5"/>
          <p:cNvSpPr/>
          <p:nvPr/>
        </p:nvSpPr>
        <p:spPr>
          <a:xfrm>
            <a:off x="3015682" y="1931933"/>
            <a:ext cx="2189293" cy="21575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14" name="Google Shape;114;p5"/>
          <p:cNvPicPr preferRelativeResize="0"/>
          <p:nvPr/>
        </p:nvPicPr>
        <p:blipFill rotWithShape="1">
          <a:blip r:embed="rId5">
            <a:alphaModFix/>
          </a:blip>
          <a:srcRect b="0" l="0" r="0" t="0"/>
          <a:stretch/>
        </p:blipFill>
        <p:spPr>
          <a:xfrm>
            <a:off x="3292243" y="2200396"/>
            <a:ext cx="1687286" cy="1687286"/>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