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59"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1E6E"/>
    <a:srgbClr val="FBECF1"/>
    <a:srgbClr val="47D2FF"/>
    <a:srgbClr val="5FC6D7"/>
    <a:srgbClr val="52A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8"/>
    <p:restoredTop sz="94674"/>
  </p:normalViewPr>
  <p:slideViewPr>
    <p:cSldViewPr snapToGrid="0" snapToObjects="1">
      <p:cViewPr varScale="1">
        <p:scale>
          <a:sx n="108" d="100"/>
          <a:sy n="108" d="100"/>
        </p:scale>
        <p:origin x="5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15" Type="http://schemas.openxmlformats.org/officeDocument/2006/relationships/viewProps" Target="viewProps.xml"/><Relationship Id="rId4"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flaticon.es/icono-gratis/empresa_4091450" TargetMode="Externa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CF01_3_infografía_ejemplo_conceptos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4" name="Rectangle 3">
            <a:extLst>
              <a:ext uri="{FF2B5EF4-FFF2-40B4-BE49-F238E27FC236}">
                <a16:creationId xmlns:a16="http://schemas.microsoft.com/office/drawing/2014/main" id="{BAB2EDFC-08D4-5D42-AFE6-82AE91166DD7}"/>
              </a:ext>
            </a:extLst>
          </p:cNvPr>
          <p:cNvSpPr/>
          <p:nvPr/>
        </p:nvSpPr>
        <p:spPr>
          <a:xfrm>
            <a:off x="387275" y="623944"/>
            <a:ext cx="7475214" cy="5922516"/>
          </a:xfrm>
          <a:prstGeom prst="rect">
            <a:avLst/>
          </a:prstGeom>
          <a:solidFill>
            <a:srgbClr val="47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Folded Corner 5">
            <a:extLst>
              <a:ext uri="{FF2B5EF4-FFF2-40B4-BE49-F238E27FC236}">
                <a16:creationId xmlns:a16="http://schemas.microsoft.com/office/drawing/2014/main" id="{32F9F94A-620B-E54F-86C9-ABD0F92024E5}"/>
              </a:ext>
            </a:extLst>
          </p:cNvPr>
          <p:cNvSpPr/>
          <p:nvPr/>
        </p:nvSpPr>
        <p:spPr>
          <a:xfrm>
            <a:off x="4368800" y="3276136"/>
            <a:ext cx="3481746" cy="3270324"/>
          </a:xfrm>
          <a:prstGeom prst="foldedCorner">
            <a:avLst/>
          </a:prstGeom>
          <a:solidFill>
            <a:srgbClr val="AC1E6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Rectangle 1">
            <a:extLst>
              <a:ext uri="{FF2B5EF4-FFF2-40B4-BE49-F238E27FC236}">
                <a16:creationId xmlns:a16="http://schemas.microsoft.com/office/drawing/2014/main" id="{6399FDE4-4233-A243-A313-09FCDF4518CE}"/>
              </a:ext>
            </a:extLst>
          </p:cNvPr>
          <p:cNvSpPr/>
          <p:nvPr/>
        </p:nvSpPr>
        <p:spPr>
          <a:xfrm>
            <a:off x="4569463" y="3502730"/>
            <a:ext cx="3205779" cy="2677656"/>
          </a:xfrm>
          <a:prstGeom prst="rect">
            <a:avLst/>
          </a:prstGeom>
        </p:spPr>
        <p:txBody>
          <a:bodyPr wrap="square">
            <a:spAutoFit/>
          </a:bodyPr>
          <a:lstStyle/>
          <a:p>
            <a:r>
              <a:rPr lang="es-CO" sz="1200" dirty="0">
                <a:solidFill>
                  <a:schemeClr val="bg1"/>
                </a:solidFill>
                <a:latin typeface="Arial" panose="020B0604020202020204" pitchFamily="34" charset="0"/>
                <a:ea typeface="Arial" panose="020B0604020202020204" pitchFamily="34" charset="0"/>
              </a:rPr>
              <a:t>En este caso, el </a:t>
            </a:r>
            <a:r>
              <a:rPr lang="es-CO" sz="1200" b="1" dirty="0">
                <a:solidFill>
                  <a:schemeClr val="bg1"/>
                </a:solidFill>
                <a:latin typeface="Arial" panose="020B0604020202020204" pitchFamily="34" charset="0"/>
                <a:ea typeface="Arial" panose="020B0604020202020204" pitchFamily="34" charset="0"/>
              </a:rPr>
              <a:t>titular </a:t>
            </a:r>
            <a:r>
              <a:rPr lang="es-CO" sz="1200" dirty="0">
                <a:solidFill>
                  <a:schemeClr val="bg1"/>
                </a:solidFill>
                <a:latin typeface="Arial" panose="020B0604020202020204" pitchFamily="34" charset="0"/>
                <a:ea typeface="Arial" panose="020B0604020202020204" pitchFamily="34" charset="0"/>
              </a:rPr>
              <a:t>es el encuestado, el </a:t>
            </a:r>
            <a:r>
              <a:rPr lang="es-CO" sz="1200" b="1" dirty="0">
                <a:solidFill>
                  <a:schemeClr val="bg1"/>
                </a:solidFill>
                <a:latin typeface="Arial" panose="020B0604020202020204" pitchFamily="34" charset="0"/>
                <a:ea typeface="Arial" panose="020B0604020202020204" pitchFamily="34" charset="0"/>
              </a:rPr>
              <a:t>tratamiento</a:t>
            </a:r>
            <a:r>
              <a:rPr lang="es-CO" sz="1200" dirty="0">
                <a:solidFill>
                  <a:schemeClr val="bg1"/>
                </a:solidFill>
                <a:latin typeface="Arial" panose="020B0604020202020204" pitchFamily="34" charset="0"/>
                <a:ea typeface="Arial" panose="020B0604020202020204" pitchFamily="34" charset="0"/>
              </a:rPr>
              <a:t> es el uso que se le daría a esta información, es decir, contactar al encuestado para suministrarle información sobre el portafolio de la empresa, los </a:t>
            </a:r>
            <a:r>
              <a:rPr lang="es-CO" sz="1200" b="1" dirty="0">
                <a:solidFill>
                  <a:schemeClr val="bg1"/>
                </a:solidFill>
                <a:latin typeface="Arial" panose="020B0604020202020204" pitchFamily="34" charset="0"/>
                <a:ea typeface="Arial" panose="020B0604020202020204" pitchFamily="34" charset="0"/>
              </a:rPr>
              <a:t>datos personales</a:t>
            </a:r>
            <a:r>
              <a:rPr lang="es-CO" sz="1200" dirty="0">
                <a:solidFill>
                  <a:schemeClr val="bg1"/>
                </a:solidFill>
                <a:latin typeface="Arial" panose="020B0604020202020204" pitchFamily="34" charset="0"/>
                <a:ea typeface="Arial" panose="020B0604020202020204" pitchFamily="34" charset="0"/>
              </a:rPr>
              <a:t>, son el nombre y número telefónico, la </a:t>
            </a:r>
            <a:r>
              <a:rPr lang="es-CO" sz="1200" b="1" dirty="0">
                <a:solidFill>
                  <a:schemeClr val="bg1"/>
                </a:solidFill>
                <a:latin typeface="Arial" panose="020B0604020202020204" pitchFamily="34" charset="0"/>
                <a:ea typeface="Arial" panose="020B0604020202020204" pitchFamily="34" charset="0"/>
              </a:rPr>
              <a:t>autorización</a:t>
            </a:r>
            <a:r>
              <a:rPr lang="es-CO" sz="1200" dirty="0">
                <a:solidFill>
                  <a:schemeClr val="bg1"/>
                </a:solidFill>
                <a:latin typeface="Arial" panose="020B0604020202020204" pitchFamily="34" charset="0"/>
                <a:ea typeface="Arial" panose="020B0604020202020204" pitchFamily="34" charset="0"/>
              </a:rPr>
              <a:t> es la posibilidad que tiene el titular (encuestado) de decirle a la agencia de investigación si permite o no que sea contactado con ese fin. El </a:t>
            </a:r>
            <a:r>
              <a:rPr lang="es-CO" sz="1200" b="1" dirty="0">
                <a:solidFill>
                  <a:schemeClr val="bg1"/>
                </a:solidFill>
                <a:latin typeface="Arial" panose="020B0604020202020204" pitchFamily="34" charset="0"/>
                <a:ea typeface="Arial" panose="020B0604020202020204" pitchFamily="34" charset="0"/>
              </a:rPr>
              <a:t>responsable </a:t>
            </a:r>
            <a:r>
              <a:rPr lang="es-CO" sz="1200" dirty="0">
                <a:solidFill>
                  <a:schemeClr val="bg1"/>
                </a:solidFill>
                <a:latin typeface="Arial" panose="020B0604020202020204" pitchFamily="34" charset="0"/>
                <a:ea typeface="Arial" panose="020B0604020202020204" pitchFamily="34" charset="0"/>
              </a:rPr>
              <a:t>del tratamiento es la empresa que contrató </a:t>
            </a:r>
            <a:r>
              <a:rPr lang="es-CO" sz="1200">
                <a:solidFill>
                  <a:schemeClr val="bg1"/>
                </a:solidFill>
                <a:latin typeface="Arial" panose="020B0604020202020204" pitchFamily="34" charset="0"/>
                <a:ea typeface="Arial" panose="020B0604020202020204" pitchFamily="34" charset="0"/>
              </a:rPr>
              <a:t>la investigación </a:t>
            </a:r>
            <a:r>
              <a:rPr lang="es-CO" sz="1200" dirty="0">
                <a:solidFill>
                  <a:schemeClr val="bg1"/>
                </a:solidFill>
                <a:latin typeface="Arial" panose="020B0604020202020204" pitchFamily="34" charset="0"/>
                <a:ea typeface="Arial" panose="020B0604020202020204" pitchFamily="34" charset="0"/>
              </a:rPr>
              <a:t>y, en este caso, el encargado es la firma de investigación de mercados.</a:t>
            </a:r>
            <a:endParaRPr lang="en-US" sz="1200" dirty="0">
              <a:solidFill>
                <a:schemeClr val="bg1"/>
              </a:solidFill>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11DBAD80-B5CF-794B-BF64-772401D8111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9324" r="90000">
                        <a14:foregroundMark x1="70270" y1="20000" x2="53108" y2="16892"/>
                        <a14:foregroundMark x1="53108" y1="16892" x2="33649" y2="20676"/>
                        <a14:foregroundMark x1="33649" y1="20676" x2="21081" y2="29730"/>
                        <a14:foregroundMark x1="21081" y1="29730" x2="14288" y2="42562"/>
                        <a14:foregroundMark x1="13834" y1="53113" x2="17838" y2="76216"/>
                        <a14:foregroundMark x1="17838" y1="76216" x2="30603" y2="82827"/>
                        <a14:foregroundMark x1="44933" y1="84965" x2="47162" y2="85135"/>
                        <a14:foregroundMark x1="47162" y1="85135" x2="74324" y2="77297"/>
                        <a14:foregroundMark x1="74324" y1="77297" x2="75135" y2="76757"/>
                        <a14:foregroundMark x1="82973" y1="56892" x2="84946" y2="49274"/>
                        <a14:foregroundMark x1="83205" y1="31577" x2="76622" y2="22297"/>
                        <a14:foregroundMark x1="76622" y1="22297" x2="60405" y2="16081"/>
                        <a14:foregroundMark x1="60405" y1="16081" x2="45541" y2="17297"/>
                        <a14:foregroundMark x1="45541" y1="17297" x2="23919" y2="29865"/>
                        <a14:foregroundMark x1="23919" y1="29865" x2="14378" y2="40466"/>
                        <a14:foregroundMark x1="10082" y1="57551" x2="10140" y2="58426"/>
                        <a14:foregroundMark x1="12490" y1="62035" x2="37703" y2="80541"/>
                        <a14:foregroundMark x1="37703" y1="80541" x2="69189" y2="78649"/>
                        <a14:foregroundMark x1="69189" y1="78649" x2="70946" y2="80270"/>
                        <a14:foregroundMark x1="86622" y1="51892" x2="75676" y2="77973"/>
                        <a14:foregroundMark x1="75676" y1="77973" x2="63514" y2="85000"/>
                        <a14:foregroundMark x1="63514" y1="85000" x2="55244" y2="86090"/>
                        <a14:foregroundMark x1="38049" y1="82690" x2="18514" y2="71486"/>
                        <a14:foregroundMark x1="18514" y1="71486" x2="15405" y2="62973"/>
                        <a14:foregroundMark x1="84812" y1="48121" x2="79730" y2="73108"/>
                        <a14:foregroundMark x1="79730" y1="73108" x2="68784" y2="82297"/>
                        <a14:foregroundMark x1="35133" y1="88144" x2="33784" y2="88378"/>
                        <a14:foregroundMark x1="68784" y1="82297" x2="48157" y2="85880"/>
                        <a14:foregroundMark x1="33784" y1="88378" x2="21351" y2="79054"/>
                        <a14:foregroundMark x1="21351" y1="79054" x2="16486" y2="64054"/>
                        <a14:foregroundMark x1="15135" y1="46081" x2="14865" y2="59189"/>
                        <a14:foregroundMark x1="80135" y1="36216" x2="84595" y2="47973"/>
                        <a14:foregroundMark x1="82973" y1="41892" x2="83919" y2="50676"/>
                        <a14:foregroundMark x1="83649" y1="36216" x2="86622" y2="47973"/>
                        <a14:foregroundMark x1="84595" y1="58514" x2="82973" y2="63378"/>
                        <a14:foregroundMark x1="31081" y1="80676" x2="38243" y2="81351"/>
                        <a14:backgroundMark x1="9865" y1="44459" x2="7162" y2="61216"/>
                        <a14:backgroundMark x1="7162" y1="61216" x2="7973" y2="65000"/>
                        <a14:backgroundMark x1="12162" y1="38514" x2="11486" y2="54189"/>
                        <a14:backgroundMark x1="11486" y1="54189" x2="9595" y2="56892"/>
                        <a14:backgroundMark x1="9595" y1="58514" x2="10946" y2="66892"/>
                        <a14:backgroundMark x1="31264" y1="82718" x2="46757" y2="87838"/>
                        <a14:backgroundMark x1="46757" y1="87838" x2="54324" y2="87568"/>
                        <a14:backgroundMark x1="41622" y1="87162" x2="35405" y2="88514"/>
                        <a14:backgroundMark x1="87094" y1="47856" x2="87297" y2="49595"/>
                        <a14:backgroundMark x1="84595" y1="31351" x2="85324" y2="35802"/>
                      </a14:backgroundRemoval>
                    </a14:imgEffect>
                  </a14:imgLayer>
                </a14:imgProps>
              </a:ext>
            </a:extLst>
          </a:blip>
          <a:stretch>
            <a:fillRect/>
          </a:stretch>
        </p:blipFill>
        <p:spPr>
          <a:xfrm>
            <a:off x="340296" y="1481928"/>
            <a:ext cx="4254525" cy="4254525"/>
          </a:xfrm>
          <a:prstGeom prst="rect">
            <a:avLst/>
          </a:prstGeom>
        </p:spPr>
      </p:pic>
      <p:sp>
        <p:nvSpPr>
          <p:cNvPr id="8" name="Round Same Side Corner Rectangle 7">
            <a:extLst>
              <a:ext uri="{FF2B5EF4-FFF2-40B4-BE49-F238E27FC236}">
                <a16:creationId xmlns:a16="http://schemas.microsoft.com/office/drawing/2014/main" id="{AD84544C-BEB2-4648-88AD-1FD0593AF1B9}"/>
              </a:ext>
            </a:extLst>
          </p:cNvPr>
          <p:cNvSpPr/>
          <p:nvPr/>
        </p:nvSpPr>
        <p:spPr>
          <a:xfrm rot="10800000">
            <a:off x="387273" y="623944"/>
            <a:ext cx="7463271" cy="1012945"/>
          </a:xfrm>
          <a:prstGeom prst="round2Same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ectangle 2">
            <a:extLst>
              <a:ext uri="{FF2B5EF4-FFF2-40B4-BE49-F238E27FC236}">
                <a16:creationId xmlns:a16="http://schemas.microsoft.com/office/drawing/2014/main" id="{49BEC1BD-7975-B84B-91A6-B77347804033}"/>
              </a:ext>
            </a:extLst>
          </p:cNvPr>
          <p:cNvSpPr/>
          <p:nvPr/>
        </p:nvSpPr>
        <p:spPr>
          <a:xfrm>
            <a:off x="871252" y="781182"/>
            <a:ext cx="6507260" cy="692497"/>
          </a:xfrm>
          <a:prstGeom prst="rect">
            <a:avLst/>
          </a:prstGeom>
        </p:spPr>
        <p:txBody>
          <a:bodyPr wrap="square">
            <a:spAutoFit/>
          </a:bodyPr>
          <a:lstStyle/>
          <a:p>
            <a:r>
              <a:rPr lang="es-CO" sz="1300" dirty="0">
                <a:solidFill>
                  <a:schemeClr val="bg1"/>
                </a:solidFill>
                <a:latin typeface="Arial" panose="020B0604020202020204" pitchFamily="34" charset="0"/>
                <a:ea typeface="Arial" panose="020B0604020202020204" pitchFamily="34" charset="0"/>
              </a:rPr>
              <a:t>Unos encuestadores identifican que en la parte final de una encuesta, que están aplicando, se solicita permiso al encuestado para que la empresa que contrata la investigación utilice sus datos de contacto para llamar a ofrecerle un nuevo producto. </a:t>
            </a:r>
            <a:endParaRPr lang="es-ES_tradnl" sz="1300" dirty="0">
              <a:solidFill>
                <a:schemeClr val="bg1"/>
              </a:solidFill>
            </a:endParaRPr>
          </a:p>
        </p:txBody>
      </p:sp>
      <p:sp>
        <p:nvSpPr>
          <p:cNvPr id="98" name="Google Shape;98;p4"/>
          <p:cNvSpPr/>
          <p:nvPr/>
        </p:nvSpPr>
        <p:spPr>
          <a:xfrm>
            <a:off x="8225273"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409539" y="1170572"/>
            <a:ext cx="3598354"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infografía de acuerdo con </a:t>
            </a:r>
            <a:r>
              <a:rPr lang="es-ES" sz="1400" b="0" i="0" u="none" strike="noStrike" cap="none">
                <a:solidFill>
                  <a:schemeClr val="dk1"/>
                </a:solidFill>
                <a:latin typeface="Arial"/>
                <a:ea typeface="Arial"/>
                <a:cs typeface="Arial"/>
                <a:sym typeface="Arial"/>
              </a:rPr>
              <a:t>referencia visual dada. </a:t>
            </a: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673600"/>
            <a:ext cx="3948174" cy="2184398"/>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a:t>
            </a:r>
            <a:r>
              <a:rPr lang="es-ES" sz="1100" dirty="0">
                <a:solidFill>
                  <a:schemeClr val="dk1"/>
                </a:solidFill>
                <a:hlinkClick r:id="rId5"/>
              </a:rPr>
              <a:t>https://www.flaticon.es/icono-gratis/empresa_4091450</a:t>
            </a:r>
            <a:endParaRPr lang="es-ES" sz="1100" dirty="0">
              <a:solidFill>
                <a:schemeClr val="dk1"/>
              </a:solidFill>
            </a:endParaRPr>
          </a:p>
          <a:p>
            <a:pPr lvl="0">
              <a:buClr>
                <a:schemeClr val="dk1"/>
              </a:buClr>
              <a:buSzPts val="300"/>
            </a:pPr>
            <a:r>
              <a:rPr lang="en-US" sz="1100" dirty="0"/>
              <a:t>https://</a:t>
            </a:r>
            <a:r>
              <a:rPr lang="en-US" sz="1100" dirty="0" err="1"/>
              <a:t>www.freepik.es</a:t>
            </a:r>
            <a:r>
              <a:rPr lang="en-US" sz="1100" dirty="0"/>
              <a:t>/vector-gratis/analisis-encuestas-online-recoleccion-datos-electronicos-herramienta-investigacion-digital-estudio-computarizado-analista-considerando-resultados-retroalimentacion-analizando-informacion_10782770.htm#query=</a:t>
            </a:r>
            <a:r>
              <a:rPr lang="en-US" sz="1100" dirty="0" err="1"/>
              <a:t>encuestador&amp;position</a:t>
            </a:r>
            <a:r>
              <a:rPr lang="en-US" sz="1100" dirty="0"/>
              <a:t>=2&amp;from_view=search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cxnSp>
        <p:nvCxnSpPr>
          <p:cNvPr id="10" name="Elbow Connector 9">
            <a:extLst>
              <a:ext uri="{FF2B5EF4-FFF2-40B4-BE49-F238E27FC236}">
                <a16:creationId xmlns:a16="http://schemas.microsoft.com/office/drawing/2014/main" id="{107DB81A-7978-0645-8B68-EB76396B9A23}"/>
              </a:ext>
            </a:extLst>
          </p:cNvPr>
          <p:cNvCxnSpPr>
            <a:cxnSpLocks/>
          </p:cNvCxnSpPr>
          <p:nvPr/>
        </p:nvCxnSpPr>
        <p:spPr>
          <a:xfrm flipV="1">
            <a:off x="3544712" y="2765399"/>
            <a:ext cx="1250774" cy="1084113"/>
          </a:xfrm>
          <a:prstGeom prst="bentConnector3">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C816B02-DE4A-9049-B883-2CB33B3046DF}"/>
              </a:ext>
            </a:extLst>
          </p:cNvPr>
          <p:cNvSpPr txBox="1"/>
          <p:nvPr/>
        </p:nvSpPr>
        <p:spPr>
          <a:xfrm>
            <a:off x="4795486" y="2565607"/>
            <a:ext cx="681597" cy="307777"/>
          </a:xfrm>
          <a:prstGeom prst="rect">
            <a:avLst/>
          </a:prstGeom>
          <a:noFill/>
        </p:spPr>
        <p:txBody>
          <a:bodyPr wrap="none" rtlCol="0">
            <a:spAutoFit/>
          </a:bodyPr>
          <a:lstStyle/>
          <a:p>
            <a:r>
              <a:rPr lang="es-ES_tradnl" dirty="0"/>
              <a:t>Titular</a:t>
            </a:r>
          </a:p>
        </p:txBody>
      </p:sp>
      <p:cxnSp>
        <p:nvCxnSpPr>
          <p:cNvPr id="17" name="Elbow Connector 16">
            <a:extLst>
              <a:ext uri="{FF2B5EF4-FFF2-40B4-BE49-F238E27FC236}">
                <a16:creationId xmlns:a16="http://schemas.microsoft.com/office/drawing/2014/main" id="{E174952D-EDA2-5D44-B27D-8D2E490F0EE1}"/>
              </a:ext>
            </a:extLst>
          </p:cNvPr>
          <p:cNvCxnSpPr>
            <a:cxnSpLocks/>
          </p:cNvCxnSpPr>
          <p:nvPr/>
        </p:nvCxnSpPr>
        <p:spPr>
          <a:xfrm flipV="1">
            <a:off x="3718776" y="2162855"/>
            <a:ext cx="1564424" cy="515817"/>
          </a:xfrm>
          <a:prstGeom prst="bentConnector3">
            <a:avLst>
              <a:gd name="adj1" fmla="val 210"/>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263FA90-0D2A-334C-8F01-51B45989EA74}"/>
              </a:ext>
            </a:extLst>
          </p:cNvPr>
          <p:cNvSpPr txBox="1"/>
          <p:nvPr/>
        </p:nvSpPr>
        <p:spPr>
          <a:xfrm>
            <a:off x="5353132" y="2019496"/>
            <a:ext cx="1138453" cy="307777"/>
          </a:xfrm>
          <a:prstGeom prst="rect">
            <a:avLst/>
          </a:prstGeom>
          <a:noFill/>
        </p:spPr>
        <p:txBody>
          <a:bodyPr wrap="none" rtlCol="0">
            <a:spAutoFit/>
          </a:bodyPr>
          <a:lstStyle/>
          <a:p>
            <a:r>
              <a:rPr lang="es-ES_tradnl" dirty="0"/>
              <a:t>Tratamiento</a:t>
            </a:r>
          </a:p>
        </p:txBody>
      </p:sp>
      <p:cxnSp>
        <p:nvCxnSpPr>
          <p:cNvPr id="21" name="Elbow Connector 20">
            <a:extLst>
              <a:ext uri="{FF2B5EF4-FFF2-40B4-BE49-F238E27FC236}">
                <a16:creationId xmlns:a16="http://schemas.microsoft.com/office/drawing/2014/main" id="{5C4E115A-6895-5149-B8C7-78376F1A7937}"/>
              </a:ext>
            </a:extLst>
          </p:cNvPr>
          <p:cNvCxnSpPr>
            <a:cxnSpLocks/>
            <a:endCxn id="24" idx="1"/>
          </p:cNvCxnSpPr>
          <p:nvPr/>
        </p:nvCxnSpPr>
        <p:spPr>
          <a:xfrm flipV="1">
            <a:off x="2811310" y="2500944"/>
            <a:ext cx="3720473" cy="275086"/>
          </a:xfrm>
          <a:prstGeom prst="bentConnector3">
            <a:avLst>
              <a:gd name="adj1" fmla="val 33312"/>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2B43218-79AA-9C4E-9C98-2A7EDD3D233A}"/>
              </a:ext>
            </a:extLst>
          </p:cNvPr>
          <p:cNvSpPr txBox="1"/>
          <p:nvPr/>
        </p:nvSpPr>
        <p:spPr>
          <a:xfrm>
            <a:off x="6531783" y="2239334"/>
            <a:ext cx="1220475" cy="523220"/>
          </a:xfrm>
          <a:prstGeom prst="rect">
            <a:avLst/>
          </a:prstGeom>
          <a:noFill/>
        </p:spPr>
        <p:txBody>
          <a:bodyPr wrap="square" rtlCol="0">
            <a:spAutoFit/>
          </a:bodyPr>
          <a:lstStyle/>
          <a:p>
            <a:r>
              <a:rPr lang="es-ES_tradnl" dirty="0"/>
              <a:t>Datos personales</a:t>
            </a:r>
          </a:p>
        </p:txBody>
      </p:sp>
      <p:cxnSp>
        <p:nvCxnSpPr>
          <p:cNvPr id="27" name="Elbow Connector 26">
            <a:extLst>
              <a:ext uri="{FF2B5EF4-FFF2-40B4-BE49-F238E27FC236}">
                <a16:creationId xmlns:a16="http://schemas.microsoft.com/office/drawing/2014/main" id="{6C300EB2-1799-5D40-A694-FC7F069D7570}"/>
              </a:ext>
            </a:extLst>
          </p:cNvPr>
          <p:cNvCxnSpPr>
            <a:cxnSpLocks/>
          </p:cNvCxnSpPr>
          <p:nvPr/>
        </p:nvCxnSpPr>
        <p:spPr>
          <a:xfrm rot="16200000" flipH="1">
            <a:off x="1044586" y="4617959"/>
            <a:ext cx="1639200" cy="950282"/>
          </a:xfrm>
          <a:prstGeom prst="bentConnector3">
            <a:avLst>
              <a:gd name="adj1" fmla="val 415"/>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05509D2-DE3A-8D44-983C-ED69EA2F7ACB}"/>
              </a:ext>
            </a:extLst>
          </p:cNvPr>
          <p:cNvSpPr txBox="1"/>
          <p:nvPr/>
        </p:nvSpPr>
        <p:spPr>
          <a:xfrm>
            <a:off x="1937821" y="5902864"/>
            <a:ext cx="1189749" cy="307777"/>
          </a:xfrm>
          <a:prstGeom prst="rect">
            <a:avLst/>
          </a:prstGeom>
          <a:noFill/>
        </p:spPr>
        <p:txBody>
          <a:bodyPr wrap="none" rtlCol="0">
            <a:spAutoFit/>
          </a:bodyPr>
          <a:lstStyle/>
          <a:p>
            <a:r>
              <a:rPr lang="es-ES_tradnl" dirty="0"/>
              <a:t>Encuestador</a:t>
            </a:r>
          </a:p>
        </p:txBody>
      </p:sp>
      <p:sp>
        <p:nvSpPr>
          <p:cNvPr id="31" name="Oval 30">
            <a:extLst>
              <a:ext uri="{FF2B5EF4-FFF2-40B4-BE49-F238E27FC236}">
                <a16:creationId xmlns:a16="http://schemas.microsoft.com/office/drawing/2014/main" id="{AFCB8A8F-CECB-264B-999A-C111072A6B78}"/>
              </a:ext>
            </a:extLst>
          </p:cNvPr>
          <p:cNvSpPr/>
          <p:nvPr/>
        </p:nvSpPr>
        <p:spPr>
          <a:xfrm>
            <a:off x="642678" y="3189409"/>
            <a:ext cx="671062" cy="660103"/>
          </a:xfrm>
          <a:prstGeom prst="ellipse">
            <a:avLst/>
          </a:prstGeom>
          <a:solidFill>
            <a:srgbClr val="AC1E6E"/>
          </a:solidFill>
          <a:ln>
            <a:solidFill>
              <a:srgbClr val="AC1E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9" name="Picture 28">
            <a:extLst>
              <a:ext uri="{FF2B5EF4-FFF2-40B4-BE49-F238E27FC236}">
                <a16:creationId xmlns:a16="http://schemas.microsoft.com/office/drawing/2014/main" id="{8379CC25-821F-0A4D-84A2-8EBD59782B4B}"/>
              </a:ext>
            </a:extLst>
          </p:cNvPr>
          <p:cNvPicPr>
            <a:picLocks noChangeAspect="1"/>
          </p:cNvPicPr>
          <p:nvPr/>
        </p:nvPicPr>
        <p:blipFill>
          <a:blip r:embed="rId6">
            <a:lum bright="70000" contrast="-70000"/>
          </a:blip>
          <a:stretch>
            <a:fillRect/>
          </a:stretch>
        </p:blipFill>
        <p:spPr>
          <a:xfrm>
            <a:off x="794237" y="3313252"/>
            <a:ext cx="378955" cy="378955"/>
          </a:xfrm>
          <a:prstGeom prst="rect">
            <a:avLst/>
          </a:prstGeom>
        </p:spPr>
      </p:pic>
      <p:cxnSp>
        <p:nvCxnSpPr>
          <p:cNvPr id="36" name="Elbow Connector 35">
            <a:extLst>
              <a:ext uri="{FF2B5EF4-FFF2-40B4-BE49-F238E27FC236}">
                <a16:creationId xmlns:a16="http://schemas.microsoft.com/office/drawing/2014/main" id="{A4C4028A-A08E-DD4B-A3C5-6EBCE14C04E0}"/>
              </a:ext>
            </a:extLst>
          </p:cNvPr>
          <p:cNvCxnSpPr>
            <a:cxnSpLocks/>
          </p:cNvCxnSpPr>
          <p:nvPr/>
        </p:nvCxnSpPr>
        <p:spPr>
          <a:xfrm rot="16200000" flipH="1">
            <a:off x="69913" y="4551799"/>
            <a:ext cx="1764342" cy="1"/>
          </a:xfrm>
          <a:prstGeom prst="bentConnector3">
            <a:avLst>
              <a:gd name="adj1" fmla="val 50000"/>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D9F102C-FC4B-3A4D-AD63-1DBA7F080BD7}"/>
              </a:ext>
            </a:extLst>
          </p:cNvPr>
          <p:cNvSpPr txBox="1"/>
          <p:nvPr/>
        </p:nvSpPr>
        <p:spPr>
          <a:xfrm>
            <a:off x="648602" y="5431753"/>
            <a:ext cx="1229824" cy="307777"/>
          </a:xfrm>
          <a:prstGeom prst="rect">
            <a:avLst/>
          </a:prstGeom>
          <a:noFill/>
        </p:spPr>
        <p:txBody>
          <a:bodyPr wrap="none" rtlCol="0">
            <a:spAutoFit/>
          </a:bodyPr>
          <a:lstStyle/>
          <a:p>
            <a:r>
              <a:rPr lang="es-ES_tradnl" dirty="0"/>
              <a:t>Responsable</a:t>
            </a:r>
          </a:p>
        </p:txBody>
      </p:sp>
      <p:sp>
        <p:nvSpPr>
          <p:cNvPr id="34" name="Rounded Rectangular Callout 33">
            <a:extLst>
              <a:ext uri="{FF2B5EF4-FFF2-40B4-BE49-F238E27FC236}">
                <a16:creationId xmlns:a16="http://schemas.microsoft.com/office/drawing/2014/main" id="{F2A80AB6-A0CD-D645-8349-06DC7273FE0C}"/>
              </a:ext>
            </a:extLst>
          </p:cNvPr>
          <p:cNvSpPr/>
          <p:nvPr/>
        </p:nvSpPr>
        <p:spPr>
          <a:xfrm>
            <a:off x="2511898" y="3189409"/>
            <a:ext cx="859407" cy="301735"/>
          </a:xfrm>
          <a:prstGeom prst="wedgeRoundRectCallout">
            <a:avLst>
              <a:gd name="adj1" fmla="val 42218"/>
              <a:gd name="adj2" fmla="val 92430"/>
              <a:gd name="adj3" fmla="val 16667"/>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1" name="Elbow Connector 40">
            <a:extLst>
              <a:ext uri="{FF2B5EF4-FFF2-40B4-BE49-F238E27FC236}">
                <a16:creationId xmlns:a16="http://schemas.microsoft.com/office/drawing/2014/main" id="{56133856-CFA2-D447-8D7A-6FC9B3866FE7}"/>
              </a:ext>
            </a:extLst>
          </p:cNvPr>
          <p:cNvCxnSpPr>
            <a:cxnSpLocks/>
          </p:cNvCxnSpPr>
          <p:nvPr/>
        </p:nvCxnSpPr>
        <p:spPr>
          <a:xfrm rot="5400000">
            <a:off x="1880414" y="4432662"/>
            <a:ext cx="2184768" cy="1"/>
          </a:xfrm>
          <a:prstGeom prst="bentConnector3">
            <a:avLst>
              <a:gd name="adj1" fmla="val 50000"/>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79C9C3C-38C5-694B-92C9-1E556B8BAEDF}"/>
              </a:ext>
            </a:extLst>
          </p:cNvPr>
          <p:cNvSpPr txBox="1"/>
          <p:nvPr/>
        </p:nvSpPr>
        <p:spPr>
          <a:xfrm>
            <a:off x="2737386" y="5519069"/>
            <a:ext cx="1170513" cy="307777"/>
          </a:xfrm>
          <a:prstGeom prst="rect">
            <a:avLst/>
          </a:prstGeom>
          <a:noFill/>
        </p:spPr>
        <p:txBody>
          <a:bodyPr wrap="none" rtlCol="0">
            <a:spAutoFit/>
          </a:bodyPr>
          <a:lstStyle/>
          <a:p>
            <a:r>
              <a:rPr lang="es-ES_tradnl" dirty="0"/>
              <a:t>Autorización</a:t>
            </a:r>
          </a:p>
        </p:txBody>
      </p:sp>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224</Words>
  <Application>Microsoft Office PowerPoint</Application>
  <PresentationFormat>Panorámica</PresentationFormat>
  <Paragraphs>13</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VASQUEZ</dc:creator>
  <cp:lastModifiedBy>JGOA</cp:lastModifiedBy>
  <cp:revision>13</cp:revision>
  <dcterms:modified xsi:type="dcterms:W3CDTF">2022-08-06T22:44:18Z</dcterms:modified>
</cp:coreProperties>
</file>