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Noto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go7MsPeUbSW0w0g73i7CP8GiM1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NotoSans-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otoSans-italic.fntdata"/><Relationship Id="rId14" Type="http://schemas.openxmlformats.org/officeDocument/2006/relationships/font" Target="fonts/NotoSans-bold.fntdata"/><Relationship Id="rId17" Type="http://customschemas.google.com/relationships/presentationmetadata" Target="metadata"/><Relationship Id="rId16" Type="http://schemas.openxmlformats.org/officeDocument/2006/relationships/font" Target="fonts/Noto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4" name="Google Shape;11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49" name="Google Shape;14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84" name="Google Shape;18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19" name="Google Shape;21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54" name="Google Shape;25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89" name="Google Shape;28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8"/>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1"/>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2"/>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2"/>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2"/>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2"/>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5"/>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6"/>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p:nvPr>
            <p:ph idx="2" type="pic"/>
          </p:nvPr>
        </p:nvSpPr>
        <p:spPr>
          <a:xfrm>
            <a:off x="5183187" y="987425"/>
            <a:ext cx="6172199" cy="4873624"/>
          </a:xfrm>
          <a:prstGeom prst="rect">
            <a:avLst/>
          </a:prstGeom>
          <a:noFill/>
          <a:ln>
            <a:noFill/>
          </a:ln>
        </p:spPr>
      </p:sp>
      <p:sp>
        <p:nvSpPr>
          <p:cNvPr id="58" name="Google Shape;58;p16"/>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flaticon.es/icono-gratis/supervision_2942789?term=programas%20informaticos&amp;related_id=2942789" TargetMode="External"/><Relationship Id="rId4" Type="http://schemas.openxmlformats.org/officeDocument/2006/relationships/hyperlink" Target="https://www.flaticon.es/icono-premium/desarrollo-de-aplicaciones_2335265?term=aplicaciones&amp;page=1&amp;position=3&amp;page=1&amp;position=3&amp;related_id=2335265&amp;origin=search" TargetMode="External"/><Relationship Id="rId5" Type="http://schemas.openxmlformats.org/officeDocument/2006/relationships/hyperlink" Target="https://www.flaticon.es/icono-premium/pc-de-la-torre_2613724?term=hardware&amp;page=1&amp;position=6&amp;page=1&amp;position=6&amp;related_id=2613724&amp;origin=search" TargetMode="External"/><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flaticon.es/icono-gratis/supervision_2942789?term=programas%20informaticos&amp;related_id=2942789" TargetMode="External"/><Relationship Id="rId4" Type="http://schemas.openxmlformats.org/officeDocument/2006/relationships/hyperlink" Target="https://www.flaticon.es/icono-premium/desarrollo-de-aplicaciones_2335265?term=aplicaciones&amp;page=1&amp;position=3&amp;page=1&amp;position=3&amp;related_id=2335265&amp;origin=search" TargetMode="External"/><Relationship Id="rId5" Type="http://schemas.openxmlformats.org/officeDocument/2006/relationships/hyperlink" Target="https://www.flaticon.es/icono-premium/pc-de-la-torre_2613724?term=hardware&amp;page=1&amp;position=6&amp;page=1&amp;position=6&amp;related_id=2613724&amp;origin=search" TargetMode="External"/><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laticon.es/icono-gratis/supervision_2942789?term=programas%20informaticos&amp;related_id=2942789" TargetMode="External"/><Relationship Id="rId4" Type="http://schemas.openxmlformats.org/officeDocument/2006/relationships/hyperlink" Target="https://www.flaticon.es/icono-premium/desarrollo-de-aplicaciones_2335265?term=aplicaciones&amp;page=1&amp;position=3&amp;page=1&amp;position=3&amp;related_id=2335265&amp;origin=search" TargetMode="External"/><Relationship Id="rId5" Type="http://schemas.openxmlformats.org/officeDocument/2006/relationships/hyperlink" Target="https://www.flaticon.es/icono-premium/pc-de-la-torre_2613724?term=hardware&amp;page=1&amp;position=6&amp;page=1&amp;position=6&amp;related_id=2613724&amp;origin=search" TargetMode="External"/><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flaticon.es/icono-gratis/supervision_2942789?term=programas%20informaticos&amp;related_id=2942789" TargetMode="External"/><Relationship Id="rId4" Type="http://schemas.openxmlformats.org/officeDocument/2006/relationships/hyperlink" Target="https://www.flaticon.es/icono-premium/desarrollo-de-aplicaciones_2335265?term=aplicaciones&amp;page=1&amp;position=3&amp;page=1&amp;position=3&amp;related_id=2335265&amp;origin=search" TargetMode="External"/><Relationship Id="rId5" Type="http://schemas.openxmlformats.org/officeDocument/2006/relationships/hyperlink" Target="https://www.flaticon.es/icono-premium/pc-de-la-torre_2613724?term=hardware&amp;page=1&amp;position=6&amp;page=1&amp;position=6&amp;related_id=2613724&amp;origin=search" TargetMode="External"/><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flaticon.es/icono-gratis/supervision_2942789?term=programas%20informaticos&amp;related_id=2942789" TargetMode="External"/><Relationship Id="rId4" Type="http://schemas.openxmlformats.org/officeDocument/2006/relationships/hyperlink" Target="https://www.flaticon.es/icono-premium/desarrollo-de-aplicaciones_2335265?term=aplicaciones&amp;page=1&amp;position=3&amp;page=1&amp;position=3&amp;related_id=2335265&amp;origin=search" TargetMode="External"/><Relationship Id="rId5" Type="http://schemas.openxmlformats.org/officeDocument/2006/relationships/hyperlink" Target="https://www.flaticon.es/icono-premium/pc-de-la-torre_2613724?term=hardware&amp;page=1&amp;position=6&amp;page=1&amp;position=6&amp;related_id=2613724&amp;origin=search" TargetMode="External"/><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flaticon.es/icono-gratis/supervision_2942789?term=programas%20informaticos&amp;related_id=2942789" TargetMode="External"/><Relationship Id="rId4" Type="http://schemas.openxmlformats.org/officeDocument/2006/relationships/hyperlink" Target="https://www.flaticon.es/icono-premium/desarrollo-de-aplicaciones_2335265?term=aplicaciones&amp;page=1&amp;position=3&amp;page=1&amp;position=3&amp;related_id=2335265&amp;origin=search" TargetMode="External"/><Relationship Id="rId5" Type="http://schemas.openxmlformats.org/officeDocument/2006/relationships/hyperlink" Target="https://www.flaticon.es/icono-premium/pc-de-la-torre_2613724?term=hardware&amp;page=1&amp;position=6&amp;page=1&amp;position=6&amp;related_id=2613724&amp;origin=search" TargetMode="External"/><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flaticon.es/icono-gratis/supervision_2942789?term=programas%20informaticos&amp;related_id=2942789" TargetMode="External"/><Relationship Id="rId4" Type="http://schemas.openxmlformats.org/officeDocument/2006/relationships/hyperlink" Target="https://www.flaticon.es/icono-premium/desarrollo-de-aplicaciones_2335265?term=aplicaciones&amp;page=1&amp;position=3&amp;page=1&amp;position=3&amp;related_id=2335265&amp;origin=search" TargetMode="External"/><Relationship Id="rId5" Type="http://schemas.openxmlformats.org/officeDocument/2006/relationships/hyperlink" Target="https://www.flaticon.es/icono-premium/pc-de-la-torre_2613724?term=hardware&amp;page=1&amp;position=6&amp;page=1&amp;position=6&amp;related_id=2613724&amp;origin=search" TargetMode="External"/><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p:nvPr/>
        </p:nvSpPr>
        <p:spPr>
          <a:xfrm>
            <a:off x="2301833" y="2823358"/>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CF01_4_1_interactivo_herram_presencial</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p:nvPr/>
        </p:nvSpPr>
        <p:spPr>
          <a:xfrm>
            <a:off x="5476860" y="1978758"/>
            <a:ext cx="1789195" cy="570156"/>
          </a:xfrm>
          <a:prstGeom prst="roundRect">
            <a:avLst>
              <a:gd fmla="val 16667" name="adj"/>
            </a:avLst>
          </a:prstGeom>
          <a:solidFill>
            <a:srgbClr val="0091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4" name="Google Shape;84;p4"/>
          <p:cNvSpPr/>
          <p:nvPr/>
        </p:nvSpPr>
        <p:spPr>
          <a:xfrm>
            <a:off x="8225273"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4"/>
          <p:cNvSpPr txBox="1"/>
          <p:nvPr/>
        </p:nvSpPr>
        <p:spPr>
          <a:xfrm>
            <a:off x="8427265" y="1040815"/>
            <a:ext cx="3352360" cy="260602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Favor realizar interactivo a partir del gráfico propuesto por la experta. En total son seis botones. Al dar clic sobre cada uno, se abre un cuadro de diálogo con su respectivo texto, tal como se observa en las siguientes diapositivas. Sería ideal que la navegación fuera condicional para los subotones. De tal manera, que el aprendiz deba hacer clic sobre los principales (hexágonos) para desbloquear los otros tres. </a:t>
            </a:r>
            <a:endParaRPr b="0" i="0" sz="1400" u="none" cap="none" strike="noStrike">
              <a:solidFill>
                <a:schemeClr val="dk1"/>
              </a:solidFill>
              <a:latin typeface="Arial"/>
              <a:ea typeface="Arial"/>
              <a:cs typeface="Arial"/>
              <a:sym typeface="Arial"/>
            </a:endParaRPr>
          </a:p>
        </p:txBody>
      </p:sp>
      <p:sp>
        <p:nvSpPr>
          <p:cNvPr id="86" name="Google Shape;86;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a:off x="8253350" y="4173967"/>
            <a:ext cx="3948174" cy="2684031"/>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Arial"/>
                <a:ea typeface="Arial"/>
                <a:cs typeface="Arial"/>
                <a:sym typeface="Arial"/>
              </a:rPr>
              <a:t>Referencias de las imágenes: </a:t>
            </a:r>
            <a:r>
              <a:rPr b="0" i="0" lang="es-ES" sz="1100" u="sng" cap="none" strike="noStrike">
                <a:solidFill>
                  <a:srgbClr val="000000"/>
                </a:solidFill>
                <a:latin typeface="Arial"/>
                <a:ea typeface="Arial"/>
                <a:cs typeface="Arial"/>
                <a:sym typeface="Arial"/>
                <a:hlinkClick r:id="rId3">
                  <a:extLst>
                    <a:ext uri="{A12FA001-AC4F-418D-AE19-62706E023703}">
                      <ahyp:hlinkClr val="tx"/>
                    </a:ext>
                  </a:extLst>
                </a:hlinkClick>
              </a:rPr>
              <a:t>https://www.flaticon.es/icono-gratis/supervision_2942789?term=programas%20informaticos&amp;related_id=2942789</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ES" sz="1100" u="sng" cap="none" strike="noStrike">
                <a:solidFill>
                  <a:srgbClr val="000000"/>
                </a:solidFill>
                <a:latin typeface="Arial"/>
                <a:ea typeface="Arial"/>
                <a:cs typeface="Arial"/>
                <a:sym typeface="Arial"/>
                <a:hlinkClick r:id="rId4">
                  <a:extLst>
                    <a:ext uri="{A12FA001-AC4F-418D-AE19-62706E023703}">
                      <ahyp:hlinkClr val="tx"/>
                    </a:ext>
                  </a:extLst>
                </a:hlinkClick>
              </a:rPr>
              <a:t>https://www.flaticon.es/icono-premium/desarrollo-de-aplicaciones_2335265?term=aplicaciones&amp;page=1&amp;position=3&amp;page=1&amp;position=3&amp;related_id=2335265&amp;origin=search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ES" sz="1100" u="sng" cap="none" strike="noStrike">
                <a:solidFill>
                  <a:srgbClr val="000000"/>
                </a:solidFill>
                <a:latin typeface="Arial"/>
                <a:ea typeface="Arial"/>
                <a:cs typeface="Arial"/>
                <a:sym typeface="Arial"/>
                <a:hlinkClick r:id="rId5">
                  <a:extLst>
                    <a:ext uri="{A12FA001-AC4F-418D-AE19-62706E023703}">
                      <ahyp:hlinkClr val="tx"/>
                    </a:ext>
                  </a:extLst>
                </a:hlinkClick>
              </a:rPr>
              <a:t>https://www.flaticon.es/icono-premium/pc-de-la-torre_2613724?term=hardware&amp;page=1&amp;position=6&amp;page=1&amp;position=6&amp;related_id=2613724&amp;origin=search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100" u="none" cap="none" strike="noStrike">
              <a:solidFill>
                <a:schemeClr val="dk1"/>
              </a:solidFill>
              <a:latin typeface="Arial"/>
              <a:ea typeface="Arial"/>
              <a:cs typeface="Arial"/>
              <a:sym typeface="Arial"/>
            </a:endParaRPr>
          </a:p>
        </p:txBody>
      </p:sp>
      <p:sp>
        <p:nvSpPr>
          <p:cNvPr id="88" name="Google Shape;88;p4"/>
          <p:cNvSpPr/>
          <p:nvPr/>
        </p:nvSpPr>
        <p:spPr>
          <a:xfrm>
            <a:off x="5633690" y="2033003"/>
            <a:ext cx="147100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Noto Sans"/>
                <a:ea typeface="Noto Sans"/>
                <a:cs typeface="Noto Sans"/>
                <a:sym typeface="Noto Sans"/>
              </a:rPr>
              <a:t>Dispositivos móviles de captura.</a:t>
            </a:r>
            <a:endParaRPr b="0" i="0" sz="1200" u="none" cap="none" strike="noStrike">
              <a:solidFill>
                <a:schemeClr val="lt1"/>
              </a:solidFill>
              <a:latin typeface="Arial"/>
              <a:ea typeface="Arial"/>
              <a:cs typeface="Arial"/>
              <a:sym typeface="Arial"/>
            </a:endParaRPr>
          </a:p>
        </p:txBody>
      </p:sp>
      <p:grpSp>
        <p:nvGrpSpPr>
          <p:cNvPr id="89" name="Google Shape;89;p4"/>
          <p:cNvGrpSpPr/>
          <p:nvPr/>
        </p:nvGrpSpPr>
        <p:grpSpPr>
          <a:xfrm>
            <a:off x="1013259" y="1257300"/>
            <a:ext cx="5501133" cy="3521175"/>
            <a:chOff x="349216" y="0"/>
            <a:chExt cx="5501133" cy="3521175"/>
          </a:xfrm>
        </p:grpSpPr>
        <p:sp>
          <p:nvSpPr>
            <p:cNvPr id="90" name="Google Shape;90;p4"/>
            <p:cNvSpPr/>
            <p:nvPr/>
          </p:nvSpPr>
          <p:spPr>
            <a:xfrm>
              <a:off x="1670588" y="2188410"/>
              <a:ext cx="1545818" cy="1332765"/>
            </a:xfrm>
            <a:prstGeom prst="hexagon">
              <a:avLst>
                <a:gd fmla="val 25000" name="adj"/>
                <a:gd fmla="val 115470" name="vf"/>
              </a:avLst>
            </a:prstGeom>
            <a:solidFill>
              <a:srgbClr val="4372C3"/>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
            <p:cNvSpPr txBox="1"/>
            <p:nvPr/>
          </p:nvSpPr>
          <p:spPr>
            <a:xfrm>
              <a:off x="1910470" y="2395230"/>
              <a:ext cx="1066054" cy="919125"/>
            </a:xfrm>
            <a:prstGeom prst="rect">
              <a:avLst/>
            </a:prstGeom>
            <a:noFill/>
            <a:ln>
              <a:noFill/>
            </a:ln>
          </p:spPr>
          <p:txBody>
            <a:bodyPr anchorCtr="0" anchor="ctr" bIns="13950" lIns="0" spcFirstLastPara="1" rIns="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Herramientas ofimáticas para la aplicación de encuestas en canales telefónicos.</a:t>
              </a:r>
              <a:endParaRPr b="0" i="0" sz="1400" u="none" cap="none" strike="noStrike">
                <a:solidFill>
                  <a:srgbClr val="000000"/>
                </a:solidFill>
                <a:latin typeface="Arial"/>
                <a:ea typeface="Arial"/>
                <a:cs typeface="Arial"/>
                <a:sym typeface="Arial"/>
              </a:endParaRPr>
            </a:p>
          </p:txBody>
        </p:sp>
        <p:sp>
          <p:nvSpPr>
            <p:cNvPr id="92" name="Google Shape;92;p4"/>
            <p:cNvSpPr/>
            <p:nvPr/>
          </p:nvSpPr>
          <p:spPr>
            <a:xfrm>
              <a:off x="1710746" y="2776799"/>
              <a:ext cx="180987" cy="155988"/>
            </a:xfrm>
            <a:prstGeom prst="hexagon">
              <a:avLst>
                <a:gd fmla="val 25000" name="adj"/>
                <a:gd fmla="val 115470" name="vf"/>
              </a:avLst>
            </a:prstGeom>
            <a:solidFill>
              <a:schemeClr val="lt1"/>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
            <p:cNvSpPr/>
            <p:nvPr/>
          </p:nvSpPr>
          <p:spPr>
            <a:xfrm>
              <a:off x="349216" y="1472555"/>
              <a:ext cx="1545818" cy="1332765"/>
            </a:xfrm>
            <a:prstGeom prst="hexagon">
              <a:avLst>
                <a:gd fmla="val 25000" name="adj"/>
                <a:gd fmla="val 115470" name="vf"/>
              </a:avLst>
            </a:prstGeom>
            <a:blipFill rotWithShape="1">
              <a:blip r:embed="rId6">
                <a:alphaModFix/>
              </a:blip>
              <a:stretch>
                <a:fillRect b="-7995" l="0" r="0" t="-7995"/>
              </a:stretch>
            </a:blip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
            <p:cNvSpPr/>
            <p:nvPr/>
          </p:nvSpPr>
          <p:spPr>
            <a:xfrm>
              <a:off x="1401583" y="2629262"/>
              <a:ext cx="180987" cy="155988"/>
            </a:xfrm>
            <a:prstGeom prst="hexagon">
              <a:avLst>
                <a:gd fmla="val 25000" name="adj"/>
                <a:gd fmla="val 115470" name="vf"/>
              </a:avLst>
            </a:prstGeom>
            <a:solidFill>
              <a:schemeClr val="lt1"/>
            </a:solidFill>
            <a:ln cap="flat" cmpd="sng" w="25400">
              <a:solidFill>
                <a:srgbClr val="43A2B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
            <p:cNvSpPr/>
            <p:nvPr/>
          </p:nvSpPr>
          <p:spPr>
            <a:xfrm>
              <a:off x="2987559" y="1456710"/>
              <a:ext cx="1545818" cy="1332765"/>
            </a:xfrm>
            <a:prstGeom prst="hexagon">
              <a:avLst>
                <a:gd fmla="val 25000" name="adj"/>
                <a:gd fmla="val 115470" name="vf"/>
              </a:avLst>
            </a:prstGeom>
            <a:solidFill>
              <a:srgbClr val="44B78C"/>
            </a:solidFill>
            <a:ln cap="flat" cmpd="sng" w="25400">
              <a:solidFill>
                <a:srgbClr val="44B7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
            <p:cNvSpPr txBox="1"/>
            <p:nvPr/>
          </p:nvSpPr>
          <p:spPr>
            <a:xfrm>
              <a:off x="3227441" y="1663530"/>
              <a:ext cx="1066054" cy="919125"/>
            </a:xfrm>
            <a:prstGeom prst="rect">
              <a:avLst/>
            </a:prstGeom>
            <a:noFill/>
            <a:ln>
              <a:noFill/>
            </a:ln>
          </p:spPr>
          <p:txBody>
            <a:bodyPr anchorCtr="0" anchor="ctr" bIns="13950" lIns="0" spcFirstLastPara="1" rIns="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Herramientas ofimáticas para la aplicación de encuestas presenciales.</a:t>
              </a:r>
              <a:endParaRPr b="0" i="0" sz="1400" u="none" cap="none" strike="noStrike">
                <a:solidFill>
                  <a:srgbClr val="000000"/>
                </a:solidFill>
                <a:latin typeface="Arial"/>
                <a:ea typeface="Arial"/>
                <a:cs typeface="Arial"/>
                <a:sym typeface="Arial"/>
              </a:endParaRPr>
            </a:p>
          </p:txBody>
        </p:sp>
        <p:sp>
          <p:nvSpPr>
            <p:cNvPr id="97" name="Google Shape;97;p4"/>
            <p:cNvSpPr/>
            <p:nvPr/>
          </p:nvSpPr>
          <p:spPr>
            <a:xfrm>
              <a:off x="4044327" y="2612008"/>
              <a:ext cx="180987" cy="155988"/>
            </a:xfrm>
            <a:prstGeom prst="hexagon">
              <a:avLst>
                <a:gd fmla="val 25000" name="adj"/>
                <a:gd fmla="val 115470" name="vf"/>
              </a:avLst>
            </a:prstGeom>
            <a:solidFill>
              <a:schemeClr val="lt1"/>
            </a:solidFill>
            <a:ln cap="flat" cmpd="sng" w="25400">
              <a:solidFill>
                <a:srgbClr val="43BA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
            <p:cNvSpPr/>
            <p:nvPr/>
          </p:nvSpPr>
          <p:spPr>
            <a:xfrm>
              <a:off x="4304531" y="2188410"/>
              <a:ext cx="1545818" cy="1332765"/>
            </a:xfrm>
            <a:prstGeom prst="hexagon">
              <a:avLst>
                <a:gd fmla="val 25000" name="adj"/>
                <a:gd fmla="val 115470" name="vf"/>
              </a:avLst>
            </a:prstGeom>
            <a:blipFill rotWithShape="1">
              <a:blip r:embed="rId7">
                <a:alphaModFix/>
              </a:blip>
              <a:stretch>
                <a:fillRect b="-7995" l="0" r="0" t="-7995"/>
              </a:stretch>
            </a:blipFill>
            <a:ln cap="flat" cmpd="sng" w="25400">
              <a:solidFill>
                <a:srgbClr val="44B7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
            <p:cNvSpPr/>
            <p:nvPr/>
          </p:nvSpPr>
          <p:spPr>
            <a:xfrm>
              <a:off x="4344689" y="2776799"/>
              <a:ext cx="180987" cy="155988"/>
            </a:xfrm>
            <a:prstGeom prst="hexagon">
              <a:avLst>
                <a:gd fmla="val 25000" name="adj"/>
                <a:gd fmla="val 115470" name="vf"/>
              </a:avLst>
            </a:prstGeom>
            <a:solidFill>
              <a:schemeClr val="lt1"/>
            </a:solidFill>
            <a:ln cap="flat" cmpd="sng" w="25400">
              <a:solidFill>
                <a:srgbClr val="44B5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
            <p:cNvSpPr/>
            <p:nvPr/>
          </p:nvSpPr>
          <p:spPr>
            <a:xfrm>
              <a:off x="1670588" y="728179"/>
              <a:ext cx="1545818" cy="1332765"/>
            </a:xfrm>
            <a:prstGeom prst="hexagon">
              <a:avLst>
                <a:gd fmla="val 25000" name="adj"/>
                <a:gd fmla="val 115470" name="vf"/>
              </a:avLst>
            </a:prstGeom>
            <a:solidFill>
              <a:srgbClr val="6FAA47"/>
            </a:solid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
            <p:cNvSpPr txBox="1"/>
            <p:nvPr/>
          </p:nvSpPr>
          <p:spPr>
            <a:xfrm>
              <a:off x="1910470" y="934999"/>
              <a:ext cx="1066054" cy="919125"/>
            </a:xfrm>
            <a:prstGeom prst="rect">
              <a:avLst/>
            </a:prstGeom>
            <a:noFill/>
            <a:ln>
              <a:noFill/>
            </a:ln>
          </p:spPr>
          <p:txBody>
            <a:bodyPr anchorCtr="0" anchor="ctr" bIns="13950" lIns="0" spcFirstLastPara="1" rIns="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Herramientas para el desarrollo de la investigación de mercados.</a:t>
              </a:r>
              <a:endParaRPr b="0" i="0" sz="1400" u="none" cap="none" strike="noStrike">
                <a:solidFill>
                  <a:srgbClr val="000000"/>
                </a:solidFill>
                <a:latin typeface="Arial"/>
                <a:ea typeface="Arial"/>
                <a:cs typeface="Arial"/>
                <a:sym typeface="Arial"/>
              </a:endParaRPr>
            </a:p>
          </p:txBody>
        </p:sp>
        <p:sp>
          <p:nvSpPr>
            <p:cNvPr id="102" name="Google Shape;102;p4"/>
            <p:cNvSpPr/>
            <p:nvPr/>
          </p:nvSpPr>
          <p:spPr>
            <a:xfrm>
              <a:off x="2718554" y="757052"/>
              <a:ext cx="180987" cy="155988"/>
            </a:xfrm>
            <a:prstGeom prst="hexagon">
              <a:avLst>
                <a:gd fmla="val 25000" name="adj"/>
                <a:gd fmla="val 115470" name="vf"/>
              </a:avLst>
            </a:prstGeom>
            <a:solidFill>
              <a:schemeClr val="lt1"/>
            </a:solidFill>
            <a:ln cap="flat" cmpd="sng" w="25400">
              <a:solidFill>
                <a:srgbClr val="46AF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
            <p:cNvSpPr/>
            <p:nvPr/>
          </p:nvSpPr>
          <p:spPr>
            <a:xfrm>
              <a:off x="2987559" y="0"/>
              <a:ext cx="1545818" cy="1332765"/>
            </a:xfrm>
            <a:prstGeom prst="hexagon">
              <a:avLst>
                <a:gd fmla="val 25000" name="adj"/>
                <a:gd fmla="val 115470" name="vf"/>
              </a:avLst>
            </a:prstGeom>
            <a:blipFill rotWithShape="1">
              <a:blip r:embed="rId8">
                <a:alphaModFix/>
              </a:blip>
              <a:stretch>
                <a:fillRect b="-7995" l="0" r="0" t="-7995"/>
              </a:stretch>
            </a:blip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
            <p:cNvSpPr/>
            <p:nvPr/>
          </p:nvSpPr>
          <p:spPr>
            <a:xfrm>
              <a:off x="3033219" y="585219"/>
              <a:ext cx="180987" cy="155988"/>
            </a:xfrm>
            <a:prstGeom prst="hexagon">
              <a:avLst>
                <a:gd fmla="val 25000" name="adj"/>
                <a:gd fmla="val 115470" name="vf"/>
              </a:avLst>
            </a:prstGeom>
            <a:solidFill>
              <a:schemeClr val="lt1"/>
            </a:solid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5" name="Google Shape;105;p4"/>
          <p:cNvCxnSpPr/>
          <p:nvPr/>
        </p:nvCxnSpPr>
        <p:spPr>
          <a:xfrm flipH="1" rot="10800000">
            <a:off x="4962164" y="2224027"/>
            <a:ext cx="514696" cy="768722"/>
          </a:xfrm>
          <a:prstGeom prst="straightConnector1">
            <a:avLst/>
          </a:prstGeom>
          <a:noFill/>
          <a:ln cap="flat" cmpd="sng" w="19050">
            <a:solidFill>
              <a:srgbClr val="009193"/>
            </a:solidFill>
            <a:prstDash val="solid"/>
            <a:round/>
            <a:headEnd len="sm" w="sm" type="none"/>
            <a:tailEnd len="sm" w="sm" type="none"/>
          </a:ln>
        </p:spPr>
      </p:cxnSp>
      <p:sp>
        <p:nvSpPr>
          <p:cNvPr id="106" name="Google Shape;106;p4"/>
          <p:cNvSpPr/>
          <p:nvPr/>
        </p:nvSpPr>
        <p:spPr>
          <a:xfrm>
            <a:off x="5476861" y="2654268"/>
            <a:ext cx="2107510" cy="570156"/>
          </a:xfrm>
          <a:prstGeom prst="roundRect">
            <a:avLst>
              <a:gd fmla="val 16667" name="adj"/>
            </a:avLst>
          </a:prstGeom>
          <a:solidFill>
            <a:srgbClr val="0091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7" name="Google Shape;107;p4"/>
          <p:cNvSpPr/>
          <p:nvPr/>
        </p:nvSpPr>
        <p:spPr>
          <a:xfrm>
            <a:off x="5633689" y="2708513"/>
            <a:ext cx="195068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Noto Sans"/>
                <a:ea typeface="Noto Sans"/>
                <a:cs typeface="Noto Sans"/>
                <a:sym typeface="Noto Sans"/>
              </a:rPr>
              <a:t>Aplicaciones con sistemas de información geográfica.</a:t>
            </a:r>
            <a:endParaRPr b="0" i="0" sz="1200" u="none" cap="none" strike="noStrike">
              <a:solidFill>
                <a:schemeClr val="lt1"/>
              </a:solidFill>
              <a:latin typeface="Arial"/>
              <a:ea typeface="Arial"/>
              <a:cs typeface="Arial"/>
              <a:sym typeface="Arial"/>
            </a:endParaRPr>
          </a:p>
        </p:txBody>
      </p:sp>
      <p:cxnSp>
        <p:nvCxnSpPr>
          <p:cNvPr id="108" name="Google Shape;108;p4"/>
          <p:cNvCxnSpPr/>
          <p:nvPr/>
        </p:nvCxnSpPr>
        <p:spPr>
          <a:xfrm flipH="1" rot="10800000">
            <a:off x="5038248" y="2891937"/>
            <a:ext cx="430513" cy="125951"/>
          </a:xfrm>
          <a:prstGeom prst="straightConnector1">
            <a:avLst/>
          </a:prstGeom>
          <a:noFill/>
          <a:ln cap="flat" cmpd="sng" w="19050">
            <a:solidFill>
              <a:srgbClr val="009193"/>
            </a:solidFill>
            <a:prstDash val="solid"/>
            <a:round/>
            <a:headEnd len="sm" w="sm" type="none"/>
            <a:tailEnd len="sm" w="sm" type="none"/>
          </a:ln>
        </p:spPr>
      </p:cxnSp>
      <p:sp>
        <p:nvSpPr>
          <p:cNvPr id="109" name="Google Shape;109;p4"/>
          <p:cNvSpPr/>
          <p:nvPr/>
        </p:nvSpPr>
        <p:spPr>
          <a:xfrm>
            <a:off x="2710071" y="4957485"/>
            <a:ext cx="1776098" cy="419549"/>
          </a:xfrm>
          <a:prstGeom prst="roundRect">
            <a:avLst>
              <a:gd fmla="val 16667" name="adj"/>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0" name="Google Shape;110;p4"/>
          <p:cNvSpPr/>
          <p:nvPr/>
        </p:nvSpPr>
        <p:spPr>
          <a:xfrm>
            <a:off x="2870767" y="5028759"/>
            <a:ext cx="161540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Noto Sans"/>
                <a:ea typeface="Noto Sans"/>
                <a:cs typeface="Noto Sans"/>
                <a:sym typeface="Noto Sans"/>
              </a:rPr>
              <a:t>Elementos generales.</a:t>
            </a:r>
            <a:endParaRPr b="0" i="0" sz="1200" u="none" cap="none" strike="noStrike">
              <a:solidFill>
                <a:schemeClr val="lt1"/>
              </a:solidFill>
              <a:latin typeface="Arial"/>
              <a:ea typeface="Arial"/>
              <a:cs typeface="Arial"/>
              <a:sym typeface="Arial"/>
            </a:endParaRPr>
          </a:p>
        </p:txBody>
      </p:sp>
      <p:cxnSp>
        <p:nvCxnSpPr>
          <p:cNvPr id="111" name="Google Shape;111;p4"/>
          <p:cNvCxnSpPr/>
          <p:nvPr/>
        </p:nvCxnSpPr>
        <p:spPr>
          <a:xfrm rot="10800000">
            <a:off x="3087675" y="4778476"/>
            <a:ext cx="0" cy="179009"/>
          </a:xfrm>
          <a:prstGeom prst="straightConnector1">
            <a:avLst/>
          </a:prstGeom>
          <a:noFill/>
          <a:ln cap="flat" cmpd="sng" w="28575">
            <a:solidFill>
              <a:srgbClr val="1E4E79"/>
            </a:solidFill>
            <a:prstDash val="solid"/>
            <a:round/>
            <a:headEnd len="sm" w="sm" type="none"/>
            <a:tailEnd len="sm" w="sm" type="none"/>
          </a:ln>
        </p:spPr>
      </p:cxn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p:nvPr/>
        </p:nvSpPr>
        <p:spPr>
          <a:xfrm>
            <a:off x="5476860" y="1978758"/>
            <a:ext cx="1789195" cy="570156"/>
          </a:xfrm>
          <a:prstGeom prst="roundRect">
            <a:avLst>
              <a:gd fmla="val 16667" name="adj"/>
            </a:avLst>
          </a:prstGeom>
          <a:solidFill>
            <a:srgbClr val="0091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7" name="Google Shape;117;p19"/>
          <p:cNvSpPr/>
          <p:nvPr/>
        </p:nvSpPr>
        <p:spPr>
          <a:xfrm>
            <a:off x="8225273"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 name="Google Shape;118;p1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19" name="Google Shape;119;p19"/>
          <p:cNvSpPr/>
          <p:nvPr/>
        </p:nvSpPr>
        <p:spPr>
          <a:xfrm>
            <a:off x="8253350" y="4173967"/>
            <a:ext cx="3948174" cy="2684031"/>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Arial"/>
                <a:ea typeface="Arial"/>
                <a:cs typeface="Arial"/>
                <a:sym typeface="Arial"/>
              </a:rPr>
              <a:t>Referencias de las imágenes: </a:t>
            </a:r>
            <a:r>
              <a:rPr b="0" i="0" lang="es-ES" sz="1100" u="sng" cap="none" strike="noStrike">
                <a:solidFill>
                  <a:srgbClr val="000000"/>
                </a:solidFill>
                <a:latin typeface="Arial"/>
                <a:ea typeface="Arial"/>
                <a:cs typeface="Arial"/>
                <a:sym typeface="Arial"/>
                <a:hlinkClick r:id="rId3">
                  <a:extLst>
                    <a:ext uri="{A12FA001-AC4F-418D-AE19-62706E023703}">
                      <ahyp:hlinkClr val="tx"/>
                    </a:ext>
                  </a:extLst>
                </a:hlinkClick>
              </a:rPr>
              <a:t>https://www.flaticon.es/icono-gratis/supervision_2942789?term=programas%20informaticos&amp;related_id=2942789</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ES" sz="1100" u="sng" cap="none" strike="noStrike">
                <a:solidFill>
                  <a:srgbClr val="000000"/>
                </a:solidFill>
                <a:latin typeface="Arial"/>
                <a:ea typeface="Arial"/>
                <a:cs typeface="Arial"/>
                <a:sym typeface="Arial"/>
                <a:hlinkClick r:id="rId4">
                  <a:extLst>
                    <a:ext uri="{A12FA001-AC4F-418D-AE19-62706E023703}">
                      <ahyp:hlinkClr val="tx"/>
                    </a:ext>
                  </a:extLst>
                </a:hlinkClick>
              </a:rPr>
              <a:t>https://www.flaticon.es/icono-premium/desarrollo-de-aplicaciones_2335265?term=aplicaciones&amp;page=1&amp;position=3&amp;page=1&amp;position=3&amp;related_id=2335265&amp;origin=search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ES" sz="1100" u="sng" cap="none" strike="noStrike">
                <a:solidFill>
                  <a:srgbClr val="000000"/>
                </a:solidFill>
                <a:latin typeface="Arial"/>
                <a:ea typeface="Arial"/>
                <a:cs typeface="Arial"/>
                <a:sym typeface="Arial"/>
                <a:hlinkClick r:id="rId5">
                  <a:extLst>
                    <a:ext uri="{A12FA001-AC4F-418D-AE19-62706E023703}">
                      <ahyp:hlinkClr val="tx"/>
                    </a:ext>
                  </a:extLst>
                </a:hlinkClick>
              </a:rPr>
              <a:t>https://www.flaticon.es/icono-premium/pc-de-la-torre_2613724?term=hardware&amp;page=1&amp;position=6&amp;page=1&amp;position=6&amp;related_id=2613724&amp;origin=search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100" u="none" cap="none" strike="noStrike">
              <a:solidFill>
                <a:schemeClr val="dk1"/>
              </a:solidFill>
              <a:latin typeface="Arial"/>
              <a:ea typeface="Arial"/>
              <a:cs typeface="Arial"/>
              <a:sym typeface="Arial"/>
            </a:endParaRPr>
          </a:p>
        </p:txBody>
      </p:sp>
      <p:sp>
        <p:nvSpPr>
          <p:cNvPr id="120" name="Google Shape;120;p19"/>
          <p:cNvSpPr/>
          <p:nvPr/>
        </p:nvSpPr>
        <p:spPr>
          <a:xfrm>
            <a:off x="5633690" y="2033003"/>
            <a:ext cx="147100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Noto Sans"/>
                <a:ea typeface="Noto Sans"/>
                <a:cs typeface="Noto Sans"/>
                <a:sym typeface="Noto Sans"/>
              </a:rPr>
              <a:t>Dispositivos móviles de captura.</a:t>
            </a:r>
            <a:endParaRPr b="0" i="0" sz="1200" u="none" cap="none" strike="noStrike">
              <a:solidFill>
                <a:schemeClr val="lt1"/>
              </a:solidFill>
              <a:latin typeface="Arial"/>
              <a:ea typeface="Arial"/>
              <a:cs typeface="Arial"/>
              <a:sym typeface="Arial"/>
            </a:endParaRPr>
          </a:p>
        </p:txBody>
      </p:sp>
      <p:grpSp>
        <p:nvGrpSpPr>
          <p:cNvPr id="121" name="Google Shape;121;p19"/>
          <p:cNvGrpSpPr/>
          <p:nvPr/>
        </p:nvGrpSpPr>
        <p:grpSpPr>
          <a:xfrm>
            <a:off x="1013259" y="1257300"/>
            <a:ext cx="5501133" cy="3521175"/>
            <a:chOff x="349216" y="0"/>
            <a:chExt cx="5501133" cy="3521175"/>
          </a:xfrm>
        </p:grpSpPr>
        <p:sp>
          <p:nvSpPr>
            <p:cNvPr id="122" name="Google Shape;122;p19"/>
            <p:cNvSpPr/>
            <p:nvPr/>
          </p:nvSpPr>
          <p:spPr>
            <a:xfrm>
              <a:off x="1670588" y="2188410"/>
              <a:ext cx="1545818" cy="1332765"/>
            </a:xfrm>
            <a:prstGeom prst="hexagon">
              <a:avLst>
                <a:gd fmla="val 25000" name="adj"/>
                <a:gd fmla="val 115470" name="vf"/>
              </a:avLst>
            </a:prstGeom>
            <a:solidFill>
              <a:srgbClr val="4372C3"/>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9"/>
            <p:cNvSpPr txBox="1"/>
            <p:nvPr/>
          </p:nvSpPr>
          <p:spPr>
            <a:xfrm>
              <a:off x="1910470" y="2395230"/>
              <a:ext cx="1066054" cy="919125"/>
            </a:xfrm>
            <a:prstGeom prst="rect">
              <a:avLst/>
            </a:prstGeom>
            <a:noFill/>
            <a:ln>
              <a:noFill/>
            </a:ln>
          </p:spPr>
          <p:txBody>
            <a:bodyPr anchorCtr="0" anchor="ctr" bIns="13950" lIns="0" spcFirstLastPara="1" rIns="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Herramientas ofimáticas para la aplicación de encuestas en canales telefónicos.</a:t>
              </a:r>
              <a:endParaRPr b="0" i="0" sz="1400" u="none" cap="none" strike="noStrike">
                <a:solidFill>
                  <a:srgbClr val="000000"/>
                </a:solidFill>
                <a:latin typeface="Arial"/>
                <a:ea typeface="Arial"/>
                <a:cs typeface="Arial"/>
                <a:sym typeface="Arial"/>
              </a:endParaRPr>
            </a:p>
          </p:txBody>
        </p:sp>
        <p:sp>
          <p:nvSpPr>
            <p:cNvPr id="124" name="Google Shape;124;p19"/>
            <p:cNvSpPr/>
            <p:nvPr/>
          </p:nvSpPr>
          <p:spPr>
            <a:xfrm>
              <a:off x="1710746" y="2776799"/>
              <a:ext cx="180987" cy="155988"/>
            </a:xfrm>
            <a:prstGeom prst="hexagon">
              <a:avLst>
                <a:gd fmla="val 25000" name="adj"/>
                <a:gd fmla="val 115470" name="vf"/>
              </a:avLst>
            </a:prstGeom>
            <a:solidFill>
              <a:schemeClr val="lt1"/>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9"/>
            <p:cNvSpPr/>
            <p:nvPr/>
          </p:nvSpPr>
          <p:spPr>
            <a:xfrm>
              <a:off x="349216" y="1472555"/>
              <a:ext cx="1545818" cy="1332765"/>
            </a:xfrm>
            <a:prstGeom prst="hexagon">
              <a:avLst>
                <a:gd fmla="val 25000" name="adj"/>
                <a:gd fmla="val 115470" name="vf"/>
              </a:avLst>
            </a:prstGeom>
            <a:blipFill rotWithShape="1">
              <a:blip r:embed="rId6">
                <a:alphaModFix/>
              </a:blip>
              <a:stretch>
                <a:fillRect b="-7995" l="0" r="0" t="-7995"/>
              </a:stretch>
            </a:blip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9"/>
            <p:cNvSpPr/>
            <p:nvPr/>
          </p:nvSpPr>
          <p:spPr>
            <a:xfrm>
              <a:off x="1401583" y="2629262"/>
              <a:ext cx="180987" cy="155988"/>
            </a:xfrm>
            <a:prstGeom prst="hexagon">
              <a:avLst>
                <a:gd fmla="val 25000" name="adj"/>
                <a:gd fmla="val 115470" name="vf"/>
              </a:avLst>
            </a:prstGeom>
            <a:solidFill>
              <a:schemeClr val="lt1"/>
            </a:solidFill>
            <a:ln cap="flat" cmpd="sng" w="25400">
              <a:solidFill>
                <a:srgbClr val="43A2B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9"/>
            <p:cNvSpPr/>
            <p:nvPr/>
          </p:nvSpPr>
          <p:spPr>
            <a:xfrm>
              <a:off x="2987559" y="1456710"/>
              <a:ext cx="1545818" cy="1332765"/>
            </a:xfrm>
            <a:prstGeom prst="hexagon">
              <a:avLst>
                <a:gd fmla="val 25000" name="adj"/>
                <a:gd fmla="val 115470" name="vf"/>
              </a:avLst>
            </a:prstGeom>
            <a:solidFill>
              <a:srgbClr val="44B78C"/>
            </a:solidFill>
            <a:ln cap="flat" cmpd="sng" w="25400">
              <a:solidFill>
                <a:srgbClr val="44B7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9"/>
            <p:cNvSpPr txBox="1"/>
            <p:nvPr/>
          </p:nvSpPr>
          <p:spPr>
            <a:xfrm>
              <a:off x="3227441" y="1663530"/>
              <a:ext cx="1066054" cy="919125"/>
            </a:xfrm>
            <a:prstGeom prst="rect">
              <a:avLst/>
            </a:prstGeom>
            <a:noFill/>
            <a:ln>
              <a:noFill/>
            </a:ln>
          </p:spPr>
          <p:txBody>
            <a:bodyPr anchorCtr="0" anchor="ctr" bIns="13950" lIns="0" spcFirstLastPara="1" rIns="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Herramientas ofimáticas para la aplicación de encuestas presenciales.</a:t>
              </a:r>
              <a:endParaRPr b="0" i="0" sz="1400" u="none" cap="none" strike="noStrike">
                <a:solidFill>
                  <a:srgbClr val="000000"/>
                </a:solidFill>
                <a:latin typeface="Arial"/>
                <a:ea typeface="Arial"/>
                <a:cs typeface="Arial"/>
                <a:sym typeface="Arial"/>
              </a:endParaRPr>
            </a:p>
          </p:txBody>
        </p:sp>
        <p:sp>
          <p:nvSpPr>
            <p:cNvPr id="129" name="Google Shape;129;p19"/>
            <p:cNvSpPr/>
            <p:nvPr/>
          </p:nvSpPr>
          <p:spPr>
            <a:xfrm>
              <a:off x="4044327" y="2612008"/>
              <a:ext cx="180987" cy="155988"/>
            </a:xfrm>
            <a:prstGeom prst="hexagon">
              <a:avLst>
                <a:gd fmla="val 25000" name="adj"/>
                <a:gd fmla="val 115470" name="vf"/>
              </a:avLst>
            </a:prstGeom>
            <a:solidFill>
              <a:schemeClr val="lt1"/>
            </a:solidFill>
            <a:ln cap="flat" cmpd="sng" w="25400">
              <a:solidFill>
                <a:srgbClr val="43BA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9"/>
            <p:cNvSpPr/>
            <p:nvPr/>
          </p:nvSpPr>
          <p:spPr>
            <a:xfrm>
              <a:off x="4304531" y="2188410"/>
              <a:ext cx="1545818" cy="1332765"/>
            </a:xfrm>
            <a:prstGeom prst="hexagon">
              <a:avLst>
                <a:gd fmla="val 25000" name="adj"/>
                <a:gd fmla="val 115470" name="vf"/>
              </a:avLst>
            </a:prstGeom>
            <a:blipFill rotWithShape="1">
              <a:blip r:embed="rId7">
                <a:alphaModFix/>
              </a:blip>
              <a:stretch>
                <a:fillRect b="-7995" l="0" r="0" t="-7995"/>
              </a:stretch>
            </a:blipFill>
            <a:ln cap="flat" cmpd="sng" w="25400">
              <a:solidFill>
                <a:srgbClr val="44B7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9"/>
            <p:cNvSpPr/>
            <p:nvPr/>
          </p:nvSpPr>
          <p:spPr>
            <a:xfrm>
              <a:off x="4344689" y="2776799"/>
              <a:ext cx="180987" cy="155988"/>
            </a:xfrm>
            <a:prstGeom prst="hexagon">
              <a:avLst>
                <a:gd fmla="val 25000" name="adj"/>
                <a:gd fmla="val 115470" name="vf"/>
              </a:avLst>
            </a:prstGeom>
            <a:solidFill>
              <a:schemeClr val="lt1"/>
            </a:solidFill>
            <a:ln cap="flat" cmpd="sng" w="25400">
              <a:solidFill>
                <a:srgbClr val="44B5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9"/>
            <p:cNvSpPr/>
            <p:nvPr/>
          </p:nvSpPr>
          <p:spPr>
            <a:xfrm>
              <a:off x="1670588" y="728179"/>
              <a:ext cx="1545818" cy="1332765"/>
            </a:xfrm>
            <a:prstGeom prst="hexagon">
              <a:avLst>
                <a:gd fmla="val 25000" name="adj"/>
                <a:gd fmla="val 115470" name="vf"/>
              </a:avLst>
            </a:prstGeom>
            <a:solidFill>
              <a:srgbClr val="6FAA47"/>
            </a:solid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9"/>
            <p:cNvSpPr txBox="1"/>
            <p:nvPr/>
          </p:nvSpPr>
          <p:spPr>
            <a:xfrm>
              <a:off x="1910470" y="934999"/>
              <a:ext cx="1066054" cy="919125"/>
            </a:xfrm>
            <a:prstGeom prst="rect">
              <a:avLst/>
            </a:prstGeom>
            <a:noFill/>
            <a:ln>
              <a:noFill/>
            </a:ln>
          </p:spPr>
          <p:txBody>
            <a:bodyPr anchorCtr="0" anchor="ctr" bIns="13950" lIns="0" spcFirstLastPara="1" rIns="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Herramientas para el desarrollo de la investigación de mercados.</a:t>
              </a:r>
              <a:endParaRPr b="0" i="0" sz="1400" u="none" cap="none" strike="noStrike">
                <a:solidFill>
                  <a:srgbClr val="000000"/>
                </a:solidFill>
                <a:latin typeface="Arial"/>
                <a:ea typeface="Arial"/>
                <a:cs typeface="Arial"/>
                <a:sym typeface="Arial"/>
              </a:endParaRPr>
            </a:p>
          </p:txBody>
        </p:sp>
        <p:sp>
          <p:nvSpPr>
            <p:cNvPr id="134" name="Google Shape;134;p19"/>
            <p:cNvSpPr/>
            <p:nvPr/>
          </p:nvSpPr>
          <p:spPr>
            <a:xfrm>
              <a:off x="2718554" y="757052"/>
              <a:ext cx="180987" cy="155988"/>
            </a:xfrm>
            <a:prstGeom prst="hexagon">
              <a:avLst>
                <a:gd fmla="val 25000" name="adj"/>
                <a:gd fmla="val 115470" name="vf"/>
              </a:avLst>
            </a:prstGeom>
            <a:solidFill>
              <a:schemeClr val="lt1"/>
            </a:solidFill>
            <a:ln cap="flat" cmpd="sng" w="25400">
              <a:solidFill>
                <a:srgbClr val="46AF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9"/>
            <p:cNvSpPr/>
            <p:nvPr/>
          </p:nvSpPr>
          <p:spPr>
            <a:xfrm>
              <a:off x="2987559" y="0"/>
              <a:ext cx="1545818" cy="1332765"/>
            </a:xfrm>
            <a:prstGeom prst="hexagon">
              <a:avLst>
                <a:gd fmla="val 25000" name="adj"/>
                <a:gd fmla="val 115470" name="vf"/>
              </a:avLst>
            </a:prstGeom>
            <a:blipFill rotWithShape="1">
              <a:blip r:embed="rId8">
                <a:alphaModFix/>
              </a:blip>
              <a:stretch>
                <a:fillRect b="-7995" l="0" r="0" t="-7995"/>
              </a:stretch>
            </a:blip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9"/>
            <p:cNvSpPr/>
            <p:nvPr/>
          </p:nvSpPr>
          <p:spPr>
            <a:xfrm>
              <a:off x="3033219" y="585219"/>
              <a:ext cx="180987" cy="155988"/>
            </a:xfrm>
            <a:prstGeom prst="hexagon">
              <a:avLst>
                <a:gd fmla="val 25000" name="adj"/>
                <a:gd fmla="val 115470" name="vf"/>
              </a:avLst>
            </a:prstGeom>
            <a:solidFill>
              <a:schemeClr val="lt1"/>
            </a:solid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7" name="Google Shape;137;p19"/>
          <p:cNvCxnSpPr/>
          <p:nvPr/>
        </p:nvCxnSpPr>
        <p:spPr>
          <a:xfrm flipH="1" rot="10800000">
            <a:off x="4962164" y="2224027"/>
            <a:ext cx="514696" cy="768722"/>
          </a:xfrm>
          <a:prstGeom prst="straightConnector1">
            <a:avLst/>
          </a:prstGeom>
          <a:noFill/>
          <a:ln cap="flat" cmpd="sng" w="19050">
            <a:solidFill>
              <a:srgbClr val="009193"/>
            </a:solidFill>
            <a:prstDash val="solid"/>
            <a:round/>
            <a:headEnd len="sm" w="sm" type="none"/>
            <a:tailEnd len="sm" w="sm" type="none"/>
          </a:ln>
        </p:spPr>
      </p:cxnSp>
      <p:sp>
        <p:nvSpPr>
          <p:cNvPr id="138" name="Google Shape;138;p19"/>
          <p:cNvSpPr/>
          <p:nvPr/>
        </p:nvSpPr>
        <p:spPr>
          <a:xfrm>
            <a:off x="5476861" y="2654268"/>
            <a:ext cx="2107510" cy="570156"/>
          </a:xfrm>
          <a:prstGeom prst="roundRect">
            <a:avLst>
              <a:gd fmla="val 16667" name="adj"/>
            </a:avLst>
          </a:prstGeom>
          <a:solidFill>
            <a:srgbClr val="0091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9" name="Google Shape;139;p19"/>
          <p:cNvSpPr/>
          <p:nvPr/>
        </p:nvSpPr>
        <p:spPr>
          <a:xfrm>
            <a:off x="5633689" y="2708513"/>
            <a:ext cx="195068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Noto Sans"/>
                <a:ea typeface="Noto Sans"/>
                <a:cs typeface="Noto Sans"/>
                <a:sym typeface="Noto Sans"/>
              </a:rPr>
              <a:t>Aplicaciones con sistemas de información geográfica.</a:t>
            </a:r>
            <a:endParaRPr b="0" i="0" sz="1200" u="none" cap="none" strike="noStrike">
              <a:solidFill>
                <a:schemeClr val="lt1"/>
              </a:solidFill>
              <a:latin typeface="Arial"/>
              <a:ea typeface="Arial"/>
              <a:cs typeface="Arial"/>
              <a:sym typeface="Arial"/>
            </a:endParaRPr>
          </a:p>
        </p:txBody>
      </p:sp>
      <p:cxnSp>
        <p:nvCxnSpPr>
          <p:cNvPr id="140" name="Google Shape;140;p19"/>
          <p:cNvCxnSpPr/>
          <p:nvPr/>
        </p:nvCxnSpPr>
        <p:spPr>
          <a:xfrm flipH="1" rot="10800000">
            <a:off x="5038248" y="2891937"/>
            <a:ext cx="430513" cy="125951"/>
          </a:xfrm>
          <a:prstGeom prst="straightConnector1">
            <a:avLst/>
          </a:prstGeom>
          <a:noFill/>
          <a:ln cap="flat" cmpd="sng" w="19050">
            <a:solidFill>
              <a:srgbClr val="009193"/>
            </a:solidFill>
            <a:prstDash val="solid"/>
            <a:round/>
            <a:headEnd len="sm" w="sm" type="none"/>
            <a:tailEnd len="sm" w="sm" type="none"/>
          </a:ln>
        </p:spPr>
      </p:cxnSp>
      <p:sp>
        <p:nvSpPr>
          <p:cNvPr id="141" name="Google Shape;141;p19"/>
          <p:cNvSpPr/>
          <p:nvPr/>
        </p:nvSpPr>
        <p:spPr>
          <a:xfrm>
            <a:off x="2710071" y="4957485"/>
            <a:ext cx="1776098" cy="419549"/>
          </a:xfrm>
          <a:prstGeom prst="roundRect">
            <a:avLst>
              <a:gd fmla="val 16667" name="adj"/>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2" name="Google Shape;142;p19"/>
          <p:cNvSpPr/>
          <p:nvPr/>
        </p:nvSpPr>
        <p:spPr>
          <a:xfrm>
            <a:off x="2870767" y="5028759"/>
            <a:ext cx="161540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Noto Sans"/>
                <a:ea typeface="Noto Sans"/>
                <a:cs typeface="Noto Sans"/>
                <a:sym typeface="Noto Sans"/>
              </a:rPr>
              <a:t>Elementos generales.</a:t>
            </a:r>
            <a:endParaRPr b="0" i="0" sz="1200" u="none" cap="none" strike="noStrike">
              <a:solidFill>
                <a:schemeClr val="lt1"/>
              </a:solidFill>
              <a:latin typeface="Arial"/>
              <a:ea typeface="Arial"/>
              <a:cs typeface="Arial"/>
              <a:sym typeface="Arial"/>
            </a:endParaRPr>
          </a:p>
        </p:txBody>
      </p:sp>
      <p:cxnSp>
        <p:nvCxnSpPr>
          <p:cNvPr id="143" name="Google Shape;143;p19"/>
          <p:cNvCxnSpPr/>
          <p:nvPr/>
        </p:nvCxnSpPr>
        <p:spPr>
          <a:xfrm rot="10800000">
            <a:off x="3087675" y="4778476"/>
            <a:ext cx="0" cy="179009"/>
          </a:xfrm>
          <a:prstGeom prst="straightConnector1">
            <a:avLst/>
          </a:prstGeom>
          <a:noFill/>
          <a:ln cap="flat" cmpd="sng" w="28575">
            <a:solidFill>
              <a:srgbClr val="1E4E79"/>
            </a:solidFill>
            <a:prstDash val="solid"/>
            <a:round/>
            <a:headEnd len="sm" w="sm" type="none"/>
            <a:tailEnd len="sm" w="sm" type="none"/>
          </a:ln>
        </p:spPr>
      </p:cxnSp>
      <p:sp>
        <p:nvSpPr>
          <p:cNvPr id="144" name="Google Shape;144;p19"/>
          <p:cNvSpPr/>
          <p:nvPr/>
        </p:nvSpPr>
        <p:spPr>
          <a:xfrm>
            <a:off x="3697523" y="1099360"/>
            <a:ext cx="4350415" cy="3679116"/>
          </a:xfrm>
          <a:prstGeom prst="wedgeRoundRectCallout">
            <a:avLst>
              <a:gd fmla="val -56442" name="adj1"/>
              <a:gd fmla="val -23173" name="adj2"/>
              <a:gd fmla="val 16667" name="adj3"/>
            </a:avLst>
          </a:prstGeom>
          <a:solidFill>
            <a:schemeClr val="lt1"/>
          </a:solidFill>
          <a:ln cap="flat" cmpd="sng" w="381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5" name="Google Shape;145;p19"/>
          <p:cNvSpPr/>
          <p:nvPr/>
        </p:nvSpPr>
        <p:spPr>
          <a:xfrm>
            <a:off x="7660663" y="1099360"/>
            <a:ext cx="387275" cy="364416"/>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chemeClr val="lt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46" name="Google Shape;146;p19"/>
          <p:cNvSpPr/>
          <p:nvPr/>
        </p:nvSpPr>
        <p:spPr>
          <a:xfrm>
            <a:off x="3948608" y="1463775"/>
            <a:ext cx="4013400" cy="297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Arial"/>
                <a:ea typeface="Arial"/>
                <a:cs typeface="Arial"/>
                <a:sym typeface="Arial"/>
              </a:rPr>
              <a:t>Una investigación de mercados tiene varios pasos que se deben surtir. A nivel transversal, se trabajan con las herramientas de Office para generar los documentos; en este sentido, las encuestas se diseñan sobre procesadores de texto, ejemplo: Word.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Arial"/>
                <a:ea typeface="Arial"/>
                <a:cs typeface="Arial"/>
                <a:sym typeface="Arial"/>
              </a:rPr>
              <a:t>Luego, la información se procesa en paquetes estadísticos tipo IBM SPSS, RStudio, SAS Business Intelligence o en Tableau Server, MATLAB Software, si se cuenta con los recursos (en inversión y conocimiento); sin embargo, muchas empresas que no cuentan con el dinero para adquirir estas herramientas suelen utilizar Excel para procesar la información y realizar análisis estadísticos básicos.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Arial"/>
                <a:ea typeface="Arial"/>
                <a:cs typeface="Arial"/>
                <a:sym typeface="Arial"/>
              </a:rPr>
              <a:t>En lo asociado al informe de investigación tradicionalmente se elaboran en aplicaciones para presentación de informes, como PowerPoint.</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p:nvPr/>
        </p:nvSpPr>
        <p:spPr>
          <a:xfrm>
            <a:off x="5476860" y="1978758"/>
            <a:ext cx="1789195" cy="570156"/>
          </a:xfrm>
          <a:prstGeom prst="roundRect">
            <a:avLst>
              <a:gd fmla="val 16667" name="adj"/>
            </a:avLst>
          </a:prstGeom>
          <a:solidFill>
            <a:srgbClr val="0091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2" name="Google Shape;152;p20"/>
          <p:cNvSpPr/>
          <p:nvPr/>
        </p:nvSpPr>
        <p:spPr>
          <a:xfrm>
            <a:off x="8225273"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2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54" name="Google Shape;154;p20"/>
          <p:cNvSpPr/>
          <p:nvPr/>
        </p:nvSpPr>
        <p:spPr>
          <a:xfrm>
            <a:off x="8253350" y="4173967"/>
            <a:ext cx="3948174" cy="2684031"/>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Arial"/>
                <a:ea typeface="Arial"/>
                <a:cs typeface="Arial"/>
                <a:sym typeface="Arial"/>
              </a:rPr>
              <a:t>Referencias de las imágenes: </a:t>
            </a:r>
            <a:r>
              <a:rPr b="0" i="0" lang="es-ES" sz="1100" u="sng" cap="none" strike="noStrike">
                <a:solidFill>
                  <a:srgbClr val="000000"/>
                </a:solidFill>
                <a:latin typeface="Arial"/>
                <a:ea typeface="Arial"/>
                <a:cs typeface="Arial"/>
                <a:sym typeface="Arial"/>
                <a:hlinkClick r:id="rId3">
                  <a:extLst>
                    <a:ext uri="{A12FA001-AC4F-418D-AE19-62706E023703}">
                      <ahyp:hlinkClr val="tx"/>
                    </a:ext>
                  </a:extLst>
                </a:hlinkClick>
              </a:rPr>
              <a:t>https://www.flaticon.es/icono-gratis/supervision_2942789?term=programas%20informaticos&amp;related_id=2942789</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ES" sz="1100" u="sng" cap="none" strike="noStrike">
                <a:solidFill>
                  <a:srgbClr val="000000"/>
                </a:solidFill>
                <a:latin typeface="Arial"/>
                <a:ea typeface="Arial"/>
                <a:cs typeface="Arial"/>
                <a:sym typeface="Arial"/>
                <a:hlinkClick r:id="rId4">
                  <a:extLst>
                    <a:ext uri="{A12FA001-AC4F-418D-AE19-62706E023703}">
                      <ahyp:hlinkClr val="tx"/>
                    </a:ext>
                  </a:extLst>
                </a:hlinkClick>
              </a:rPr>
              <a:t>https://www.flaticon.es/icono-premium/desarrollo-de-aplicaciones_2335265?term=aplicaciones&amp;page=1&amp;position=3&amp;page=1&amp;position=3&amp;related_id=2335265&amp;origin=search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ES" sz="1100" u="sng" cap="none" strike="noStrike">
                <a:solidFill>
                  <a:srgbClr val="000000"/>
                </a:solidFill>
                <a:latin typeface="Arial"/>
                <a:ea typeface="Arial"/>
                <a:cs typeface="Arial"/>
                <a:sym typeface="Arial"/>
                <a:hlinkClick r:id="rId5">
                  <a:extLst>
                    <a:ext uri="{A12FA001-AC4F-418D-AE19-62706E023703}">
                      <ahyp:hlinkClr val="tx"/>
                    </a:ext>
                  </a:extLst>
                </a:hlinkClick>
              </a:rPr>
              <a:t>https://www.flaticon.es/icono-premium/pc-de-la-torre_2613724?term=hardware&amp;page=1&amp;position=6&amp;page=1&amp;position=6&amp;related_id=2613724&amp;origin=search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100" u="none" cap="none" strike="noStrike">
              <a:solidFill>
                <a:schemeClr val="dk1"/>
              </a:solidFill>
              <a:latin typeface="Arial"/>
              <a:ea typeface="Arial"/>
              <a:cs typeface="Arial"/>
              <a:sym typeface="Arial"/>
            </a:endParaRPr>
          </a:p>
        </p:txBody>
      </p:sp>
      <p:sp>
        <p:nvSpPr>
          <p:cNvPr id="155" name="Google Shape;155;p20"/>
          <p:cNvSpPr/>
          <p:nvPr/>
        </p:nvSpPr>
        <p:spPr>
          <a:xfrm>
            <a:off x="5633690" y="2033003"/>
            <a:ext cx="147100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Noto Sans"/>
                <a:ea typeface="Noto Sans"/>
                <a:cs typeface="Noto Sans"/>
                <a:sym typeface="Noto Sans"/>
              </a:rPr>
              <a:t>Dispositivos móviles de captura.</a:t>
            </a:r>
            <a:endParaRPr b="0" i="0" sz="1200" u="none" cap="none" strike="noStrike">
              <a:solidFill>
                <a:schemeClr val="lt1"/>
              </a:solidFill>
              <a:latin typeface="Arial"/>
              <a:ea typeface="Arial"/>
              <a:cs typeface="Arial"/>
              <a:sym typeface="Arial"/>
            </a:endParaRPr>
          </a:p>
        </p:txBody>
      </p:sp>
      <p:grpSp>
        <p:nvGrpSpPr>
          <p:cNvPr id="156" name="Google Shape;156;p20"/>
          <p:cNvGrpSpPr/>
          <p:nvPr/>
        </p:nvGrpSpPr>
        <p:grpSpPr>
          <a:xfrm>
            <a:off x="1013259" y="1257300"/>
            <a:ext cx="5501133" cy="3521175"/>
            <a:chOff x="349216" y="0"/>
            <a:chExt cx="5501133" cy="3521175"/>
          </a:xfrm>
        </p:grpSpPr>
        <p:sp>
          <p:nvSpPr>
            <p:cNvPr id="157" name="Google Shape;157;p20"/>
            <p:cNvSpPr/>
            <p:nvPr/>
          </p:nvSpPr>
          <p:spPr>
            <a:xfrm>
              <a:off x="1670588" y="2188410"/>
              <a:ext cx="1545818" cy="1332765"/>
            </a:xfrm>
            <a:prstGeom prst="hexagon">
              <a:avLst>
                <a:gd fmla="val 25000" name="adj"/>
                <a:gd fmla="val 115470" name="vf"/>
              </a:avLst>
            </a:prstGeom>
            <a:solidFill>
              <a:srgbClr val="4372C3"/>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0"/>
            <p:cNvSpPr txBox="1"/>
            <p:nvPr/>
          </p:nvSpPr>
          <p:spPr>
            <a:xfrm>
              <a:off x="1910470" y="2395230"/>
              <a:ext cx="1066054" cy="919125"/>
            </a:xfrm>
            <a:prstGeom prst="rect">
              <a:avLst/>
            </a:prstGeom>
            <a:noFill/>
            <a:ln>
              <a:noFill/>
            </a:ln>
          </p:spPr>
          <p:txBody>
            <a:bodyPr anchorCtr="0" anchor="ctr" bIns="13950" lIns="0" spcFirstLastPara="1" rIns="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Herramientas ofimáticas para la aplicación de encuestas en canales telefónicos.</a:t>
              </a:r>
              <a:endParaRPr b="0" i="0" sz="1400" u="none" cap="none" strike="noStrike">
                <a:solidFill>
                  <a:srgbClr val="000000"/>
                </a:solidFill>
                <a:latin typeface="Arial"/>
                <a:ea typeface="Arial"/>
                <a:cs typeface="Arial"/>
                <a:sym typeface="Arial"/>
              </a:endParaRPr>
            </a:p>
          </p:txBody>
        </p:sp>
        <p:sp>
          <p:nvSpPr>
            <p:cNvPr id="159" name="Google Shape;159;p20"/>
            <p:cNvSpPr/>
            <p:nvPr/>
          </p:nvSpPr>
          <p:spPr>
            <a:xfrm>
              <a:off x="1710746" y="2776799"/>
              <a:ext cx="180987" cy="155988"/>
            </a:xfrm>
            <a:prstGeom prst="hexagon">
              <a:avLst>
                <a:gd fmla="val 25000" name="adj"/>
                <a:gd fmla="val 115470" name="vf"/>
              </a:avLst>
            </a:prstGeom>
            <a:solidFill>
              <a:schemeClr val="lt1"/>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0"/>
            <p:cNvSpPr/>
            <p:nvPr/>
          </p:nvSpPr>
          <p:spPr>
            <a:xfrm>
              <a:off x="349216" y="1472555"/>
              <a:ext cx="1545818" cy="1332765"/>
            </a:xfrm>
            <a:prstGeom prst="hexagon">
              <a:avLst>
                <a:gd fmla="val 25000" name="adj"/>
                <a:gd fmla="val 115470" name="vf"/>
              </a:avLst>
            </a:prstGeom>
            <a:blipFill rotWithShape="1">
              <a:blip r:embed="rId6">
                <a:alphaModFix/>
              </a:blip>
              <a:stretch>
                <a:fillRect b="-7995" l="0" r="0" t="-7995"/>
              </a:stretch>
            </a:blip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0"/>
            <p:cNvSpPr/>
            <p:nvPr/>
          </p:nvSpPr>
          <p:spPr>
            <a:xfrm>
              <a:off x="1401583" y="2629262"/>
              <a:ext cx="180987" cy="155988"/>
            </a:xfrm>
            <a:prstGeom prst="hexagon">
              <a:avLst>
                <a:gd fmla="val 25000" name="adj"/>
                <a:gd fmla="val 115470" name="vf"/>
              </a:avLst>
            </a:prstGeom>
            <a:solidFill>
              <a:schemeClr val="lt1"/>
            </a:solidFill>
            <a:ln cap="flat" cmpd="sng" w="25400">
              <a:solidFill>
                <a:srgbClr val="43A2B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0"/>
            <p:cNvSpPr/>
            <p:nvPr/>
          </p:nvSpPr>
          <p:spPr>
            <a:xfrm>
              <a:off x="2987559" y="1456710"/>
              <a:ext cx="1545818" cy="1332765"/>
            </a:xfrm>
            <a:prstGeom prst="hexagon">
              <a:avLst>
                <a:gd fmla="val 25000" name="adj"/>
                <a:gd fmla="val 115470" name="vf"/>
              </a:avLst>
            </a:prstGeom>
            <a:solidFill>
              <a:srgbClr val="44B78C"/>
            </a:solidFill>
            <a:ln cap="flat" cmpd="sng" w="25400">
              <a:solidFill>
                <a:srgbClr val="44B7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0"/>
            <p:cNvSpPr txBox="1"/>
            <p:nvPr/>
          </p:nvSpPr>
          <p:spPr>
            <a:xfrm>
              <a:off x="3227441" y="1663530"/>
              <a:ext cx="1066054" cy="919125"/>
            </a:xfrm>
            <a:prstGeom prst="rect">
              <a:avLst/>
            </a:prstGeom>
            <a:noFill/>
            <a:ln>
              <a:noFill/>
            </a:ln>
          </p:spPr>
          <p:txBody>
            <a:bodyPr anchorCtr="0" anchor="ctr" bIns="13950" lIns="0" spcFirstLastPara="1" rIns="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Herramientas ofimáticas para la aplicación de encuestas presenciales.</a:t>
              </a:r>
              <a:endParaRPr b="0" i="0" sz="1400" u="none" cap="none" strike="noStrike">
                <a:solidFill>
                  <a:srgbClr val="000000"/>
                </a:solidFill>
                <a:latin typeface="Arial"/>
                <a:ea typeface="Arial"/>
                <a:cs typeface="Arial"/>
                <a:sym typeface="Arial"/>
              </a:endParaRPr>
            </a:p>
          </p:txBody>
        </p:sp>
        <p:sp>
          <p:nvSpPr>
            <p:cNvPr id="164" name="Google Shape;164;p20"/>
            <p:cNvSpPr/>
            <p:nvPr/>
          </p:nvSpPr>
          <p:spPr>
            <a:xfrm>
              <a:off x="4044327" y="2612008"/>
              <a:ext cx="180987" cy="155988"/>
            </a:xfrm>
            <a:prstGeom prst="hexagon">
              <a:avLst>
                <a:gd fmla="val 25000" name="adj"/>
                <a:gd fmla="val 115470" name="vf"/>
              </a:avLst>
            </a:prstGeom>
            <a:solidFill>
              <a:schemeClr val="lt1"/>
            </a:solidFill>
            <a:ln cap="flat" cmpd="sng" w="25400">
              <a:solidFill>
                <a:srgbClr val="43BA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0"/>
            <p:cNvSpPr/>
            <p:nvPr/>
          </p:nvSpPr>
          <p:spPr>
            <a:xfrm>
              <a:off x="4304531" y="2188410"/>
              <a:ext cx="1545818" cy="1332765"/>
            </a:xfrm>
            <a:prstGeom prst="hexagon">
              <a:avLst>
                <a:gd fmla="val 25000" name="adj"/>
                <a:gd fmla="val 115470" name="vf"/>
              </a:avLst>
            </a:prstGeom>
            <a:blipFill rotWithShape="1">
              <a:blip r:embed="rId7">
                <a:alphaModFix/>
              </a:blip>
              <a:stretch>
                <a:fillRect b="-7995" l="0" r="0" t="-7995"/>
              </a:stretch>
            </a:blipFill>
            <a:ln cap="flat" cmpd="sng" w="25400">
              <a:solidFill>
                <a:srgbClr val="44B7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0"/>
            <p:cNvSpPr/>
            <p:nvPr/>
          </p:nvSpPr>
          <p:spPr>
            <a:xfrm>
              <a:off x="4344689" y="2776799"/>
              <a:ext cx="180987" cy="155988"/>
            </a:xfrm>
            <a:prstGeom prst="hexagon">
              <a:avLst>
                <a:gd fmla="val 25000" name="adj"/>
                <a:gd fmla="val 115470" name="vf"/>
              </a:avLst>
            </a:prstGeom>
            <a:solidFill>
              <a:schemeClr val="lt1"/>
            </a:solidFill>
            <a:ln cap="flat" cmpd="sng" w="25400">
              <a:solidFill>
                <a:srgbClr val="44B5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0"/>
            <p:cNvSpPr/>
            <p:nvPr/>
          </p:nvSpPr>
          <p:spPr>
            <a:xfrm>
              <a:off x="1670588" y="728179"/>
              <a:ext cx="1545818" cy="1332765"/>
            </a:xfrm>
            <a:prstGeom prst="hexagon">
              <a:avLst>
                <a:gd fmla="val 25000" name="adj"/>
                <a:gd fmla="val 115470" name="vf"/>
              </a:avLst>
            </a:prstGeom>
            <a:solidFill>
              <a:srgbClr val="6FAA47"/>
            </a:solid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0"/>
            <p:cNvSpPr txBox="1"/>
            <p:nvPr/>
          </p:nvSpPr>
          <p:spPr>
            <a:xfrm>
              <a:off x="1910470" y="934999"/>
              <a:ext cx="1066054" cy="919125"/>
            </a:xfrm>
            <a:prstGeom prst="rect">
              <a:avLst/>
            </a:prstGeom>
            <a:noFill/>
            <a:ln>
              <a:noFill/>
            </a:ln>
          </p:spPr>
          <p:txBody>
            <a:bodyPr anchorCtr="0" anchor="ctr" bIns="13950" lIns="0" spcFirstLastPara="1" rIns="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Herramientas para el desarrollo de la investigación de mercados.</a:t>
              </a:r>
              <a:endParaRPr b="0" i="0" sz="1400" u="none" cap="none" strike="noStrike">
                <a:solidFill>
                  <a:srgbClr val="000000"/>
                </a:solidFill>
                <a:latin typeface="Arial"/>
                <a:ea typeface="Arial"/>
                <a:cs typeface="Arial"/>
                <a:sym typeface="Arial"/>
              </a:endParaRPr>
            </a:p>
          </p:txBody>
        </p:sp>
        <p:sp>
          <p:nvSpPr>
            <p:cNvPr id="169" name="Google Shape;169;p20"/>
            <p:cNvSpPr/>
            <p:nvPr/>
          </p:nvSpPr>
          <p:spPr>
            <a:xfrm>
              <a:off x="2718554" y="757052"/>
              <a:ext cx="180987" cy="155988"/>
            </a:xfrm>
            <a:prstGeom prst="hexagon">
              <a:avLst>
                <a:gd fmla="val 25000" name="adj"/>
                <a:gd fmla="val 115470" name="vf"/>
              </a:avLst>
            </a:prstGeom>
            <a:solidFill>
              <a:schemeClr val="lt1"/>
            </a:solidFill>
            <a:ln cap="flat" cmpd="sng" w="25400">
              <a:solidFill>
                <a:srgbClr val="46AF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0"/>
            <p:cNvSpPr/>
            <p:nvPr/>
          </p:nvSpPr>
          <p:spPr>
            <a:xfrm>
              <a:off x="2987559" y="0"/>
              <a:ext cx="1545818" cy="1332765"/>
            </a:xfrm>
            <a:prstGeom prst="hexagon">
              <a:avLst>
                <a:gd fmla="val 25000" name="adj"/>
                <a:gd fmla="val 115470" name="vf"/>
              </a:avLst>
            </a:prstGeom>
            <a:blipFill rotWithShape="1">
              <a:blip r:embed="rId8">
                <a:alphaModFix/>
              </a:blip>
              <a:stretch>
                <a:fillRect b="-7995" l="0" r="0" t="-7995"/>
              </a:stretch>
            </a:blip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0"/>
            <p:cNvSpPr/>
            <p:nvPr/>
          </p:nvSpPr>
          <p:spPr>
            <a:xfrm>
              <a:off x="3033219" y="585219"/>
              <a:ext cx="180987" cy="155988"/>
            </a:xfrm>
            <a:prstGeom prst="hexagon">
              <a:avLst>
                <a:gd fmla="val 25000" name="adj"/>
                <a:gd fmla="val 115470" name="vf"/>
              </a:avLst>
            </a:prstGeom>
            <a:solidFill>
              <a:schemeClr val="lt1"/>
            </a:solid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72" name="Google Shape;172;p20"/>
          <p:cNvCxnSpPr/>
          <p:nvPr/>
        </p:nvCxnSpPr>
        <p:spPr>
          <a:xfrm flipH="1" rot="10800000">
            <a:off x="4962164" y="2224027"/>
            <a:ext cx="514696" cy="768722"/>
          </a:xfrm>
          <a:prstGeom prst="straightConnector1">
            <a:avLst/>
          </a:prstGeom>
          <a:noFill/>
          <a:ln cap="flat" cmpd="sng" w="19050">
            <a:solidFill>
              <a:srgbClr val="009193"/>
            </a:solidFill>
            <a:prstDash val="solid"/>
            <a:round/>
            <a:headEnd len="sm" w="sm" type="none"/>
            <a:tailEnd len="sm" w="sm" type="none"/>
          </a:ln>
        </p:spPr>
      </p:cxnSp>
      <p:sp>
        <p:nvSpPr>
          <p:cNvPr id="173" name="Google Shape;173;p20"/>
          <p:cNvSpPr/>
          <p:nvPr/>
        </p:nvSpPr>
        <p:spPr>
          <a:xfrm>
            <a:off x="5476861" y="2654268"/>
            <a:ext cx="2107510" cy="570156"/>
          </a:xfrm>
          <a:prstGeom prst="roundRect">
            <a:avLst>
              <a:gd fmla="val 16667" name="adj"/>
            </a:avLst>
          </a:prstGeom>
          <a:solidFill>
            <a:srgbClr val="0091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4" name="Google Shape;174;p20"/>
          <p:cNvSpPr/>
          <p:nvPr/>
        </p:nvSpPr>
        <p:spPr>
          <a:xfrm>
            <a:off x="5633689" y="2708513"/>
            <a:ext cx="195068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Noto Sans"/>
                <a:ea typeface="Noto Sans"/>
                <a:cs typeface="Noto Sans"/>
                <a:sym typeface="Noto Sans"/>
              </a:rPr>
              <a:t>Aplicaciones con sistemas de información geográfica.</a:t>
            </a:r>
            <a:endParaRPr b="0" i="0" sz="1200" u="none" cap="none" strike="noStrike">
              <a:solidFill>
                <a:schemeClr val="lt1"/>
              </a:solidFill>
              <a:latin typeface="Arial"/>
              <a:ea typeface="Arial"/>
              <a:cs typeface="Arial"/>
              <a:sym typeface="Arial"/>
            </a:endParaRPr>
          </a:p>
        </p:txBody>
      </p:sp>
      <p:cxnSp>
        <p:nvCxnSpPr>
          <p:cNvPr id="175" name="Google Shape;175;p20"/>
          <p:cNvCxnSpPr/>
          <p:nvPr/>
        </p:nvCxnSpPr>
        <p:spPr>
          <a:xfrm flipH="1" rot="10800000">
            <a:off x="5038248" y="2891937"/>
            <a:ext cx="430513" cy="125951"/>
          </a:xfrm>
          <a:prstGeom prst="straightConnector1">
            <a:avLst/>
          </a:prstGeom>
          <a:noFill/>
          <a:ln cap="flat" cmpd="sng" w="19050">
            <a:solidFill>
              <a:srgbClr val="009193"/>
            </a:solidFill>
            <a:prstDash val="solid"/>
            <a:round/>
            <a:headEnd len="sm" w="sm" type="none"/>
            <a:tailEnd len="sm" w="sm" type="none"/>
          </a:ln>
        </p:spPr>
      </p:cxnSp>
      <p:sp>
        <p:nvSpPr>
          <p:cNvPr id="176" name="Google Shape;176;p20"/>
          <p:cNvSpPr/>
          <p:nvPr/>
        </p:nvSpPr>
        <p:spPr>
          <a:xfrm>
            <a:off x="2710071" y="4957485"/>
            <a:ext cx="1776098" cy="419549"/>
          </a:xfrm>
          <a:prstGeom prst="roundRect">
            <a:avLst>
              <a:gd fmla="val 16667" name="adj"/>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7" name="Google Shape;177;p20"/>
          <p:cNvSpPr/>
          <p:nvPr/>
        </p:nvSpPr>
        <p:spPr>
          <a:xfrm>
            <a:off x="2870767" y="5028759"/>
            <a:ext cx="161540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Noto Sans"/>
                <a:ea typeface="Noto Sans"/>
                <a:cs typeface="Noto Sans"/>
                <a:sym typeface="Noto Sans"/>
              </a:rPr>
              <a:t>Elementos generales.</a:t>
            </a:r>
            <a:endParaRPr b="0" i="0" sz="1200" u="none" cap="none" strike="noStrike">
              <a:solidFill>
                <a:schemeClr val="lt1"/>
              </a:solidFill>
              <a:latin typeface="Arial"/>
              <a:ea typeface="Arial"/>
              <a:cs typeface="Arial"/>
              <a:sym typeface="Arial"/>
            </a:endParaRPr>
          </a:p>
        </p:txBody>
      </p:sp>
      <p:cxnSp>
        <p:nvCxnSpPr>
          <p:cNvPr id="178" name="Google Shape;178;p20"/>
          <p:cNvCxnSpPr/>
          <p:nvPr/>
        </p:nvCxnSpPr>
        <p:spPr>
          <a:xfrm rot="10800000">
            <a:off x="3087675" y="4778476"/>
            <a:ext cx="0" cy="179009"/>
          </a:xfrm>
          <a:prstGeom prst="straightConnector1">
            <a:avLst/>
          </a:prstGeom>
          <a:noFill/>
          <a:ln cap="flat" cmpd="sng" w="28575">
            <a:solidFill>
              <a:srgbClr val="1E4E79"/>
            </a:solidFill>
            <a:prstDash val="solid"/>
            <a:round/>
            <a:headEnd len="sm" w="sm" type="none"/>
            <a:tailEnd len="sm" w="sm" type="none"/>
          </a:ln>
        </p:spPr>
      </p:cxnSp>
      <p:sp>
        <p:nvSpPr>
          <p:cNvPr id="179" name="Google Shape;179;p20"/>
          <p:cNvSpPr/>
          <p:nvPr/>
        </p:nvSpPr>
        <p:spPr>
          <a:xfrm>
            <a:off x="1516827" y="4116536"/>
            <a:ext cx="4665575" cy="1628668"/>
          </a:xfrm>
          <a:prstGeom prst="wedgeRoundRectCallout">
            <a:avLst>
              <a:gd fmla="val 20709" name="adj1"/>
              <a:gd fmla="val -59430" name="adj2"/>
              <a:gd fmla="val 16667" name="adj3"/>
            </a:avLst>
          </a:prstGeom>
          <a:solidFill>
            <a:schemeClr val="lt1"/>
          </a:solidFill>
          <a:ln cap="flat" cmpd="sng" w="38100">
            <a:solidFill>
              <a:srgbClr val="369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0" name="Google Shape;180;p20"/>
          <p:cNvSpPr/>
          <p:nvPr/>
        </p:nvSpPr>
        <p:spPr>
          <a:xfrm>
            <a:off x="5927932" y="3991759"/>
            <a:ext cx="387275" cy="364416"/>
          </a:xfrm>
          <a:prstGeom prst="ellipse">
            <a:avLst/>
          </a:prstGeom>
          <a:solidFill>
            <a:srgbClr val="3F3F3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chemeClr val="lt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81" name="Google Shape;181;p20"/>
          <p:cNvSpPr/>
          <p:nvPr/>
        </p:nvSpPr>
        <p:spPr>
          <a:xfrm>
            <a:off x="1925532" y="4300689"/>
            <a:ext cx="4126868" cy="12772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Arial"/>
                <a:ea typeface="Arial"/>
                <a:cs typeface="Arial"/>
                <a:sym typeface="Arial"/>
              </a:rPr>
              <a:t>Las encuestas presenciales pueden realizarse de forma manual, es decir, basadas en encuestas impresas. También, pueden realizarse de forma más productiva incorporando algunas herramientas informáticas. Se detallan dos de las herramientas tecnológicas usadas con mayor frecuencia en este tipo de encuestas: dispositivos móviles y aplicaciones con sistemas de información geográfica.</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p:nvPr/>
        </p:nvSpPr>
        <p:spPr>
          <a:xfrm>
            <a:off x="5476860" y="1978758"/>
            <a:ext cx="1789195" cy="570156"/>
          </a:xfrm>
          <a:prstGeom prst="roundRect">
            <a:avLst>
              <a:gd fmla="val 16667" name="adj"/>
            </a:avLst>
          </a:prstGeom>
          <a:solidFill>
            <a:srgbClr val="0091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7" name="Google Shape;187;p21"/>
          <p:cNvSpPr/>
          <p:nvPr/>
        </p:nvSpPr>
        <p:spPr>
          <a:xfrm>
            <a:off x="8225273"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8" name="Google Shape;188;p2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89" name="Google Shape;189;p21"/>
          <p:cNvSpPr/>
          <p:nvPr/>
        </p:nvSpPr>
        <p:spPr>
          <a:xfrm>
            <a:off x="8253350" y="4173967"/>
            <a:ext cx="3948174" cy="2684031"/>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Arial"/>
                <a:ea typeface="Arial"/>
                <a:cs typeface="Arial"/>
                <a:sym typeface="Arial"/>
              </a:rPr>
              <a:t>Referencias de las imágenes: </a:t>
            </a:r>
            <a:r>
              <a:rPr b="0" i="0" lang="es-ES" sz="1100" u="sng" cap="none" strike="noStrike">
                <a:solidFill>
                  <a:srgbClr val="000000"/>
                </a:solidFill>
                <a:latin typeface="Arial"/>
                <a:ea typeface="Arial"/>
                <a:cs typeface="Arial"/>
                <a:sym typeface="Arial"/>
                <a:hlinkClick r:id="rId3">
                  <a:extLst>
                    <a:ext uri="{A12FA001-AC4F-418D-AE19-62706E023703}">
                      <ahyp:hlinkClr val="tx"/>
                    </a:ext>
                  </a:extLst>
                </a:hlinkClick>
              </a:rPr>
              <a:t>https://www.flaticon.es/icono-gratis/supervision_2942789?term=programas%20informaticos&amp;related_id=2942789</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ES" sz="1100" u="sng" cap="none" strike="noStrike">
                <a:solidFill>
                  <a:srgbClr val="000000"/>
                </a:solidFill>
                <a:latin typeface="Arial"/>
                <a:ea typeface="Arial"/>
                <a:cs typeface="Arial"/>
                <a:sym typeface="Arial"/>
                <a:hlinkClick r:id="rId4">
                  <a:extLst>
                    <a:ext uri="{A12FA001-AC4F-418D-AE19-62706E023703}">
                      <ahyp:hlinkClr val="tx"/>
                    </a:ext>
                  </a:extLst>
                </a:hlinkClick>
              </a:rPr>
              <a:t>https://www.flaticon.es/icono-premium/desarrollo-de-aplicaciones_2335265?term=aplicaciones&amp;page=1&amp;position=3&amp;page=1&amp;position=3&amp;related_id=2335265&amp;origin=search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ES" sz="1100" u="sng" cap="none" strike="noStrike">
                <a:solidFill>
                  <a:srgbClr val="000000"/>
                </a:solidFill>
                <a:latin typeface="Arial"/>
                <a:ea typeface="Arial"/>
                <a:cs typeface="Arial"/>
                <a:sym typeface="Arial"/>
                <a:hlinkClick r:id="rId5">
                  <a:extLst>
                    <a:ext uri="{A12FA001-AC4F-418D-AE19-62706E023703}">
                      <ahyp:hlinkClr val="tx"/>
                    </a:ext>
                  </a:extLst>
                </a:hlinkClick>
              </a:rPr>
              <a:t>https://www.flaticon.es/icono-premium/pc-de-la-torre_2613724?term=hardware&amp;page=1&amp;position=6&amp;page=1&amp;position=6&amp;related_id=2613724&amp;origin=search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100" u="none" cap="none" strike="noStrike">
              <a:solidFill>
                <a:schemeClr val="dk1"/>
              </a:solidFill>
              <a:latin typeface="Arial"/>
              <a:ea typeface="Arial"/>
              <a:cs typeface="Arial"/>
              <a:sym typeface="Arial"/>
            </a:endParaRPr>
          </a:p>
        </p:txBody>
      </p:sp>
      <p:sp>
        <p:nvSpPr>
          <p:cNvPr id="190" name="Google Shape;190;p21"/>
          <p:cNvSpPr/>
          <p:nvPr/>
        </p:nvSpPr>
        <p:spPr>
          <a:xfrm>
            <a:off x="5633690" y="2033003"/>
            <a:ext cx="147100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Noto Sans"/>
                <a:ea typeface="Noto Sans"/>
                <a:cs typeface="Noto Sans"/>
                <a:sym typeface="Noto Sans"/>
              </a:rPr>
              <a:t>Dispositivos móviles de captura.</a:t>
            </a:r>
            <a:endParaRPr b="0" i="0" sz="1200" u="none" cap="none" strike="noStrike">
              <a:solidFill>
                <a:schemeClr val="lt1"/>
              </a:solidFill>
              <a:latin typeface="Arial"/>
              <a:ea typeface="Arial"/>
              <a:cs typeface="Arial"/>
              <a:sym typeface="Arial"/>
            </a:endParaRPr>
          </a:p>
        </p:txBody>
      </p:sp>
      <p:grpSp>
        <p:nvGrpSpPr>
          <p:cNvPr id="191" name="Google Shape;191;p21"/>
          <p:cNvGrpSpPr/>
          <p:nvPr/>
        </p:nvGrpSpPr>
        <p:grpSpPr>
          <a:xfrm>
            <a:off x="1013259" y="1257300"/>
            <a:ext cx="5501133" cy="3521175"/>
            <a:chOff x="349216" y="0"/>
            <a:chExt cx="5501133" cy="3521175"/>
          </a:xfrm>
        </p:grpSpPr>
        <p:sp>
          <p:nvSpPr>
            <p:cNvPr id="192" name="Google Shape;192;p21"/>
            <p:cNvSpPr/>
            <p:nvPr/>
          </p:nvSpPr>
          <p:spPr>
            <a:xfrm>
              <a:off x="1670588" y="2188410"/>
              <a:ext cx="1545818" cy="1332765"/>
            </a:xfrm>
            <a:prstGeom prst="hexagon">
              <a:avLst>
                <a:gd fmla="val 25000" name="adj"/>
                <a:gd fmla="val 115470" name="vf"/>
              </a:avLst>
            </a:prstGeom>
            <a:solidFill>
              <a:srgbClr val="4372C3"/>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1"/>
            <p:cNvSpPr txBox="1"/>
            <p:nvPr/>
          </p:nvSpPr>
          <p:spPr>
            <a:xfrm>
              <a:off x="1910470" y="2395230"/>
              <a:ext cx="1066054" cy="919125"/>
            </a:xfrm>
            <a:prstGeom prst="rect">
              <a:avLst/>
            </a:prstGeom>
            <a:noFill/>
            <a:ln>
              <a:noFill/>
            </a:ln>
          </p:spPr>
          <p:txBody>
            <a:bodyPr anchorCtr="0" anchor="ctr" bIns="13950" lIns="0" spcFirstLastPara="1" rIns="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Herramientas ofimáticas para la aplicación de encuestas en canales telefónicos.</a:t>
              </a:r>
              <a:endParaRPr b="0" i="0" sz="1400" u="none" cap="none" strike="noStrike">
                <a:solidFill>
                  <a:srgbClr val="000000"/>
                </a:solidFill>
                <a:latin typeface="Arial"/>
                <a:ea typeface="Arial"/>
                <a:cs typeface="Arial"/>
                <a:sym typeface="Arial"/>
              </a:endParaRPr>
            </a:p>
          </p:txBody>
        </p:sp>
        <p:sp>
          <p:nvSpPr>
            <p:cNvPr id="194" name="Google Shape;194;p21"/>
            <p:cNvSpPr/>
            <p:nvPr/>
          </p:nvSpPr>
          <p:spPr>
            <a:xfrm>
              <a:off x="1710746" y="2776799"/>
              <a:ext cx="180987" cy="155988"/>
            </a:xfrm>
            <a:prstGeom prst="hexagon">
              <a:avLst>
                <a:gd fmla="val 25000" name="adj"/>
                <a:gd fmla="val 115470" name="vf"/>
              </a:avLst>
            </a:prstGeom>
            <a:solidFill>
              <a:schemeClr val="lt1"/>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1"/>
            <p:cNvSpPr/>
            <p:nvPr/>
          </p:nvSpPr>
          <p:spPr>
            <a:xfrm>
              <a:off x="349216" y="1472555"/>
              <a:ext cx="1545818" cy="1332765"/>
            </a:xfrm>
            <a:prstGeom prst="hexagon">
              <a:avLst>
                <a:gd fmla="val 25000" name="adj"/>
                <a:gd fmla="val 115470" name="vf"/>
              </a:avLst>
            </a:prstGeom>
            <a:blipFill rotWithShape="1">
              <a:blip r:embed="rId6">
                <a:alphaModFix/>
              </a:blip>
              <a:stretch>
                <a:fillRect b="-7995" l="0" r="0" t="-7995"/>
              </a:stretch>
            </a:blip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1"/>
            <p:cNvSpPr/>
            <p:nvPr/>
          </p:nvSpPr>
          <p:spPr>
            <a:xfrm>
              <a:off x="1401583" y="2629262"/>
              <a:ext cx="180987" cy="155988"/>
            </a:xfrm>
            <a:prstGeom prst="hexagon">
              <a:avLst>
                <a:gd fmla="val 25000" name="adj"/>
                <a:gd fmla="val 115470" name="vf"/>
              </a:avLst>
            </a:prstGeom>
            <a:solidFill>
              <a:schemeClr val="lt1"/>
            </a:solidFill>
            <a:ln cap="flat" cmpd="sng" w="25400">
              <a:solidFill>
                <a:srgbClr val="43A2B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1"/>
            <p:cNvSpPr/>
            <p:nvPr/>
          </p:nvSpPr>
          <p:spPr>
            <a:xfrm>
              <a:off x="2987559" y="1456710"/>
              <a:ext cx="1545818" cy="1332765"/>
            </a:xfrm>
            <a:prstGeom prst="hexagon">
              <a:avLst>
                <a:gd fmla="val 25000" name="adj"/>
                <a:gd fmla="val 115470" name="vf"/>
              </a:avLst>
            </a:prstGeom>
            <a:solidFill>
              <a:srgbClr val="44B78C"/>
            </a:solidFill>
            <a:ln cap="flat" cmpd="sng" w="25400">
              <a:solidFill>
                <a:srgbClr val="44B7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1"/>
            <p:cNvSpPr txBox="1"/>
            <p:nvPr/>
          </p:nvSpPr>
          <p:spPr>
            <a:xfrm>
              <a:off x="3227441" y="1663530"/>
              <a:ext cx="1066054" cy="919125"/>
            </a:xfrm>
            <a:prstGeom prst="rect">
              <a:avLst/>
            </a:prstGeom>
            <a:noFill/>
            <a:ln>
              <a:noFill/>
            </a:ln>
          </p:spPr>
          <p:txBody>
            <a:bodyPr anchorCtr="0" anchor="ctr" bIns="13950" lIns="0" spcFirstLastPara="1" rIns="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Herramientas ofimáticas para la aplicación de encuestas presenciales.</a:t>
              </a:r>
              <a:endParaRPr b="0" i="0" sz="1400" u="none" cap="none" strike="noStrike">
                <a:solidFill>
                  <a:srgbClr val="000000"/>
                </a:solidFill>
                <a:latin typeface="Arial"/>
                <a:ea typeface="Arial"/>
                <a:cs typeface="Arial"/>
                <a:sym typeface="Arial"/>
              </a:endParaRPr>
            </a:p>
          </p:txBody>
        </p:sp>
        <p:sp>
          <p:nvSpPr>
            <p:cNvPr id="199" name="Google Shape;199;p21"/>
            <p:cNvSpPr/>
            <p:nvPr/>
          </p:nvSpPr>
          <p:spPr>
            <a:xfrm>
              <a:off x="4044327" y="2612008"/>
              <a:ext cx="180987" cy="155988"/>
            </a:xfrm>
            <a:prstGeom prst="hexagon">
              <a:avLst>
                <a:gd fmla="val 25000" name="adj"/>
                <a:gd fmla="val 115470" name="vf"/>
              </a:avLst>
            </a:prstGeom>
            <a:solidFill>
              <a:schemeClr val="lt1"/>
            </a:solidFill>
            <a:ln cap="flat" cmpd="sng" w="25400">
              <a:solidFill>
                <a:srgbClr val="43BA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1"/>
            <p:cNvSpPr/>
            <p:nvPr/>
          </p:nvSpPr>
          <p:spPr>
            <a:xfrm>
              <a:off x="4304531" y="2188410"/>
              <a:ext cx="1545818" cy="1332765"/>
            </a:xfrm>
            <a:prstGeom prst="hexagon">
              <a:avLst>
                <a:gd fmla="val 25000" name="adj"/>
                <a:gd fmla="val 115470" name="vf"/>
              </a:avLst>
            </a:prstGeom>
            <a:blipFill rotWithShape="1">
              <a:blip r:embed="rId7">
                <a:alphaModFix/>
              </a:blip>
              <a:stretch>
                <a:fillRect b="-7995" l="0" r="0" t="-7995"/>
              </a:stretch>
            </a:blipFill>
            <a:ln cap="flat" cmpd="sng" w="25400">
              <a:solidFill>
                <a:srgbClr val="44B7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1"/>
            <p:cNvSpPr/>
            <p:nvPr/>
          </p:nvSpPr>
          <p:spPr>
            <a:xfrm>
              <a:off x="4344689" y="2776799"/>
              <a:ext cx="180987" cy="155988"/>
            </a:xfrm>
            <a:prstGeom prst="hexagon">
              <a:avLst>
                <a:gd fmla="val 25000" name="adj"/>
                <a:gd fmla="val 115470" name="vf"/>
              </a:avLst>
            </a:prstGeom>
            <a:solidFill>
              <a:schemeClr val="lt1"/>
            </a:solidFill>
            <a:ln cap="flat" cmpd="sng" w="25400">
              <a:solidFill>
                <a:srgbClr val="44B5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1"/>
            <p:cNvSpPr/>
            <p:nvPr/>
          </p:nvSpPr>
          <p:spPr>
            <a:xfrm>
              <a:off x="1670588" y="728179"/>
              <a:ext cx="1545818" cy="1332765"/>
            </a:xfrm>
            <a:prstGeom prst="hexagon">
              <a:avLst>
                <a:gd fmla="val 25000" name="adj"/>
                <a:gd fmla="val 115470" name="vf"/>
              </a:avLst>
            </a:prstGeom>
            <a:solidFill>
              <a:srgbClr val="6FAA47"/>
            </a:solid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1"/>
            <p:cNvSpPr txBox="1"/>
            <p:nvPr/>
          </p:nvSpPr>
          <p:spPr>
            <a:xfrm>
              <a:off x="1910470" y="934999"/>
              <a:ext cx="1066054" cy="919125"/>
            </a:xfrm>
            <a:prstGeom prst="rect">
              <a:avLst/>
            </a:prstGeom>
            <a:noFill/>
            <a:ln>
              <a:noFill/>
            </a:ln>
          </p:spPr>
          <p:txBody>
            <a:bodyPr anchorCtr="0" anchor="ctr" bIns="13950" lIns="0" spcFirstLastPara="1" rIns="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Herramientas para el desarrollo de la investigación de mercados.</a:t>
              </a:r>
              <a:endParaRPr b="0" i="0" sz="1400" u="none" cap="none" strike="noStrike">
                <a:solidFill>
                  <a:srgbClr val="000000"/>
                </a:solidFill>
                <a:latin typeface="Arial"/>
                <a:ea typeface="Arial"/>
                <a:cs typeface="Arial"/>
                <a:sym typeface="Arial"/>
              </a:endParaRPr>
            </a:p>
          </p:txBody>
        </p:sp>
        <p:sp>
          <p:nvSpPr>
            <p:cNvPr id="204" name="Google Shape;204;p21"/>
            <p:cNvSpPr/>
            <p:nvPr/>
          </p:nvSpPr>
          <p:spPr>
            <a:xfrm>
              <a:off x="2718554" y="757052"/>
              <a:ext cx="180987" cy="155988"/>
            </a:xfrm>
            <a:prstGeom prst="hexagon">
              <a:avLst>
                <a:gd fmla="val 25000" name="adj"/>
                <a:gd fmla="val 115470" name="vf"/>
              </a:avLst>
            </a:prstGeom>
            <a:solidFill>
              <a:schemeClr val="lt1"/>
            </a:solidFill>
            <a:ln cap="flat" cmpd="sng" w="25400">
              <a:solidFill>
                <a:srgbClr val="46AF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1"/>
            <p:cNvSpPr/>
            <p:nvPr/>
          </p:nvSpPr>
          <p:spPr>
            <a:xfrm>
              <a:off x="2987559" y="0"/>
              <a:ext cx="1545818" cy="1332765"/>
            </a:xfrm>
            <a:prstGeom prst="hexagon">
              <a:avLst>
                <a:gd fmla="val 25000" name="adj"/>
                <a:gd fmla="val 115470" name="vf"/>
              </a:avLst>
            </a:prstGeom>
            <a:blipFill rotWithShape="1">
              <a:blip r:embed="rId8">
                <a:alphaModFix/>
              </a:blip>
              <a:stretch>
                <a:fillRect b="-7995" l="0" r="0" t="-7995"/>
              </a:stretch>
            </a:blip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1"/>
            <p:cNvSpPr/>
            <p:nvPr/>
          </p:nvSpPr>
          <p:spPr>
            <a:xfrm>
              <a:off x="3033219" y="585219"/>
              <a:ext cx="180987" cy="155988"/>
            </a:xfrm>
            <a:prstGeom prst="hexagon">
              <a:avLst>
                <a:gd fmla="val 25000" name="adj"/>
                <a:gd fmla="val 115470" name="vf"/>
              </a:avLst>
            </a:prstGeom>
            <a:solidFill>
              <a:schemeClr val="lt1"/>
            </a:solid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07" name="Google Shape;207;p21"/>
          <p:cNvCxnSpPr/>
          <p:nvPr/>
        </p:nvCxnSpPr>
        <p:spPr>
          <a:xfrm flipH="1" rot="10800000">
            <a:off x="4962164" y="2224027"/>
            <a:ext cx="514696" cy="768722"/>
          </a:xfrm>
          <a:prstGeom prst="straightConnector1">
            <a:avLst/>
          </a:prstGeom>
          <a:noFill/>
          <a:ln cap="flat" cmpd="sng" w="19050">
            <a:solidFill>
              <a:srgbClr val="009193"/>
            </a:solidFill>
            <a:prstDash val="solid"/>
            <a:round/>
            <a:headEnd len="sm" w="sm" type="none"/>
            <a:tailEnd len="sm" w="sm" type="none"/>
          </a:ln>
        </p:spPr>
      </p:cxnSp>
      <p:sp>
        <p:nvSpPr>
          <p:cNvPr id="208" name="Google Shape;208;p21"/>
          <p:cNvSpPr/>
          <p:nvPr/>
        </p:nvSpPr>
        <p:spPr>
          <a:xfrm>
            <a:off x="5476861" y="2654268"/>
            <a:ext cx="2107510" cy="570156"/>
          </a:xfrm>
          <a:prstGeom prst="roundRect">
            <a:avLst>
              <a:gd fmla="val 16667" name="adj"/>
            </a:avLst>
          </a:prstGeom>
          <a:solidFill>
            <a:srgbClr val="0091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9" name="Google Shape;209;p21"/>
          <p:cNvSpPr/>
          <p:nvPr/>
        </p:nvSpPr>
        <p:spPr>
          <a:xfrm>
            <a:off x="5633689" y="2708513"/>
            <a:ext cx="195068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Noto Sans"/>
                <a:ea typeface="Noto Sans"/>
                <a:cs typeface="Noto Sans"/>
                <a:sym typeface="Noto Sans"/>
              </a:rPr>
              <a:t>Aplicaciones con sistemas de información geográfica.</a:t>
            </a:r>
            <a:endParaRPr b="0" i="0" sz="1200" u="none" cap="none" strike="noStrike">
              <a:solidFill>
                <a:schemeClr val="lt1"/>
              </a:solidFill>
              <a:latin typeface="Arial"/>
              <a:ea typeface="Arial"/>
              <a:cs typeface="Arial"/>
              <a:sym typeface="Arial"/>
            </a:endParaRPr>
          </a:p>
        </p:txBody>
      </p:sp>
      <p:cxnSp>
        <p:nvCxnSpPr>
          <p:cNvPr id="210" name="Google Shape;210;p21"/>
          <p:cNvCxnSpPr/>
          <p:nvPr/>
        </p:nvCxnSpPr>
        <p:spPr>
          <a:xfrm flipH="1" rot="10800000">
            <a:off x="5038248" y="2891937"/>
            <a:ext cx="430513" cy="125951"/>
          </a:xfrm>
          <a:prstGeom prst="straightConnector1">
            <a:avLst/>
          </a:prstGeom>
          <a:noFill/>
          <a:ln cap="flat" cmpd="sng" w="19050">
            <a:solidFill>
              <a:srgbClr val="009193"/>
            </a:solidFill>
            <a:prstDash val="solid"/>
            <a:round/>
            <a:headEnd len="sm" w="sm" type="none"/>
            <a:tailEnd len="sm" w="sm" type="none"/>
          </a:ln>
        </p:spPr>
      </p:cxnSp>
      <p:sp>
        <p:nvSpPr>
          <p:cNvPr id="211" name="Google Shape;211;p21"/>
          <p:cNvSpPr/>
          <p:nvPr/>
        </p:nvSpPr>
        <p:spPr>
          <a:xfrm>
            <a:off x="2710071" y="4957485"/>
            <a:ext cx="1776098" cy="419549"/>
          </a:xfrm>
          <a:prstGeom prst="roundRect">
            <a:avLst>
              <a:gd fmla="val 16667" name="adj"/>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2" name="Google Shape;212;p21"/>
          <p:cNvSpPr/>
          <p:nvPr/>
        </p:nvSpPr>
        <p:spPr>
          <a:xfrm>
            <a:off x="2870767" y="5028759"/>
            <a:ext cx="161540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Noto Sans"/>
                <a:ea typeface="Noto Sans"/>
                <a:cs typeface="Noto Sans"/>
                <a:sym typeface="Noto Sans"/>
              </a:rPr>
              <a:t>Elementos generales.</a:t>
            </a:r>
            <a:endParaRPr b="0" i="0" sz="1200" u="none" cap="none" strike="noStrike">
              <a:solidFill>
                <a:schemeClr val="lt1"/>
              </a:solidFill>
              <a:latin typeface="Arial"/>
              <a:ea typeface="Arial"/>
              <a:cs typeface="Arial"/>
              <a:sym typeface="Arial"/>
            </a:endParaRPr>
          </a:p>
        </p:txBody>
      </p:sp>
      <p:cxnSp>
        <p:nvCxnSpPr>
          <p:cNvPr id="213" name="Google Shape;213;p21"/>
          <p:cNvCxnSpPr/>
          <p:nvPr/>
        </p:nvCxnSpPr>
        <p:spPr>
          <a:xfrm rot="10800000">
            <a:off x="3087675" y="4778476"/>
            <a:ext cx="0" cy="179009"/>
          </a:xfrm>
          <a:prstGeom prst="straightConnector1">
            <a:avLst/>
          </a:prstGeom>
          <a:noFill/>
          <a:ln cap="flat" cmpd="sng" w="28575">
            <a:solidFill>
              <a:srgbClr val="1E4E79"/>
            </a:solidFill>
            <a:prstDash val="solid"/>
            <a:round/>
            <a:headEnd len="sm" w="sm" type="none"/>
            <a:tailEnd len="sm" w="sm" type="none"/>
          </a:ln>
        </p:spPr>
      </p:cxnSp>
      <p:sp>
        <p:nvSpPr>
          <p:cNvPr id="214" name="Google Shape;214;p21"/>
          <p:cNvSpPr/>
          <p:nvPr/>
        </p:nvSpPr>
        <p:spPr>
          <a:xfrm>
            <a:off x="261597" y="819315"/>
            <a:ext cx="5149213" cy="5181950"/>
          </a:xfrm>
          <a:prstGeom prst="wedgeRoundRectCallout">
            <a:avLst>
              <a:gd fmla="val 53913" name="adj1"/>
              <a:gd fmla="val -20143" name="adj2"/>
              <a:gd fmla="val 16667" name="adj3"/>
            </a:avLst>
          </a:prstGeom>
          <a:solidFill>
            <a:schemeClr val="lt1"/>
          </a:solidFill>
          <a:ln cap="flat" cmpd="sng" w="38100">
            <a:solidFill>
              <a:srgbClr val="0065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5" name="Google Shape;215;p21"/>
          <p:cNvSpPr/>
          <p:nvPr/>
        </p:nvSpPr>
        <p:spPr>
          <a:xfrm>
            <a:off x="4832237" y="713875"/>
            <a:ext cx="387275" cy="364416"/>
          </a:xfrm>
          <a:prstGeom prst="ellipse">
            <a:avLst/>
          </a:prstGeom>
          <a:solidFill>
            <a:srgbClr val="3F3F3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chemeClr val="lt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216" name="Google Shape;216;p21"/>
          <p:cNvSpPr/>
          <p:nvPr/>
        </p:nvSpPr>
        <p:spPr>
          <a:xfrm>
            <a:off x="654668" y="1169173"/>
            <a:ext cx="4614177" cy="48320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Arial"/>
                <a:ea typeface="Arial"/>
                <a:cs typeface="Arial"/>
                <a:sym typeface="Arial"/>
              </a:rPr>
              <a:t>Los dispositivos móviles de captura más conocidos como DMC son computadores de bolsillo que permiten capturar, almacenar, organizar y, en un nivel básico, procesar la información que se recopila en las investigaciones de mercado, permitiendo tener almacenada la información en tiempo real y generar integralidad en su uso.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Arial"/>
                <a:ea typeface="Arial"/>
                <a:cs typeface="Arial"/>
                <a:sym typeface="Arial"/>
              </a:rPr>
              <a:t>Las </a:t>
            </a:r>
            <a:r>
              <a:rPr b="1" i="0" lang="es-ES" sz="1100" u="none" cap="none" strike="noStrike">
                <a:solidFill>
                  <a:srgbClr val="000000"/>
                </a:solidFill>
                <a:latin typeface="Arial"/>
                <a:ea typeface="Arial"/>
                <a:cs typeface="Arial"/>
                <a:sym typeface="Arial"/>
              </a:rPr>
              <a:t>principales ventajas de un DMC </a:t>
            </a:r>
            <a:r>
              <a:rPr b="0" i="0" lang="es-ES" sz="1100" u="none" cap="none" strike="noStrike">
                <a:solidFill>
                  <a:srgbClr val="000000"/>
                </a:solidFill>
                <a:latin typeface="Arial"/>
                <a:ea typeface="Arial"/>
                <a:cs typeface="Arial"/>
                <a:sym typeface="Arial"/>
              </a:rPr>
              <a:t>son: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100"/>
              <a:buFont typeface="Arial"/>
              <a:buChar char="•"/>
            </a:pPr>
            <a:r>
              <a:rPr b="0" i="0" lang="es-ES" sz="1100" u="none" cap="none" strike="noStrike">
                <a:solidFill>
                  <a:srgbClr val="000000"/>
                </a:solidFill>
                <a:latin typeface="Arial"/>
                <a:ea typeface="Arial"/>
                <a:cs typeface="Arial"/>
                <a:sym typeface="Arial"/>
              </a:rPr>
              <a:t>Captura de datos instantánea en el lugar de la aplicación de la técnica de investigación.</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100"/>
              <a:buFont typeface="Arial"/>
              <a:buChar char="•"/>
            </a:pPr>
            <a:r>
              <a:rPr b="0" i="0" lang="es-ES" sz="1100" u="none" cap="none" strike="noStrike">
                <a:solidFill>
                  <a:srgbClr val="000000"/>
                </a:solidFill>
                <a:latin typeface="Arial"/>
                <a:ea typeface="Arial"/>
                <a:cs typeface="Arial"/>
                <a:sym typeface="Arial"/>
              </a:rPr>
              <a:t>Evita reprocesos, ya que permite validar la entrada de los datos.</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100"/>
              <a:buFont typeface="Arial"/>
              <a:buChar char="•"/>
            </a:pPr>
            <a:r>
              <a:rPr b="0" i="0" lang="es-ES" sz="1100" u="none" cap="none" strike="noStrike">
                <a:solidFill>
                  <a:srgbClr val="000000"/>
                </a:solidFill>
                <a:latin typeface="Arial"/>
                <a:ea typeface="Arial"/>
                <a:cs typeface="Arial"/>
                <a:sym typeface="Arial"/>
              </a:rPr>
              <a:t>Optimiza los tiempos para el procesamiento de la información dado que permite extraer al finalizar el trabajo de campo la base de datos con la información, lo que evita tener que digitar los datos recopilados.</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100"/>
              <a:buFont typeface="Arial"/>
              <a:buChar char="•"/>
            </a:pPr>
            <a:r>
              <a:rPr b="0" i="0" lang="es-ES" sz="1100" u="none" cap="none" strike="noStrike">
                <a:solidFill>
                  <a:srgbClr val="000000"/>
                </a:solidFill>
                <a:latin typeface="Arial"/>
                <a:ea typeface="Arial"/>
                <a:cs typeface="Arial"/>
                <a:sym typeface="Arial"/>
              </a:rPr>
              <a:t>Facilita la supervisión de los encuestadores porque muestra en tiempo real la gestión que cada uno de ellos está realizando.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Arial"/>
                <a:ea typeface="Arial"/>
                <a:cs typeface="Arial"/>
                <a:sym typeface="Arial"/>
              </a:rPr>
              <a:t>Como </a:t>
            </a:r>
            <a:r>
              <a:rPr b="1" i="0" lang="es-ES" sz="1100" u="none" cap="none" strike="noStrike">
                <a:solidFill>
                  <a:srgbClr val="000000"/>
                </a:solidFill>
                <a:latin typeface="Arial"/>
                <a:ea typeface="Arial"/>
                <a:cs typeface="Arial"/>
                <a:sym typeface="Arial"/>
              </a:rPr>
              <a:t>desventajas</a:t>
            </a:r>
            <a:r>
              <a:rPr b="0" i="0" lang="es-ES" sz="1100" u="none" cap="none" strike="noStrike">
                <a:solidFill>
                  <a:srgbClr val="000000"/>
                </a:solidFill>
                <a:latin typeface="Arial"/>
                <a:ea typeface="Arial"/>
                <a:cs typeface="Arial"/>
                <a:sym typeface="Arial"/>
              </a:rPr>
              <a:t> a factores a considerar están: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100"/>
              <a:buFont typeface="Arial"/>
              <a:buChar char="•"/>
            </a:pPr>
            <a:r>
              <a:rPr b="0" i="0" lang="es-ES" sz="1100" u="none" cap="none" strike="noStrike">
                <a:solidFill>
                  <a:srgbClr val="000000"/>
                </a:solidFill>
                <a:latin typeface="Arial"/>
                <a:ea typeface="Arial"/>
                <a:cs typeface="Arial"/>
                <a:sym typeface="Arial"/>
              </a:rPr>
              <a:t>Los costos que puede representar para una compañía aprovisionarse de este tipo de equipos.</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100"/>
              <a:buFont typeface="Arial"/>
              <a:buChar char="•"/>
            </a:pPr>
            <a:r>
              <a:rPr b="0" i="0" lang="es-ES" sz="1100" u="none" cap="none" strike="noStrike">
                <a:solidFill>
                  <a:srgbClr val="000000"/>
                </a:solidFill>
                <a:latin typeface="Arial"/>
                <a:ea typeface="Arial"/>
                <a:cs typeface="Arial"/>
                <a:sym typeface="Arial"/>
              </a:rPr>
              <a:t>El nivel de capacitación especializado que requiere realizarle a los encuestadores.</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100"/>
              <a:buFont typeface="Arial"/>
              <a:buChar char="•"/>
            </a:pPr>
            <a:r>
              <a:rPr b="0" i="0" lang="es-ES" sz="1100" u="none" cap="none" strike="noStrike">
                <a:solidFill>
                  <a:srgbClr val="000000"/>
                </a:solidFill>
                <a:latin typeface="Arial"/>
                <a:ea typeface="Arial"/>
                <a:cs typeface="Arial"/>
                <a:sym typeface="Arial"/>
              </a:rPr>
              <a:t>Riesgo de pérdida del equipo por robo o mal uso.</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100"/>
              <a:buFont typeface="Arial"/>
              <a:buChar char="•"/>
            </a:pPr>
            <a:r>
              <a:rPr b="0" i="0" lang="es-ES" sz="1100" u="none" cap="none" strike="noStrike">
                <a:solidFill>
                  <a:srgbClr val="000000"/>
                </a:solidFill>
                <a:latin typeface="Arial"/>
                <a:ea typeface="Arial"/>
                <a:cs typeface="Arial"/>
                <a:sym typeface="Arial"/>
              </a:rPr>
              <a:t>Necesidad de contar con soporte informático ante fallos o dificultades con la terminal.</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p:nvPr/>
        </p:nvSpPr>
        <p:spPr>
          <a:xfrm>
            <a:off x="5476860" y="1978758"/>
            <a:ext cx="1789195" cy="570156"/>
          </a:xfrm>
          <a:prstGeom prst="roundRect">
            <a:avLst>
              <a:gd fmla="val 16667" name="adj"/>
            </a:avLst>
          </a:prstGeom>
          <a:solidFill>
            <a:srgbClr val="0091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2" name="Google Shape;222;p22"/>
          <p:cNvSpPr/>
          <p:nvPr/>
        </p:nvSpPr>
        <p:spPr>
          <a:xfrm>
            <a:off x="8225273"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3" name="Google Shape;223;p2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24" name="Google Shape;224;p22"/>
          <p:cNvSpPr/>
          <p:nvPr/>
        </p:nvSpPr>
        <p:spPr>
          <a:xfrm>
            <a:off x="8253350" y="4173967"/>
            <a:ext cx="3948174" cy="2684031"/>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Arial"/>
                <a:ea typeface="Arial"/>
                <a:cs typeface="Arial"/>
                <a:sym typeface="Arial"/>
              </a:rPr>
              <a:t>Referencias de las imágenes: </a:t>
            </a:r>
            <a:r>
              <a:rPr b="0" i="0" lang="es-ES" sz="1100" u="sng" cap="none" strike="noStrike">
                <a:solidFill>
                  <a:srgbClr val="000000"/>
                </a:solidFill>
                <a:latin typeface="Arial"/>
                <a:ea typeface="Arial"/>
                <a:cs typeface="Arial"/>
                <a:sym typeface="Arial"/>
                <a:hlinkClick r:id="rId3">
                  <a:extLst>
                    <a:ext uri="{A12FA001-AC4F-418D-AE19-62706E023703}">
                      <ahyp:hlinkClr val="tx"/>
                    </a:ext>
                  </a:extLst>
                </a:hlinkClick>
              </a:rPr>
              <a:t>https://www.flaticon.es/icono-gratis/supervision_2942789?term=programas%20informaticos&amp;related_id=2942789</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ES" sz="1100" u="sng" cap="none" strike="noStrike">
                <a:solidFill>
                  <a:srgbClr val="000000"/>
                </a:solidFill>
                <a:latin typeface="Arial"/>
                <a:ea typeface="Arial"/>
                <a:cs typeface="Arial"/>
                <a:sym typeface="Arial"/>
                <a:hlinkClick r:id="rId4">
                  <a:extLst>
                    <a:ext uri="{A12FA001-AC4F-418D-AE19-62706E023703}">
                      <ahyp:hlinkClr val="tx"/>
                    </a:ext>
                  </a:extLst>
                </a:hlinkClick>
              </a:rPr>
              <a:t>https://www.flaticon.es/icono-premium/desarrollo-de-aplicaciones_2335265?term=aplicaciones&amp;page=1&amp;position=3&amp;page=1&amp;position=3&amp;related_id=2335265&amp;origin=search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ES" sz="1100" u="sng" cap="none" strike="noStrike">
                <a:solidFill>
                  <a:srgbClr val="000000"/>
                </a:solidFill>
                <a:latin typeface="Arial"/>
                <a:ea typeface="Arial"/>
                <a:cs typeface="Arial"/>
                <a:sym typeface="Arial"/>
                <a:hlinkClick r:id="rId5">
                  <a:extLst>
                    <a:ext uri="{A12FA001-AC4F-418D-AE19-62706E023703}">
                      <ahyp:hlinkClr val="tx"/>
                    </a:ext>
                  </a:extLst>
                </a:hlinkClick>
              </a:rPr>
              <a:t>https://www.flaticon.es/icono-premium/pc-de-la-torre_2613724?term=hardware&amp;page=1&amp;position=6&amp;page=1&amp;position=6&amp;related_id=2613724&amp;origin=search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100" u="none" cap="none" strike="noStrike">
              <a:solidFill>
                <a:schemeClr val="dk1"/>
              </a:solidFill>
              <a:latin typeface="Arial"/>
              <a:ea typeface="Arial"/>
              <a:cs typeface="Arial"/>
              <a:sym typeface="Arial"/>
            </a:endParaRPr>
          </a:p>
        </p:txBody>
      </p:sp>
      <p:sp>
        <p:nvSpPr>
          <p:cNvPr id="225" name="Google Shape;225;p22"/>
          <p:cNvSpPr/>
          <p:nvPr/>
        </p:nvSpPr>
        <p:spPr>
          <a:xfrm>
            <a:off x="5633690" y="2033003"/>
            <a:ext cx="147100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Noto Sans"/>
                <a:ea typeface="Noto Sans"/>
                <a:cs typeface="Noto Sans"/>
                <a:sym typeface="Noto Sans"/>
              </a:rPr>
              <a:t>Dispositivos móviles de captura.</a:t>
            </a:r>
            <a:endParaRPr b="0" i="0" sz="1200" u="none" cap="none" strike="noStrike">
              <a:solidFill>
                <a:schemeClr val="lt1"/>
              </a:solidFill>
              <a:latin typeface="Arial"/>
              <a:ea typeface="Arial"/>
              <a:cs typeface="Arial"/>
              <a:sym typeface="Arial"/>
            </a:endParaRPr>
          </a:p>
        </p:txBody>
      </p:sp>
      <p:grpSp>
        <p:nvGrpSpPr>
          <p:cNvPr id="226" name="Google Shape;226;p22"/>
          <p:cNvGrpSpPr/>
          <p:nvPr/>
        </p:nvGrpSpPr>
        <p:grpSpPr>
          <a:xfrm>
            <a:off x="1013259" y="1257300"/>
            <a:ext cx="5501133" cy="3521175"/>
            <a:chOff x="349216" y="0"/>
            <a:chExt cx="5501133" cy="3521175"/>
          </a:xfrm>
        </p:grpSpPr>
        <p:sp>
          <p:nvSpPr>
            <p:cNvPr id="227" name="Google Shape;227;p22"/>
            <p:cNvSpPr/>
            <p:nvPr/>
          </p:nvSpPr>
          <p:spPr>
            <a:xfrm>
              <a:off x="1670588" y="2188410"/>
              <a:ext cx="1545818" cy="1332765"/>
            </a:xfrm>
            <a:prstGeom prst="hexagon">
              <a:avLst>
                <a:gd fmla="val 25000" name="adj"/>
                <a:gd fmla="val 115470" name="vf"/>
              </a:avLst>
            </a:prstGeom>
            <a:solidFill>
              <a:srgbClr val="4372C3"/>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2"/>
            <p:cNvSpPr txBox="1"/>
            <p:nvPr/>
          </p:nvSpPr>
          <p:spPr>
            <a:xfrm>
              <a:off x="1910470" y="2395230"/>
              <a:ext cx="1066054" cy="919125"/>
            </a:xfrm>
            <a:prstGeom prst="rect">
              <a:avLst/>
            </a:prstGeom>
            <a:noFill/>
            <a:ln>
              <a:noFill/>
            </a:ln>
          </p:spPr>
          <p:txBody>
            <a:bodyPr anchorCtr="0" anchor="ctr" bIns="13950" lIns="0" spcFirstLastPara="1" rIns="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Herramientas ofimáticas para la aplicación de encuestas en canales telefónicos.</a:t>
              </a:r>
              <a:endParaRPr b="0" i="0" sz="1400" u="none" cap="none" strike="noStrike">
                <a:solidFill>
                  <a:srgbClr val="000000"/>
                </a:solidFill>
                <a:latin typeface="Arial"/>
                <a:ea typeface="Arial"/>
                <a:cs typeface="Arial"/>
                <a:sym typeface="Arial"/>
              </a:endParaRPr>
            </a:p>
          </p:txBody>
        </p:sp>
        <p:sp>
          <p:nvSpPr>
            <p:cNvPr id="229" name="Google Shape;229;p22"/>
            <p:cNvSpPr/>
            <p:nvPr/>
          </p:nvSpPr>
          <p:spPr>
            <a:xfrm>
              <a:off x="1710746" y="2776799"/>
              <a:ext cx="180987" cy="155988"/>
            </a:xfrm>
            <a:prstGeom prst="hexagon">
              <a:avLst>
                <a:gd fmla="val 25000" name="adj"/>
                <a:gd fmla="val 115470" name="vf"/>
              </a:avLst>
            </a:prstGeom>
            <a:solidFill>
              <a:schemeClr val="lt1"/>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2"/>
            <p:cNvSpPr/>
            <p:nvPr/>
          </p:nvSpPr>
          <p:spPr>
            <a:xfrm>
              <a:off x="349216" y="1472555"/>
              <a:ext cx="1545818" cy="1332765"/>
            </a:xfrm>
            <a:prstGeom prst="hexagon">
              <a:avLst>
                <a:gd fmla="val 25000" name="adj"/>
                <a:gd fmla="val 115470" name="vf"/>
              </a:avLst>
            </a:prstGeom>
            <a:blipFill rotWithShape="1">
              <a:blip r:embed="rId6">
                <a:alphaModFix/>
              </a:blip>
              <a:stretch>
                <a:fillRect b="-7995" l="0" r="0" t="-7995"/>
              </a:stretch>
            </a:blip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2"/>
            <p:cNvSpPr/>
            <p:nvPr/>
          </p:nvSpPr>
          <p:spPr>
            <a:xfrm>
              <a:off x="1401583" y="2629262"/>
              <a:ext cx="180987" cy="155988"/>
            </a:xfrm>
            <a:prstGeom prst="hexagon">
              <a:avLst>
                <a:gd fmla="val 25000" name="adj"/>
                <a:gd fmla="val 115470" name="vf"/>
              </a:avLst>
            </a:prstGeom>
            <a:solidFill>
              <a:schemeClr val="lt1"/>
            </a:solidFill>
            <a:ln cap="flat" cmpd="sng" w="25400">
              <a:solidFill>
                <a:srgbClr val="43A2B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2"/>
            <p:cNvSpPr/>
            <p:nvPr/>
          </p:nvSpPr>
          <p:spPr>
            <a:xfrm>
              <a:off x="2987559" y="1456710"/>
              <a:ext cx="1545818" cy="1332765"/>
            </a:xfrm>
            <a:prstGeom prst="hexagon">
              <a:avLst>
                <a:gd fmla="val 25000" name="adj"/>
                <a:gd fmla="val 115470" name="vf"/>
              </a:avLst>
            </a:prstGeom>
            <a:solidFill>
              <a:srgbClr val="44B78C"/>
            </a:solidFill>
            <a:ln cap="flat" cmpd="sng" w="25400">
              <a:solidFill>
                <a:srgbClr val="44B7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2"/>
            <p:cNvSpPr txBox="1"/>
            <p:nvPr/>
          </p:nvSpPr>
          <p:spPr>
            <a:xfrm>
              <a:off x="3227441" y="1663530"/>
              <a:ext cx="1066054" cy="919125"/>
            </a:xfrm>
            <a:prstGeom prst="rect">
              <a:avLst/>
            </a:prstGeom>
            <a:noFill/>
            <a:ln>
              <a:noFill/>
            </a:ln>
          </p:spPr>
          <p:txBody>
            <a:bodyPr anchorCtr="0" anchor="ctr" bIns="13950" lIns="0" spcFirstLastPara="1" rIns="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Herramientas ofimáticas para la aplicación de encuestas presenciales.</a:t>
              </a:r>
              <a:endParaRPr b="0" i="0" sz="1400" u="none" cap="none" strike="noStrike">
                <a:solidFill>
                  <a:srgbClr val="000000"/>
                </a:solidFill>
                <a:latin typeface="Arial"/>
                <a:ea typeface="Arial"/>
                <a:cs typeface="Arial"/>
                <a:sym typeface="Arial"/>
              </a:endParaRPr>
            </a:p>
          </p:txBody>
        </p:sp>
        <p:sp>
          <p:nvSpPr>
            <p:cNvPr id="234" name="Google Shape;234;p22"/>
            <p:cNvSpPr/>
            <p:nvPr/>
          </p:nvSpPr>
          <p:spPr>
            <a:xfrm>
              <a:off x="4044327" y="2612008"/>
              <a:ext cx="180987" cy="155988"/>
            </a:xfrm>
            <a:prstGeom prst="hexagon">
              <a:avLst>
                <a:gd fmla="val 25000" name="adj"/>
                <a:gd fmla="val 115470" name="vf"/>
              </a:avLst>
            </a:prstGeom>
            <a:solidFill>
              <a:schemeClr val="lt1"/>
            </a:solidFill>
            <a:ln cap="flat" cmpd="sng" w="25400">
              <a:solidFill>
                <a:srgbClr val="43BA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2"/>
            <p:cNvSpPr/>
            <p:nvPr/>
          </p:nvSpPr>
          <p:spPr>
            <a:xfrm>
              <a:off x="4304531" y="2188410"/>
              <a:ext cx="1545818" cy="1332765"/>
            </a:xfrm>
            <a:prstGeom prst="hexagon">
              <a:avLst>
                <a:gd fmla="val 25000" name="adj"/>
                <a:gd fmla="val 115470" name="vf"/>
              </a:avLst>
            </a:prstGeom>
            <a:blipFill rotWithShape="1">
              <a:blip r:embed="rId7">
                <a:alphaModFix/>
              </a:blip>
              <a:stretch>
                <a:fillRect b="-7995" l="0" r="0" t="-7995"/>
              </a:stretch>
            </a:blipFill>
            <a:ln cap="flat" cmpd="sng" w="25400">
              <a:solidFill>
                <a:srgbClr val="44B7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2"/>
            <p:cNvSpPr/>
            <p:nvPr/>
          </p:nvSpPr>
          <p:spPr>
            <a:xfrm>
              <a:off x="4344689" y="2776799"/>
              <a:ext cx="180987" cy="155988"/>
            </a:xfrm>
            <a:prstGeom prst="hexagon">
              <a:avLst>
                <a:gd fmla="val 25000" name="adj"/>
                <a:gd fmla="val 115470" name="vf"/>
              </a:avLst>
            </a:prstGeom>
            <a:solidFill>
              <a:schemeClr val="lt1"/>
            </a:solidFill>
            <a:ln cap="flat" cmpd="sng" w="25400">
              <a:solidFill>
                <a:srgbClr val="44B5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2"/>
            <p:cNvSpPr/>
            <p:nvPr/>
          </p:nvSpPr>
          <p:spPr>
            <a:xfrm>
              <a:off x="1670588" y="728179"/>
              <a:ext cx="1545818" cy="1332765"/>
            </a:xfrm>
            <a:prstGeom prst="hexagon">
              <a:avLst>
                <a:gd fmla="val 25000" name="adj"/>
                <a:gd fmla="val 115470" name="vf"/>
              </a:avLst>
            </a:prstGeom>
            <a:solidFill>
              <a:srgbClr val="6FAA47"/>
            </a:solid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2"/>
            <p:cNvSpPr txBox="1"/>
            <p:nvPr/>
          </p:nvSpPr>
          <p:spPr>
            <a:xfrm>
              <a:off x="1910470" y="934999"/>
              <a:ext cx="1066054" cy="919125"/>
            </a:xfrm>
            <a:prstGeom prst="rect">
              <a:avLst/>
            </a:prstGeom>
            <a:noFill/>
            <a:ln>
              <a:noFill/>
            </a:ln>
          </p:spPr>
          <p:txBody>
            <a:bodyPr anchorCtr="0" anchor="ctr" bIns="13950" lIns="0" spcFirstLastPara="1" rIns="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Herramientas para el desarrollo de la investigación de mercados.</a:t>
              </a:r>
              <a:endParaRPr b="0" i="0" sz="1400" u="none" cap="none" strike="noStrike">
                <a:solidFill>
                  <a:srgbClr val="000000"/>
                </a:solidFill>
                <a:latin typeface="Arial"/>
                <a:ea typeface="Arial"/>
                <a:cs typeface="Arial"/>
                <a:sym typeface="Arial"/>
              </a:endParaRPr>
            </a:p>
          </p:txBody>
        </p:sp>
        <p:sp>
          <p:nvSpPr>
            <p:cNvPr id="239" name="Google Shape;239;p22"/>
            <p:cNvSpPr/>
            <p:nvPr/>
          </p:nvSpPr>
          <p:spPr>
            <a:xfrm>
              <a:off x="2718554" y="757052"/>
              <a:ext cx="180987" cy="155988"/>
            </a:xfrm>
            <a:prstGeom prst="hexagon">
              <a:avLst>
                <a:gd fmla="val 25000" name="adj"/>
                <a:gd fmla="val 115470" name="vf"/>
              </a:avLst>
            </a:prstGeom>
            <a:solidFill>
              <a:schemeClr val="lt1"/>
            </a:solidFill>
            <a:ln cap="flat" cmpd="sng" w="25400">
              <a:solidFill>
                <a:srgbClr val="46AF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2"/>
            <p:cNvSpPr/>
            <p:nvPr/>
          </p:nvSpPr>
          <p:spPr>
            <a:xfrm>
              <a:off x="2987559" y="0"/>
              <a:ext cx="1545818" cy="1332765"/>
            </a:xfrm>
            <a:prstGeom prst="hexagon">
              <a:avLst>
                <a:gd fmla="val 25000" name="adj"/>
                <a:gd fmla="val 115470" name="vf"/>
              </a:avLst>
            </a:prstGeom>
            <a:blipFill rotWithShape="1">
              <a:blip r:embed="rId8">
                <a:alphaModFix/>
              </a:blip>
              <a:stretch>
                <a:fillRect b="-7995" l="0" r="0" t="-7995"/>
              </a:stretch>
            </a:blip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2"/>
            <p:cNvSpPr/>
            <p:nvPr/>
          </p:nvSpPr>
          <p:spPr>
            <a:xfrm>
              <a:off x="3033219" y="585219"/>
              <a:ext cx="180987" cy="155988"/>
            </a:xfrm>
            <a:prstGeom prst="hexagon">
              <a:avLst>
                <a:gd fmla="val 25000" name="adj"/>
                <a:gd fmla="val 115470" name="vf"/>
              </a:avLst>
            </a:prstGeom>
            <a:solidFill>
              <a:schemeClr val="lt1"/>
            </a:solid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42" name="Google Shape;242;p22"/>
          <p:cNvCxnSpPr/>
          <p:nvPr/>
        </p:nvCxnSpPr>
        <p:spPr>
          <a:xfrm flipH="1" rot="10800000">
            <a:off x="4962164" y="2224027"/>
            <a:ext cx="514696" cy="768722"/>
          </a:xfrm>
          <a:prstGeom prst="straightConnector1">
            <a:avLst/>
          </a:prstGeom>
          <a:noFill/>
          <a:ln cap="flat" cmpd="sng" w="19050">
            <a:solidFill>
              <a:srgbClr val="009193"/>
            </a:solidFill>
            <a:prstDash val="solid"/>
            <a:round/>
            <a:headEnd len="sm" w="sm" type="none"/>
            <a:tailEnd len="sm" w="sm" type="none"/>
          </a:ln>
        </p:spPr>
      </p:cxnSp>
      <p:sp>
        <p:nvSpPr>
          <p:cNvPr id="243" name="Google Shape;243;p22"/>
          <p:cNvSpPr/>
          <p:nvPr/>
        </p:nvSpPr>
        <p:spPr>
          <a:xfrm>
            <a:off x="5476861" y="2654268"/>
            <a:ext cx="2107510" cy="570156"/>
          </a:xfrm>
          <a:prstGeom prst="roundRect">
            <a:avLst>
              <a:gd fmla="val 16667" name="adj"/>
            </a:avLst>
          </a:prstGeom>
          <a:solidFill>
            <a:srgbClr val="0091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4" name="Google Shape;244;p22"/>
          <p:cNvSpPr/>
          <p:nvPr/>
        </p:nvSpPr>
        <p:spPr>
          <a:xfrm>
            <a:off x="5633689" y="2708513"/>
            <a:ext cx="195068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Noto Sans"/>
                <a:ea typeface="Noto Sans"/>
                <a:cs typeface="Noto Sans"/>
                <a:sym typeface="Noto Sans"/>
              </a:rPr>
              <a:t>Aplicaciones con sistemas de información geográfica.</a:t>
            </a:r>
            <a:endParaRPr b="0" i="0" sz="1200" u="none" cap="none" strike="noStrike">
              <a:solidFill>
                <a:schemeClr val="lt1"/>
              </a:solidFill>
              <a:latin typeface="Arial"/>
              <a:ea typeface="Arial"/>
              <a:cs typeface="Arial"/>
              <a:sym typeface="Arial"/>
            </a:endParaRPr>
          </a:p>
        </p:txBody>
      </p:sp>
      <p:cxnSp>
        <p:nvCxnSpPr>
          <p:cNvPr id="245" name="Google Shape;245;p22"/>
          <p:cNvCxnSpPr/>
          <p:nvPr/>
        </p:nvCxnSpPr>
        <p:spPr>
          <a:xfrm flipH="1" rot="10800000">
            <a:off x="5038248" y="2891937"/>
            <a:ext cx="430513" cy="125951"/>
          </a:xfrm>
          <a:prstGeom prst="straightConnector1">
            <a:avLst/>
          </a:prstGeom>
          <a:noFill/>
          <a:ln cap="flat" cmpd="sng" w="19050">
            <a:solidFill>
              <a:srgbClr val="009193"/>
            </a:solidFill>
            <a:prstDash val="solid"/>
            <a:round/>
            <a:headEnd len="sm" w="sm" type="none"/>
            <a:tailEnd len="sm" w="sm" type="none"/>
          </a:ln>
        </p:spPr>
      </p:cxnSp>
      <p:sp>
        <p:nvSpPr>
          <p:cNvPr id="246" name="Google Shape;246;p22"/>
          <p:cNvSpPr/>
          <p:nvPr/>
        </p:nvSpPr>
        <p:spPr>
          <a:xfrm>
            <a:off x="2710071" y="4957485"/>
            <a:ext cx="1776098" cy="419549"/>
          </a:xfrm>
          <a:prstGeom prst="roundRect">
            <a:avLst>
              <a:gd fmla="val 16667" name="adj"/>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7" name="Google Shape;247;p22"/>
          <p:cNvSpPr/>
          <p:nvPr/>
        </p:nvSpPr>
        <p:spPr>
          <a:xfrm>
            <a:off x="2870767" y="5028759"/>
            <a:ext cx="161540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Noto Sans"/>
                <a:ea typeface="Noto Sans"/>
                <a:cs typeface="Noto Sans"/>
                <a:sym typeface="Noto Sans"/>
              </a:rPr>
              <a:t>Elementos generales.</a:t>
            </a:r>
            <a:endParaRPr b="0" i="0" sz="1200" u="none" cap="none" strike="noStrike">
              <a:solidFill>
                <a:schemeClr val="lt1"/>
              </a:solidFill>
              <a:latin typeface="Arial"/>
              <a:ea typeface="Arial"/>
              <a:cs typeface="Arial"/>
              <a:sym typeface="Arial"/>
            </a:endParaRPr>
          </a:p>
        </p:txBody>
      </p:sp>
      <p:cxnSp>
        <p:nvCxnSpPr>
          <p:cNvPr id="248" name="Google Shape;248;p22"/>
          <p:cNvCxnSpPr/>
          <p:nvPr/>
        </p:nvCxnSpPr>
        <p:spPr>
          <a:xfrm rot="10800000">
            <a:off x="3087675" y="4778476"/>
            <a:ext cx="0" cy="179009"/>
          </a:xfrm>
          <a:prstGeom prst="straightConnector1">
            <a:avLst/>
          </a:prstGeom>
          <a:noFill/>
          <a:ln cap="flat" cmpd="sng" w="28575">
            <a:solidFill>
              <a:srgbClr val="1E4E79"/>
            </a:solidFill>
            <a:prstDash val="solid"/>
            <a:round/>
            <a:headEnd len="sm" w="sm" type="none"/>
            <a:tailEnd len="sm" w="sm" type="none"/>
          </a:ln>
        </p:spPr>
      </p:cxnSp>
      <p:sp>
        <p:nvSpPr>
          <p:cNvPr id="249" name="Google Shape;249;p22"/>
          <p:cNvSpPr/>
          <p:nvPr/>
        </p:nvSpPr>
        <p:spPr>
          <a:xfrm>
            <a:off x="340160" y="2369903"/>
            <a:ext cx="5149213" cy="1689143"/>
          </a:xfrm>
          <a:prstGeom prst="wedgeRoundRectCallout">
            <a:avLst>
              <a:gd fmla="val 52660" name="adj1"/>
              <a:gd fmla="val -17793" name="adj2"/>
              <a:gd fmla="val 16667" name="adj3"/>
            </a:avLst>
          </a:prstGeom>
          <a:solidFill>
            <a:schemeClr val="lt1"/>
          </a:solidFill>
          <a:ln cap="flat" cmpd="sng" w="38100">
            <a:solidFill>
              <a:srgbClr val="0065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0" name="Google Shape;250;p22"/>
          <p:cNvSpPr/>
          <p:nvPr/>
        </p:nvSpPr>
        <p:spPr>
          <a:xfrm>
            <a:off x="5130175" y="2222679"/>
            <a:ext cx="387275" cy="364416"/>
          </a:xfrm>
          <a:prstGeom prst="ellipse">
            <a:avLst/>
          </a:prstGeom>
          <a:solidFill>
            <a:srgbClr val="3F3F3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chemeClr val="lt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251" name="Google Shape;251;p22"/>
          <p:cNvSpPr/>
          <p:nvPr/>
        </p:nvSpPr>
        <p:spPr>
          <a:xfrm>
            <a:off x="569475" y="2660476"/>
            <a:ext cx="4796551" cy="11079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Arial"/>
                <a:ea typeface="Arial"/>
                <a:cs typeface="Arial"/>
                <a:sym typeface="Arial"/>
              </a:rPr>
              <a:t>Los Sistemas de Información Geográfica, llamados SIG, posibilitan relacionar los datos con una ubicación específica, lo que se convierte en una gran herramienta para los encuestadores, ya que, en caso de contar con aplicaciones de SIG, pueden acceder fácilmente a la consulta de la ubicación de los lugares que requieren visitar o, en otros casos, relacionar cuál es la ubicación exacta de un predio o establecimiento.</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3"/>
          <p:cNvSpPr/>
          <p:nvPr/>
        </p:nvSpPr>
        <p:spPr>
          <a:xfrm>
            <a:off x="5476860" y="1978758"/>
            <a:ext cx="1789195" cy="570156"/>
          </a:xfrm>
          <a:prstGeom prst="roundRect">
            <a:avLst>
              <a:gd fmla="val 16667" name="adj"/>
            </a:avLst>
          </a:prstGeom>
          <a:solidFill>
            <a:srgbClr val="0091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7" name="Google Shape;257;p23"/>
          <p:cNvSpPr/>
          <p:nvPr/>
        </p:nvSpPr>
        <p:spPr>
          <a:xfrm>
            <a:off x="8225273"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8" name="Google Shape;258;p2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59" name="Google Shape;259;p23"/>
          <p:cNvSpPr/>
          <p:nvPr/>
        </p:nvSpPr>
        <p:spPr>
          <a:xfrm>
            <a:off x="8253350" y="4173967"/>
            <a:ext cx="3948174" cy="2684031"/>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Arial"/>
                <a:ea typeface="Arial"/>
                <a:cs typeface="Arial"/>
                <a:sym typeface="Arial"/>
              </a:rPr>
              <a:t>Referencias de las imágenes: </a:t>
            </a:r>
            <a:r>
              <a:rPr b="0" i="0" lang="es-ES" sz="1100" u="sng" cap="none" strike="noStrike">
                <a:solidFill>
                  <a:srgbClr val="000000"/>
                </a:solidFill>
                <a:latin typeface="Arial"/>
                <a:ea typeface="Arial"/>
                <a:cs typeface="Arial"/>
                <a:sym typeface="Arial"/>
                <a:hlinkClick r:id="rId3">
                  <a:extLst>
                    <a:ext uri="{A12FA001-AC4F-418D-AE19-62706E023703}">
                      <ahyp:hlinkClr val="tx"/>
                    </a:ext>
                  </a:extLst>
                </a:hlinkClick>
              </a:rPr>
              <a:t>https://www.flaticon.es/icono-gratis/supervision_2942789?term=programas%20informaticos&amp;related_id=2942789</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ES" sz="1100" u="sng" cap="none" strike="noStrike">
                <a:solidFill>
                  <a:srgbClr val="000000"/>
                </a:solidFill>
                <a:latin typeface="Arial"/>
                <a:ea typeface="Arial"/>
                <a:cs typeface="Arial"/>
                <a:sym typeface="Arial"/>
                <a:hlinkClick r:id="rId4">
                  <a:extLst>
                    <a:ext uri="{A12FA001-AC4F-418D-AE19-62706E023703}">
                      <ahyp:hlinkClr val="tx"/>
                    </a:ext>
                  </a:extLst>
                </a:hlinkClick>
              </a:rPr>
              <a:t>https://www.flaticon.es/icono-premium/desarrollo-de-aplicaciones_2335265?term=aplicaciones&amp;page=1&amp;position=3&amp;page=1&amp;position=3&amp;related_id=2335265&amp;origin=search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ES" sz="1100" u="sng" cap="none" strike="noStrike">
                <a:solidFill>
                  <a:srgbClr val="000000"/>
                </a:solidFill>
                <a:latin typeface="Arial"/>
                <a:ea typeface="Arial"/>
                <a:cs typeface="Arial"/>
                <a:sym typeface="Arial"/>
                <a:hlinkClick r:id="rId5">
                  <a:extLst>
                    <a:ext uri="{A12FA001-AC4F-418D-AE19-62706E023703}">
                      <ahyp:hlinkClr val="tx"/>
                    </a:ext>
                  </a:extLst>
                </a:hlinkClick>
              </a:rPr>
              <a:t>https://www.flaticon.es/icono-premium/pc-de-la-torre_2613724?term=hardware&amp;page=1&amp;position=6&amp;page=1&amp;position=6&amp;related_id=2613724&amp;origin=search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100" u="none" cap="none" strike="noStrike">
              <a:solidFill>
                <a:schemeClr val="dk1"/>
              </a:solidFill>
              <a:latin typeface="Arial"/>
              <a:ea typeface="Arial"/>
              <a:cs typeface="Arial"/>
              <a:sym typeface="Arial"/>
            </a:endParaRPr>
          </a:p>
        </p:txBody>
      </p:sp>
      <p:sp>
        <p:nvSpPr>
          <p:cNvPr id="260" name="Google Shape;260;p23"/>
          <p:cNvSpPr/>
          <p:nvPr/>
        </p:nvSpPr>
        <p:spPr>
          <a:xfrm>
            <a:off x="5633690" y="2033003"/>
            <a:ext cx="147100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Noto Sans"/>
                <a:ea typeface="Noto Sans"/>
                <a:cs typeface="Noto Sans"/>
                <a:sym typeface="Noto Sans"/>
              </a:rPr>
              <a:t>Dispositivos móviles de captura.</a:t>
            </a:r>
            <a:endParaRPr b="0" i="0" sz="1200" u="none" cap="none" strike="noStrike">
              <a:solidFill>
                <a:schemeClr val="lt1"/>
              </a:solidFill>
              <a:latin typeface="Arial"/>
              <a:ea typeface="Arial"/>
              <a:cs typeface="Arial"/>
              <a:sym typeface="Arial"/>
            </a:endParaRPr>
          </a:p>
        </p:txBody>
      </p:sp>
      <p:grpSp>
        <p:nvGrpSpPr>
          <p:cNvPr id="261" name="Google Shape;261;p23"/>
          <p:cNvGrpSpPr/>
          <p:nvPr/>
        </p:nvGrpSpPr>
        <p:grpSpPr>
          <a:xfrm>
            <a:off x="1013259" y="1257300"/>
            <a:ext cx="5501133" cy="3521175"/>
            <a:chOff x="349216" y="0"/>
            <a:chExt cx="5501133" cy="3521175"/>
          </a:xfrm>
        </p:grpSpPr>
        <p:sp>
          <p:nvSpPr>
            <p:cNvPr id="262" name="Google Shape;262;p23"/>
            <p:cNvSpPr/>
            <p:nvPr/>
          </p:nvSpPr>
          <p:spPr>
            <a:xfrm>
              <a:off x="1670588" y="2188410"/>
              <a:ext cx="1545818" cy="1332765"/>
            </a:xfrm>
            <a:prstGeom prst="hexagon">
              <a:avLst>
                <a:gd fmla="val 25000" name="adj"/>
                <a:gd fmla="val 115470" name="vf"/>
              </a:avLst>
            </a:prstGeom>
            <a:solidFill>
              <a:srgbClr val="4372C3"/>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3"/>
            <p:cNvSpPr txBox="1"/>
            <p:nvPr/>
          </p:nvSpPr>
          <p:spPr>
            <a:xfrm>
              <a:off x="1910470" y="2395230"/>
              <a:ext cx="1066054" cy="919125"/>
            </a:xfrm>
            <a:prstGeom prst="rect">
              <a:avLst/>
            </a:prstGeom>
            <a:noFill/>
            <a:ln>
              <a:noFill/>
            </a:ln>
          </p:spPr>
          <p:txBody>
            <a:bodyPr anchorCtr="0" anchor="ctr" bIns="13950" lIns="0" spcFirstLastPara="1" rIns="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Herramientas ofimáticas para la aplicación de encuestas en canales telefónicos.</a:t>
              </a:r>
              <a:endParaRPr b="0" i="0" sz="1400" u="none" cap="none" strike="noStrike">
                <a:solidFill>
                  <a:srgbClr val="000000"/>
                </a:solidFill>
                <a:latin typeface="Arial"/>
                <a:ea typeface="Arial"/>
                <a:cs typeface="Arial"/>
                <a:sym typeface="Arial"/>
              </a:endParaRPr>
            </a:p>
          </p:txBody>
        </p:sp>
        <p:sp>
          <p:nvSpPr>
            <p:cNvPr id="264" name="Google Shape;264;p23"/>
            <p:cNvSpPr/>
            <p:nvPr/>
          </p:nvSpPr>
          <p:spPr>
            <a:xfrm>
              <a:off x="1710746" y="2776799"/>
              <a:ext cx="180987" cy="155988"/>
            </a:xfrm>
            <a:prstGeom prst="hexagon">
              <a:avLst>
                <a:gd fmla="val 25000" name="adj"/>
                <a:gd fmla="val 115470" name="vf"/>
              </a:avLst>
            </a:prstGeom>
            <a:solidFill>
              <a:schemeClr val="lt1"/>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3"/>
            <p:cNvSpPr/>
            <p:nvPr/>
          </p:nvSpPr>
          <p:spPr>
            <a:xfrm>
              <a:off x="349216" y="1472555"/>
              <a:ext cx="1545818" cy="1332765"/>
            </a:xfrm>
            <a:prstGeom prst="hexagon">
              <a:avLst>
                <a:gd fmla="val 25000" name="adj"/>
                <a:gd fmla="val 115470" name="vf"/>
              </a:avLst>
            </a:prstGeom>
            <a:blipFill rotWithShape="1">
              <a:blip r:embed="rId6">
                <a:alphaModFix/>
              </a:blip>
              <a:stretch>
                <a:fillRect b="-7995" l="0" r="0" t="-7995"/>
              </a:stretch>
            </a:blip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3"/>
            <p:cNvSpPr/>
            <p:nvPr/>
          </p:nvSpPr>
          <p:spPr>
            <a:xfrm>
              <a:off x="1401583" y="2629262"/>
              <a:ext cx="180987" cy="155988"/>
            </a:xfrm>
            <a:prstGeom prst="hexagon">
              <a:avLst>
                <a:gd fmla="val 25000" name="adj"/>
                <a:gd fmla="val 115470" name="vf"/>
              </a:avLst>
            </a:prstGeom>
            <a:solidFill>
              <a:schemeClr val="lt1"/>
            </a:solidFill>
            <a:ln cap="flat" cmpd="sng" w="25400">
              <a:solidFill>
                <a:srgbClr val="43A2B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3"/>
            <p:cNvSpPr/>
            <p:nvPr/>
          </p:nvSpPr>
          <p:spPr>
            <a:xfrm>
              <a:off x="2987559" y="1456710"/>
              <a:ext cx="1545818" cy="1332765"/>
            </a:xfrm>
            <a:prstGeom prst="hexagon">
              <a:avLst>
                <a:gd fmla="val 25000" name="adj"/>
                <a:gd fmla="val 115470" name="vf"/>
              </a:avLst>
            </a:prstGeom>
            <a:solidFill>
              <a:srgbClr val="44B78C"/>
            </a:solidFill>
            <a:ln cap="flat" cmpd="sng" w="25400">
              <a:solidFill>
                <a:srgbClr val="44B7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3"/>
            <p:cNvSpPr txBox="1"/>
            <p:nvPr/>
          </p:nvSpPr>
          <p:spPr>
            <a:xfrm>
              <a:off x="3227441" y="1663530"/>
              <a:ext cx="1066054" cy="919125"/>
            </a:xfrm>
            <a:prstGeom prst="rect">
              <a:avLst/>
            </a:prstGeom>
            <a:noFill/>
            <a:ln>
              <a:noFill/>
            </a:ln>
          </p:spPr>
          <p:txBody>
            <a:bodyPr anchorCtr="0" anchor="ctr" bIns="13950" lIns="0" spcFirstLastPara="1" rIns="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Herramientas ofimáticas para la aplicación de encuestas presenciales.</a:t>
              </a:r>
              <a:endParaRPr b="0" i="0" sz="1400" u="none" cap="none" strike="noStrike">
                <a:solidFill>
                  <a:srgbClr val="000000"/>
                </a:solidFill>
                <a:latin typeface="Arial"/>
                <a:ea typeface="Arial"/>
                <a:cs typeface="Arial"/>
                <a:sym typeface="Arial"/>
              </a:endParaRPr>
            </a:p>
          </p:txBody>
        </p:sp>
        <p:sp>
          <p:nvSpPr>
            <p:cNvPr id="269" name="Google Shape;269;p23"/>
            <p:cNvSpPr/>
            <p:nvPr/>
          </p:nvSpPr>
          <p:spPr>
            <a:xfrm>
              <a:off x="4044327" y="2612008"/>
              <a:ext cx="180987" cy="155988"/>
            </a:xfrm>
            <a:prstGeom prst="hexagon">
              <a:avLst>
                <a:gd fmla="val 25000" name="adj"/>
                <a:gd fmla="val 115470" name="vf"/>
              </a:avLst>
            </a:prstGeom>
            <a:solidFill>
              <a:schemeClr val="lt1"/>
            </a:solidFill>
            <a:ln cap="flat" cmpd="sng" w="25400">
              <a:solidFill>
                <a:srgbClr val="43BA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3"/>
            <p:cNvSpPr/>
            <p:nvPr/>
          </p:nvSpPr>
          <p:spPr>
            <a:xfrm>
              <a:off x="4304531" y="2188410"/>
              <a:ext cx="1545818" cy="1332765"/>
            </a:xfrm>
            <a:prstGeom prst="hexagon">
              <a:avLst>
                <a:gd fmla="val 25000" name="adj"/>
                <a:gd fmla="val 115470" name="vf"/>
              </a:avLst>
            </a:prstGeom>
            <a:blipFill rotWithShape="1">
              <a:blip r:embed="rId7">
                <a:alphaModFix/>
              </a:blip>
              <a:stretch>
                <a:fillRect b="-7995" l="0" r="0" t="-7995"/>
              </a:stretch>
            </a:blipFill>
            <a:ln cap="flat" cmpd="sng" w="25400">
              <a:solidFill>
                <a:srgbClr val="44B7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3"/>
            <p:cNvSpPr/>
            <p:nvPr/>
          </p:nvSpPr>
          <p:spPr>
            <a:xfrm>
              <a:off x="4344689" y="2776799"/>
              <a:ext cx="180987" cy="155988"/>
            </a:xfrm>
            <a:prstGeom prst="hexagon">
              <a:avLst>
                <a:gd fmla="val 25000" name="adj"/>
                <a:gd fmla="val 115470" name="vf"/>
              </a:avLst>
            </a:prstGeom>
            <a:solidFill>
              <a:schemeClr val="lt1"/>
            </a:solidFill>
            <a:ln cap="flat" cmpd="sng" w="25400">
              <a:solidFill>
                <a:srgbClr val="44B5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3"/>
            <p:cNvSpPr/>
            <p:nvPr/>
          </p:nvSpPr>
          <p:spPr>
            <a:xfrm>
              <a:off x="1670588" y="728179"/>
              <a:ext cx="1545818" cy="1332765"/>
            </a:xfrm>
            <a:prstGeom prst="hexagon">
              <a:avLst>
                <a:gd fmla="val 25000" name="adj"/>
                <a:gd fmla="val 115470" name="vf"/>
              </a:avLst>
            </a:prstGeom>
            <a:solidFill>
              <a:srgbClr val="6FAA47"/>
            </a:solid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3"/>
            <p:cNvSpPr txBox="1"/>
            <p:nvPr/>
          </p:nvSpPr>
          <p:spPr>
            <a:xfrm>
              <a:off x="1910470" y="934999"/>
              <a:ext cx="1066054" cy="919125"/>
            </a:xfrm>
            <a:prstGeom prst="rect">
              <a:avLst/>
            </a:prstGeom>
            <a:noFill/>
            <a:ln>
              <a:noFill/>
            </a:ln>
          </p:spPr>
          <p:txBody>
            <a:bodyPr anchorCtr="0" anchor="ctr" bIns="13950" lIns="0" spcFirstLastPara="1" rIns="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Herramientas para el desarrollo de la investigación de mercados.</a:t>
              </a:r>
              <a:endParaRPr b="0" i="0" sz="1400" u="none" cap="none" strike="noStrike">
                <a:solidFill>
                  <a:srgbClr val="000000"/>
                </a:solidFill>
                <a:latin typeface="Arial"/>
                <a:ea typeface="Arial"/>
                <a:cs typeface="Arial"/>
                <a:sym typeface="Arial"/>
              </a:endParaRPr>
            </a:p>
          </p:txBody>
        </p:sp>
        <p:sp>
          <p:nvSpPr>
            <p:cNvPr id="274" name="Google Shape;274;p23"/>
            <p:cNvSpPr/>
            <p:nvPr/>
          </p:nvSpPr>
          <p:spPr>
            <a:xfrm>
              <a:off x="2718554" y="757052"/>
              <a:ext cx="180987" cy="155988"/>
            </a:xfrm>
            <a:prstGeom prst="hexagon">
              <a:avLst>
                <a:gd fmla="val 25000" name="adj"/>
                <a:gd fmla="val 115470" name="vf"/>
              </a:avLst>
            </a:prstGeom>
            <a:solidFill>
              <a:schemeClr val="lt1"/>
            </a:solidFill>
            <a:ln cap="flat" cmpd="sng" w="25400">
              <a:solidFill>
                <a:srgbClr val="46AF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3"/>
            <p:cNvSpPr/>
            <p:nvPr/>
          </p:nvSpPr>
          <p:spPr>
            <a:xfrm>
              <a:off x="2987559" y="0"/>
              <a:ext cx="1545818" cy="1332765"/>
            </a:xfrm>
            <a:prstGeom prst="hexagon">
              <a:avLst>
                <a:gd fmla="val 25000" name="adj"/>
                <a:gd fmla="val 115470" name="vf"/>
              </a:avLst>
            </a:prstGeom>
            <a:blipFill rotWithShape="1">
              <a:blip r:embed="rId8">
                <a:alphaModFix/>
              </a:blip>
              <a:stretch>
                <a:fillRect b="-7995" l="0" r="0" t="-7995"/>
              </a:stretch>
            </a:blip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3"/>
            <p:cNvSpPr/>
            <p:nvPr/>
          </p:nvSpPr>
          <p:spPr>
            <a:xfrm>
              <a:off x="3033219" y="585219"/>
              <a:ext cx="180987" cy="155988"/>
            </a:xfrm>
            <a:prstGeom prst="hexagon">
              <a:avLst>
                <a:gd fmla="val 25000" name="adj"/>
                <a:gd fmla="val 115470" name="vf"/>
              </a:avLst>
            </a:prstGeom>
            <a:solidFill>
              <a:schemeClr val="lt1"/>
            </a:solid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77" name="Google Shape;277;p23"/>
          <p:cNvCxnSpPr/>
          <p:nvPr/>
        </p:nvCxnSpPr>
        <p:spPr>
          <a:xfrm flipH="1" rot="10800000">
            <a:off x="4962164" y="2224027"/>
            <a:ext cx="514696" cy="768722"/>
          </a:xfrm>
          <a:prstGeom prst="straightConnector1">
            <a:avLst/>
          </a:prstGeom>
          <a:noFill/>
          <a:ln cap="flat" cmpd="sng" w="19050">
            <a:solidFill>
              <a:srgbClr val="009193"/>
            </a:solidFill>
            <a:prstDash val="solid"/>
            <a:round/>
            <a:headEnd len="sm" w="sm" type="none"/>
            <a:tailEnd len="sm" w="sm" type="none"/>
          </a:ln>
        </p:spPr>
      </p:cxnSp>
      <p:sp>
        <p:nvSpPr>
          <p:cNvPr id="278" name="Google Shape;278;p23"/>
          <p:cNvSpPr/>
          <p:nvPr/>
        </p:nvSpPr>
        <p:spPr>
          <a:xfrm>
            <a:off x="5476861" y="2654268"/>
            <a:ext cx="2107510" cy="570156"/>
          </a:xfrm>
          <a:prstGeom prst="roundRect">
            <a:avLst>
              <a:gd fmla="val 16667" name="adj"/>
            </a:avLst>
          </a:prstGeom>
          <a:solidFill>
            <a:srgbClr val="0091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9" name="Google Shape;279;p23"/>
          <p:cNvSpPr/>
          <p:nvPr/>
        </p:nvSpPr>
        <p:spPr>
          <a:xfrm>
            <a:off x="5633689" y="2708513"/>
            <a:ext cx="195068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Noto Sans"/>
                <a:ea typeface="Noto Sans"/>
                <a:cs typeface="Noto Sans"/>
                <a:sym typeface="Noto Sans"/>
              </a:rPr>
              <a:t>Aplicaciones con sistemas de información geográfica.</a:t>
            </a:r>
            <a:endParaRPr b="0" i="0" sz="1200" u="none" cap="none" strike="noStrike">
              <a:solidFill>
                <a:schemeClr val="lt1"/>
              </a:solidFill>
              <a:latin typeface="Arial"/>
              <a:ea typeface="Arial"/>
              <a:cs typeface="Arial"/>
              <a:sym typeface="Arial"/>
            </a:endParaRPr>
          </a:p>
        </p:txBody>
      </p:sp>
      <p:cxnSp>
        <p:nvCxnSpPr>
          <p:cNvPr id="280" name="Google Shape;280;p23"/>
          <p:cNvCxnSpPr/>
          <p:nvPr/>
        </p:nvCxnSpPr>
        <p:spPr>
          <a:xfrm flipH="1" rot="10800000">
            <a:off x="5038248" y="2891937"/>
            <a:ext cx="430513" cy="125951"/>
          </a:xfrm>
          <a:prstGeom prst="straightConnector1">
            <a:avLst/>
          </a:prstGeom>
          <a:noFill/>
          <a:ln cap="flat" cmpd="sng" w="19050">
            <a:solidFill>
              <a:srgbClr val="009193"/>
            </a:solidFill>
            <a:prstDash val="solid"/>
            <a:round/>
            <a:headEnd len="sm" w="sm" type="none"/>
            <a:tailEnd len="sm" w="sm" type="none"/>
          </a:ln>
        </p:spPr>
      </p:cxnSp>
      <p:sp>
        <p:nvSpPr>
          <p:cNvPr id="281" name="Google Shape;281;p23"/>
          <p:cNvSpPr/>
          <p:nvPr/>
        </p:nvSpPr>
        <p:spPr>
          <a:xfrm>
            <a:off x="2710071" y="4957485"/>
            <a:ext cx="1776098" cy="419549"/>
          </a:xfrm>
          <a:prstGeom prst="roundRect">
            <a:avLst>
              <a:gd fmla="val 16667" name="adj"/>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2" name="Google Shape;282;p23"/>
          <p:cNvSpPr/>
          <p:nvPr/>
        </p:nvSpPr>
        <p:spPr>
          <a:xfrm>
            <a:off x="2870767" y="5028759"/>
            <a:ext cx="161540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Noto Sans"/>
                <a:ea typeface="Noto Sans"/>
                <a:cs typeface="Noto Sans"/>
                <a:sym typeface="Noto Sans"/>
              </a:rPr>
              <a:t>Elementos generales.</a:t>
            </a:r>
            <a:endParaRPr b="0" i="0" sz="1200" u="none" cap="none" strike="noStrike">
              <a:solidFill>
                <a:schemeClr val="lt1"/>
              </a:solidFill>
              <a:latin typeface="Arial"/>
              <a:ea typeface="Arial"/>
              <a:cs typeface="Arial"/>
              <a:sym typeface="Arial"/>
            </a:endParaRPr>
          </a:p>
        </p:txBody>
      </p:sp>
      <p:cxnSp>
        <p:nvCxnSpPr>
          <p:cNvPr id="283" name="Google Shape;283;p23"/>
          <p:cNvCxnSpPr/>
          <p:nvPr/>
        </p:nvCxnSpPr>
        <p:spPr>
          <a:xfrm rot="10800000">
            <a:off x="3087675" y="4778476"/>
            <a:ext cx="0" cy="179009"/>
          </a:xfrm>
          <a:prstGeom prst="straightConnector1">
            <a:avLst/>
          </a:prstGeom>
          <a:noFill/>
          <a:ln cap="flat" cmpd="sng" w="28575">
            <a:solidFill>
              <a:srgbClr val="1E4E79"/>
            </a:solidFill>
            <a:prstDash val="solid"/>
            <a:round/>
            <a:headEnd len="sm" w="sm" type="none"/>
            <a:tailEnd len="sm" w="sm" type="none"/>
          </a:ln>
        </p:spPr>
      </p:cxnSp>
      <p:sp>
        <p:nvSpPr>
          <p:cNvPr id="284" name="Google Shape;284;p23"/>
          <p:cNvSpPr/>
          <p:nvPr/>
        </p:nvSpPr>
        <p:spPr>
          <a:xfrm>
            <a:off x="771686" y="2233767"/>
            <a:ext cx="5149213" cy="1200495"/>
          </a:xfrm>
          <a:prstGeom prst="wedgeRoundRectCallout">
            <a:avLst>
              <a:gd fmla="val -17536" name="adj1"/>
              <a:gd fmla="val 104308" name="adj2"/>
              <a:gd fmla="val 16667" name="adj3"/>
            </a:avLst>
          </a:prstGeom>
          <a:solidFill>
            <a:schemeClr val="lt1"/>
          </a:solidFill>
          <a:ln cap="flat" cmpd="sng" w="38100">
            <a:solidFill>
              <a:srgbClr val="2F549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5" name="Google Shape;285;p23"/>
          <p:cNvSpPr/>
          <p:nvPr/>
        </p:nvSpPr>
        <p:spPr>
          <a:xfrm>
            <a:off x="5639096" y="2115509"/>
            <a:ext cx="387275" cy="364416"/>
          </a:xfrm>
          <a:prstGeom prst="ellipse">
            <a:avLst/>
          </a:prstGeom>
          <a:solidFill>
            <a:srgbClr val="3F3F3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chemeClr val="lt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286" name="Google Shape;286;p23"/>
          <p:cNvSpPr/>
          <p:nvPr/>
        </p:nvSpPr>
        <p:spPr>
          <a:xfrm>
            <a:off x="948016" y="2444430"/>
            <a:ext cx="4796551"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Arial"/>
                <a:ea typeface="Arial"/>
                <a:cs typeface="Arial"/>
                <a:sym typeface="Arial"/>
              </a:rPr>
              <a:t>Las encuestas telefónicas son aquellas que se realizan a través de una llamada que es generada desde un </a:t>
            </a:r>
            <a:r>
              <a:rPr b="0" i="1" lang="es-ES" sz="1100" u="none" cap="none" strike="noStrike">
                <a:solidFill>
                  <a:srgbClr val="000000"/>
                </a:solidFill>
                <a:latin typeface="Arial"/>
                <a:ea typeface="Arial"/>
                <a:cs typeface="Arial"/>
                <a:sym typeface="Arial"/>
              </a:rPr>
              <a:t>call center </a:t>
            </a:r>
            <a:r>
              <a:rPr b="0" i="0" lang="es-ES" sz="1100" u="none" cap="none" strike="noStrike">
                <a:solidFill>
                  <a:srgbClr val="000000"/>
                </a:solidFill>
                <a:latin typeface="Arial"/>
                <a:ea typeface="Arial"/>
                <a:cs typeface="Arial"/>
                <a:sym typeface="Arial"/>
              </a:rPr>
              <a:t>(centro de llamadas). Para realizar esta actividad los encuestadores telefónicos, suelen contar con algunos elementos generales.</a:t>
            </a:r>
            <a:endParaRPr b="0" i="0" sz="11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4"/>
          <p:cNvSpPr/>
          <p:nvPr/>
        </p:nvSpPr>
        <p:spPr>
          <a:xfrm>
            <a:off x="5476860" y="1978758"/>
            <a:ext cx="1789195" cy="570156"/>
          </a:xfrm>
          <a:prstGeom prst="roundRect">
            <a:avLst>
              <a:gd fmla="val 16667" name="adj"/>
            </a:avLst>
          </a:prstGeom>
          <a:solidFill>
            <a:srgbClr val="0091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2" name="Google Shape;292;p24"/>
          <p:cNvSpPr/>
          <p:nvPr/>
        </p:nvSpPr>
        <p:spPr>
          <a:xfrm>
            <a:off x="8225273"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3" name="Google Shape;293;p2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94" name="Google Shape;294;p24"/>
          <p:cNvSpPr/>
          <p:nvPr/>
        </p:nvSpPr>
        <p:spPr>
          <a:xfrm>
            <a:off x="8253350" y="4173967"/>
            <a:ext cx="3948174" cy="2684031"/>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Arial"/>
                <a:ea typeface="Arial"/>
                <a:cs typeface="Arial"/>
                <a:sym typeface="Arial"/>
              </a:rPr>
              <a:t>Referencias de las imágenes: </a:t>
            </a:r>
            <a:r>
              <a:rPr b="0" i="0" lang="es-ES" sz="1100" u="sng" cap="none" strike="noStrike">
                <a:solidFill>
                  <a:srgbClr val="000000"/>
                </a:solidFill>
                <a:latin typeface="Arial"/>
                <a:ea typeface="Arial"/>
                <a:cs typeface="Arial"/>
                <a:sym typeface="Arial"/>
                <a:hlinkClick r:id="rId3">
                  <a:extLst>
                    <a:ext uri="{A12FA001-AC4F-418D-AE19-62706E023703}">
                      <ahyp:hlinkClr val="tx"/>
                    </a:ext>
                  </a:extLst>
                </a:hlinkClick>
              </a:rPr>
              <a:t>https://www.flaticon.es/icono-gratis/supervision_2942789?term=programas%20informaticos&amp;related_id=2942789</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ES" sz="1100" u="sng" cap="none" strike="noStrike">
                <a:solidFill>
                  <a:srgbClr val="000000"/>
                </a:solidFill>
                <a:latin typeface="Arial"/>
                <a:ea typeface="Arial"/>
                <a:cs typeface="Arial"/>
                <a:sym typeface="Arial"/>
                <a:hlinkClick r:id="rId4">
                  <a:extLst>
                    <a:ext uri="{A12FA001-AC4F-418D-AE19-62706E023703}">
                      <ahyp:hlinkClr val="tx"/>
                    </a:ext>
                  </a:extLst>
                </a:hlinkClick>
              </a:rPr>
              <a:t>https://www.flaticon.es/icono-premium/desarrollo-de-aplicaciones_2335265?term=aplicaciones&amp;page=1&amp;position=3&amp;page=1&amp;position=3&amp;related_id=2335265&amp;origin=search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ES" sz="1100" u="sng" cap="none" strike="noStrike">
                <a:solidFill>
                  <a:srgbClr val="000000"/>
                </a:solidFill>
                <a:latin typeface="Arial"/>
                <a:ea typeface="Arial"/>
                <a:cs typeface="Arial"/>
                <a:sym typeface="Arial"/>
                <a:hlinkClick r:id="rId5">
                  <a:extLst>
                    <a:ext uri="{A12FA001-AC4F-418D-AE19-62706E023703}">
                      <ahyp:hlinkClr val="tx"/>
                    </a:ext>
                  </a:extLst>
                </a:hlinkClick>
              </a:rPr>
              <a:t>https://www.flaticon.es/icono-premium/pc-de-la-torre_2613724?term=hardware&amp;page=1&amp;position=6&amp;page=1&amp;position=6&amp;related_id=2613724&amp;origin=search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100" u="none" cap="none" strike="noStrike">
              <a:solidFill>
                <a:schemeClr val="dk1"/>
              </a:solidFill>
              <a:latin typeface="Arial"/>
              <a:ea typeface="Arial"/>
              <a:cs typeface="Arial"/>
              <a:sym typeface="Arial"/>
            </a:endParaRPr>
          </a:p>
        </p:txBody>
      </p:sp>
      <p:sp>
        <p:nvSpPr>
          <p:cNvPr id="295" name="Google Shape;295;p24"/>
          <p:cNvSpPr/>
          <p:nvPr/>
        </p:nvSpPr>
        <p:spPr>
          <a:xfrm>
            <a:off x="5633690" y="2033003"/>
            <a:ext cx="147100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Noto Sans"/>
                <a:ea typeface="Noto Sans"/>
                <a:cs typeface="Noto Sans"/>
                <a:sym typeface="Noto Sans"/>
              </a:rPr>
              <a:t>Dispositivos móviles de captura.</a:t>
            </a:r>
            <a:endParaRPr b="0" i="0" sz="1200" u="none" cap="none" strike="noStrike">
              <a:solidFill>
                <a:schemeClr val="lt1"/>
              </a:solidFill>
              <a:latin typeface="Arial"/>
              <a:ea typeface="Arial"/>
              <a:cs typeface="Arial"/>
              <a:sym typeface="Arial"/>
            </a:endParaRPr>
          </a:p>
        </p:txBody>
      </p:sp>
      <p:grpSp>
        <p:nvGrpSpPr>
          <p:cNvPr id="296" name="Google Shape;296;p24"/>
          <p:cNvGrpSpPr/>
          <p:nvPr/>
        </p:nvGrpSpPr>
        <p:grpSpPr>
          <a:xfrm>
            <a:off x="1013259" y="1257300"/>
            <a:ext cx="5501133" cy="3521175"/>
            <a:chOff x="349216" y="0"/>
            <a:chExt cx="5501133" cy="3521175"/>
          </a:xfrm>
        </p:grpSpPr>
        <p:sp>
          <p:nvSpPr>
            <p:cNvPr id="297" name="Google Shape;297;p24"/>
            <p:cNvSpPr/>
            <p:nvPr/>
          </p:nvSpPr>
          <p:spPr>
            <a:xfrm>
              <a:off x="1670588" y="2188410"/>
              <a:ext cx="1545818" cy="1332765"/>
            </a:xfrm>
            <a:prstGeom prst="hexagon">
              <a:avLst>
                <a:gd fmla="val 25000" name="adj"/>
                <a:gd fmla="val 115470" name="vf"/>
              </a:avLst>
            </a:prstGeom>
            <a:solidFill>
              <a:srgbClr val="4372C3"/>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4"/>
            <p:cNvSpPr txBox="1"/>
            <p:nvPr/>
          </p:nvSpPr>
          <p:spPr>
            <a:xfrm>
              <a:off x="1910470" y="2395230"/>
              <a:ext cx="1066054" cy="919125"/>
            </a:xfrm>
            <a:prstGeom prst="rect">
              <a:avLst/>
            </a:prstGeom>
            <a:noFill/>
            <a:ln>
              <a:noFill/>
            </a:ln>
          </p:spPr>
          <p:txBody>
            <a:bodyPr anchorCtr="0" anchor="ctr" bIns="13950" lIns="0" spcFirstLastPara="1" rIns="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Herramientas ofimáticas para la aplicación de encuestas en canales telefónicos.</a:t>
              </a:r>
              <a:endParaRPr b="0" i="0" sz="1400" u="none" cap="none" strike="noStrike">
                <a:solidFill>
                  <a:srgbClr val="000000"/>
                </a:solidFill>
                <a:latin typeface="Arial"/>
                <a:ea typeface="Arial"/>
                <a:cs typeface="Arial"/>
                <a:sym typeface="Arial"/>
              </a:endParaRPr>
            </a:p>
          </p:txBody>
        </p:sp>
        <p:sp>
          <p:nvSpPr>
            <p:cNvPr id="299" name="Google Shape;299;p24"/>
            <p:cNvSpPr/>
            <p:nvPr/>
          </p:nvSpPr>
          <p:spPr>
            <a:xfrm>
              <a:off x="1710746" y="2776799"/>
              <a:ext cx="180987" cy="155988"/>
            </a:xfrm>
            <a:prstGeom prst="hexagon">
              <a:avLst>
                <a:gd fmla="val 25000" name="adj"/>
                <a:gd fmla="val 115470" name="vf"/>
              </a:avLst>
            </a:prstGeom>
            <a:solidFill>
              <a:schemeClr val="lt1"/>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4"/>
            <p:cNvSpPr/>
            <p:nvPr/>
          </p:nvSpPr>
          <p:spPr>
            <a:xfrm>
              <a:off x="349216" y="1472555"/>
              <a:ext cx="1545818" cy="1332765"/>
            </a:xfrm>
            <a:prstGeom prst="hexagon">
              <a:avLst>
                <a:gd fmla="val 25000" name="adj"/>
                <a:gd fmla="val 115470" name="vf"/>
              </a:avLst>
            </a:prstGeom>
            <a:blipFill rotWithShape="1">
              <a:blip r:embed="rId6">
                <a:alphaModFix/>
              </a:blip>
              <a:stretch>
                <a:fillRect b="-7995" l="0" r="0" t="-7995"/>
              </a:stretch>
            </a:blip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4"/>
            <p:cNvSpPr/>
            <p:nvPr/>
          </p:nvSpPr>
          <p:spPr>
            <a:xfrm>
              <a:off x="1401583" y="2629262"/>
              <a:ext cx="180987" cy="155988"/>
            </a:xfrm>
            <a:prstGeom prst="hexagon">
              <a:avLst>
                <a:gd fmla="val 25000" name="adj"/>
                <a:gd fmla="val 115470" name="vf"/>
              </a:avLst>
            </a:prstGeom>
            <a:solidFill>
              <a:schemeClr val="lt1"/>
            </a:solidFill>
            <a:ln cap="flat" cmpd="sng" w="25400">
              <a:solidFill>
                <a:srgbClr val="43A2B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4"/>
            <p:cNvSpPr/>
            <p:nvPr/>
          </p:nvSpPr>
          <p:spPr>
            <a:xfrm>
              <a:off x="2987559" y="1456710"/>
              <a:ext cx="1545818" cy="1332765"/>
            </a:xfrm>
            <a:prstGeom prst="hexagon">
              <a:avLst>
                <a:gd fmla="val 25000" name="adj"/>
                <a:gd fmla="val 115470" name="vf"/>
              </a:avLst>
            </a:prstGeom>
            <a:solidFill>
              <a:srgbClr val="44B78C"/>
            </a:solidFill>
            <a:ln cap="flat" cmpd="sng" w="25400">
              <a:solidFill>
                <a:srgbClr val="44B7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4"/>
            <p:cNvSpPr txBox="1"/>
            <p:nvPr/>
          </p:nvSpPr>
          <p:spPr>
            <a:xfrm>
              <a:off x="3227441" y="1663530"/>
              <a:ext cx="1066054" cy="919125"/>
            </a:xfrm>
            <a:prstGeom prst="rect">
              <a:avLst/>
            </a:prstGeom>
            <a:noFill/>
            <a:ln>
              <a:noFill/>
            </a:ln>
          </p:spPr>
          <p:txBody>
            <a:bodyPr anchorCtr="0" anchor="ctr" bIns="13950" lIns="0" spcFirstLastPara="1" rIns="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Herramientas ofimáticas para la aplicación de encuestas presenciales.</a:t>
              </a:r>
              <a:endParaRPr b="0" i="0" sz="1400" u="none" cap="none" strike="noStrike">
                <a:solidFill>
                  <a:srgbClr val="000000"/>
                </a:solidFill>
                <a:latin typeface="Arial"/>
                <a:ea typeface="Arial"/>
                <a:cs typeface="Arial"/>
                <a:sym typeface="Arial"/>
              </a:endParaRPr>
            </a:p>
          </p:txBody>
        </p:sp>
        <p:sp>
          <p:nvSpPr>
            <p:cNvPr id="304" name="Google Shape;304;p24"/>
            <p:cNvSpPr/>
            <p:nvPr/>
          </p:nvSpPr>
          <p:spPr>
            <a:xfrm>
              <a:off x="4044327" y="2612008"/>
              <a:ext cx="180987" cy="155988"/>
            </a:xfrm>
            <a:prstGeom prst="hexagon">
              <a:avLst>
                <a:gd fmla="val 25000" name="adj"/>
                <a:gd fmla="val 115470" name="vf"/>
              </a:avLst>
            </a:prstGeom>
            <a:solidFill>
              <a:schemeClr val="lt1"/>
            </a:solidFill>
            <a:ln cap="flat" cmpd="sng" w="25400">
              <a:solidFill>
                <a:srgbClr val="43BA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4"/>
            <p:cNvSpPr/>
            <p:nvPr/>
          </p:nvSpPr>
          <p:spPr>
            <a:xfrm>
              <a:off x="4304531" y="2188410"/>
              <a:ext cx="1545818" cy="1332765"/>
            </a:xfrm>
            <a:prstGeom prst="hexagon">
              <a:avLst>
                <a:gd fmla="val 25000" name="adj"/>
                <a:gd fmla="val 115470" name="vf"/>
              </a:avLst>
            </a:prstGeom>
            <a:blipFill rotWithShape="1">
              <a:blip r:embed="rId7">
                <a:alphaModFix/>
              </a:blip>
              <a:stretch>
                <a:fillRect b="-7995" l="0" r="0" t="-7995"/>
              </a:stretch>
            </a:blipFill>
            <a:ln cap="flat" cmpd="sng" w="25400">
              <a:solidFill>
                <a:srgbClr val="44B7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4"/>
            <p:cNvSpPr/>
            <p:nvPr/>
          </p:nvSpPr>
          <p:spPr>
            <a:xfrm>
              <a:off x="4344689" y="2776799"/>
              <a:ext cx="180987" cy="155988"/>
            </a:xfrm>
            <a:prstGeom prst="hexagon">
              <a:avLst>
                <a:gd fmla="val 25000" name="adj"/>
                <a:gd fmla="val 115470" name="vf"/>
              </a:avLst>
            </a:prstGeom>
            <a:solidFill>
              <a:schemeClr val="lt1"/>
            </a:solidFill>
            <a:ln cap="flat" cmpd="sng" w="25400">
              <a:solidFill>
                <a:srgbClr val="44B5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4"/>
            <p:cNvSpPr/>
            <p:nvPr/>
          </p:nvSpPr>
          <p:spPr>
            <a:xfrm>
              <a:off x="1670588" y="728179"/>
              <a:ext cx="1545818" cy="1332765"/>
            </a:xfrm>
            <a:prstGeom prst="hexagon">
              <a:avLst>
                <a:gd fmla="val 25000" name="adj"/>
                <a:gd fmla="val 115470" name="vf"/>
              </a:avLst>
            </a:prstGeom>
            <a:solidFill>
              <a:srgbClr val="6FAA47"/>
            </a:solid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4"/>
            <p:cNvSpPr txBox="1"/>
            <p:nvPr/>
          </p:nvSpPr>
          <p:spPr>
            <a:xfrm>
              <a:off x="1910470" y="934999"/>
              <a:ext cx="1066054" cy="919125"/>
            </a:xfrm>
            <a:prstGeom prst="rect">
              <a:avLst/>
            </a:prstGeom>
            <a:noFill/>
            <a:ln>
              <a:noFill/>
            </a:ln>
          </p:spPr>
          <p:txBody>
            <a:bodyPr anchorCtr="0" anchor="ctr" bIns="13950" lIns="0" spcFirstLastPara="1" rIns="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Herramientas para el desarrollo de la investigación de mercados.</a:t>
              </a:r>
              <a:endParaRPr b="0" i="0" sz="1400" u="none" cap="none" strike="noStrike">
                <a:solidFill>
                  <a:srgbClr val="000000"/>
                </a:solidFill>
                <a:latin typeface="Arial"/>
                <a:ea typeface="Arial"/>
                <a:cs typeface="Arial"/>
                <a:sym typeface="Arial"/>
              </a:endParaRPr>
            </a:p>
          </p:txBody>
        </p:sp>
        <p:sp>
          <p:nvSpPr>
            <p:cNvPr id="309" name="Google Shape;309;p24"/>
            <p:cNvSpPr/>
            <p:nvPr/>
          </p:nvSpPr>
          <p:spPr>
            <a:xfrm>
              <a:off x="2718554" y="757052"/>
              <a:ext cx="180987" cy="155988"/>
            </a:xfrm>
            <a:prstGeom prst="hexagon">
              <a:avLst>
                <a:gd fmla="val 25000" name="adj"/>
                <a:gd fmla="val 115470" name="vf"/>
              </a:avLst>
            </a:prstGeom>
            <a:solidFill>
              <a:schemeClr val="lt1"/>
            </a:solidFill>
            <a:ln cap="flat" cmpd="sng" w="25400">
              <a:solidFill>
                <a:srgbClr val="46AF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4"/>
            <p:cNvSpPr/>
            <p:nvPr/>
          </p:nvSpPr>
          <p:spPr>
            <a:xfrm>
              <a:off x="2987559" y="0"/>
              <a:ext cx="1545818" cy="1332765"/>
            </a:xfrm>
            <a:prstGeom prst="hexagon">
              <a:avLst>
                <a:gd fmla="val 25000" name="adj"/>
                <a:gd fmla="val 115470" name="vf"/>
              </a:avLst>
            </a:prstGeom>
            <a:blipFill rotWithShape="1">
              <a:blip r:embed="rId8">
                <a:alphaModFix/>
              </a:blip>
              <a:stretch>
                <a:fillRect b="-7995" l="0" r="0" t="-7995"/>
              </a:stretch>
            </a:blip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4"/>
            <p:cNvSpPr/>
            <p:nvPr/>
          </p:nvSpPr>
          <p:spPr>
            <a:xfrm>
              <a:off x="3033219" y="585219"/>
              <a:ext cx="180987" cy="155988"/>
            </a:xfrm>
            <a:prstGeom prst="hexagon">
              <a:avLst>
                <a:gd fmla="val 25000" name="adj"/>
                <a:gd fmla="val 115470" name="vf"/>
              </a:avLst>
            </a:prstGeom>
            <a:solidFill>
              <a:schemeClr val="lt1"/>
            </a:solid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12" name="Google Shape;312;p24"/>
          <p:cNvCxnSpPr/>
          <p:nvPr/>
        </p:nvCxnSpPr>
        <p:spPr>
          <a:xfrm flipH="1" rot="10800000">
            <a:off x="4962164" y="2224027"/>
            <a:ext cx="514696" cy="768722"/>
          </a:xfrm>
          <a:prstGeom prst="straightConnector1">
            <a:avLst/>
          </a:prstGeom>
          <a:noFill/>
          <a:ln cap="flat" cmpd="sng" w="19050">
            <a:solidFill>
              <a:srgbClr val="009193"/>
            </a:solidFill>
            <a:prstDash val="solid"/>
            <a:round/>
            <a:headEnd len="sm" w="sm" type="none"/>
            <a:tailEnd len="sm" w="sm" type="none"/>
          </a:ln>
        </p:spPr>
      </p:cxnSp>
      <p:sp>
        <p:nvSpPr>
          <p:cNvPr id="313" name="Google Shape;313;p24"/>
          <p:cNvSpPr/>
          <p:nvPr/>
        </p:nvSpPr>
        <p:spPr>
          <a:xfrm>
            <a:off x="5476861" y="2654268"/>
            <a:ext cx="2107510" cy="570156"/>
          </a:xfrm>
          <a:prstGeom prst="roundRect">
            <a:avLst>
              <a:gd fmla="val 16667" name="adj"/>
            </a:avLst>
          </a:prstGeom>
          <a:solidFill>
            <a:srgbClr val="0091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4" name="Google Shape;314;p24"/>
          <p:cNvSpPr/>
          <p:nvPr/>
        </p:nvSpPr>
        <p:spPr>
          <a:xfrm>
            <a:off x="5633689" y="2708513"/>
            <a:ext cx="195068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Noto Sans"/>
                <a:ea typeface="Noto Sans"/>
                <a:cs typeface="Noto Sans"/>
                <a:sym typeface="Noto Sans"/>
              </a:rPr>
              <a:t>Aplicaciones con sistemas de información geográfica.</a:t>
            </a:r>
            <a:endParaRPr b="0" i="0" sz="1200" u="none" cap="none" strike="noStrike">
              <a:solidFill>
                <a:schemeClr val="lt1"/>
              </a:solidFill>
              <a:latin typeface="Arial"/>
              <a:ea typeface="Arial"/>
              <a:cs typeface="Arial"/>
              <a:sym typeface="Arial"/>
            </a:endParaRPr>
          </a:p>
        </p:txBody>
      </p:sp>
      <p:cxnSp>
        <p:nvCxnSpPr>
          <p:cNvPr id="315" name="Google Shape;315;p24"/>
          <p:cNvCxnSpPr/>
          <p:nvPr/>
        </p:nvCxnSpPr>
        <p:spPr>
          <a:xfrm flipH="1" rot="10800000">
            <a:off x="5038248" y="2891937"/>
            <a:ext cx="430513" cy="125951"/>
          </a:xfrm>
          <a:prstGeom prst="straightConnector1">
            <a:avLst/>
          </a:prstGeom>
          <a:noFill/>
          <a:ln cap="flat" cmpd="sng" w="19050">
            <a:solidFill>
              <a:srgbClr val="009193"/>
            </a:solidFill>
            <a:prstDash val="solid"/>
            <a:round/>
            <a:headEnd len="sm" w="sm" type="none"/>
            <a:tailEnd len="sm" w="sm" type="none"/>
          </a:ln>
        </p:spPr>
      </p:cxnSp>
      <p:sp>
        <p:nvSpPr>
          <p:cNvPr id="316" name="Google Shape;316;p24"/>
          <p:cNvSpPr/>
          <p:nvPr/>
        </p:nvSpPr>
        <p:spPr>
          <a:xfrm>
            <a:off x="2710071" y="4957485"/>
            <a:ext cx="1776098" cy="419549"/>
          </a:xfrm>
          <a:prstGeom prst="roundRect">
            <a:avLst>
              <a:gd fmla="val 16667" name="adj"/>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7" name="Google Shape;317;p24"/>
          <p:cNvSpPr/>
          <p:nvPr/>
        </p:nvSpPr>
        <p:spPr>
          <a:xfrm>
            <a:off x="2870767" y="5028759"/>
            <a:ext cx="161540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Noto Sans"/>
                <a:ea typeface="Noto Sans"/>
                <a:cs typeface="Noto Sans"/>
                <a:sym typeface="Noto Sans"/>
              </a:rPr>
              <a:t>Elementos generales.</a:t>
            </a:r>
            <a:endParaRPr b="0" i="0" sz="1200" u="none" cap="none" strike="noStrike">
              <a:solidFill>
                <a:schemeClr val="lt1"/>
              </a:solidFill>
              <a:latin typeface="Arial"/>
              <a:ea typeface="Arial"/>
              <a:cs typeface="Arial"/>
              <a:sym typeface="Arial"/>
            </a:endParaRPr>
          </a:p>
        </p:txBody>
      </p:sp>
      <p:cxnSp>
        <p:nvCxnSpPr>
          <p:cNvPr id="318" name="Google Shape;318;p24"/>
          <p:cNvCxnSpPr/>
          <p:nvPr/>
        </p:nvCxnSpPr>
        <p:spPr>
          <a:xfrm rot="10800000">
            <a:off x="3087675" y="4778476"/>
            <a:ext cx="0" cy="179009"/>
          </a:xfrm>
          <a:prstGeom prst="straightConnector1">
            <a:avLst/>
          </a:prstGeom>
          <a:noFill/>
          <a:ln cap="flat" cmpd="sng" w="28575">
            <a:solidFill>
              <a:srgbClr val="1E4E79"/>
            </a:solidFill>
            <a:prstDash val="solid"/>
            <a:round/>
            <a:headEnd len="sm" w="sm" type="none"/>
            <a:tailEnd len="sm" w="sm" type="none"/>
          </a:ln>
        </p:spPr>
      </p:cxnSp>
      <p:sp>
        <p:nvSpPr>
          <p:cNvPr id="319" name="Google Shape;319;p24"/>
          <p:cNvSpPr/>
          <p:nvPr/>
        </p:nvSpPr>
        <p:spPr>
          <a:xfrm>
            <a:off x="1107838" y="2840132"/>
            <a:ext cx="6315292" cy="1848840"/>
          </a:xfrm>
          <a:prstGeom prst="wedgeRoundRectCallout">
            <a:avLst>
              <a:gd fmla="val -22476" name="adj1"/>
              <a:gd fmla="val 72563" name="adj2"/>
              <a:gd fmla="val 16667" name="adj3"/>
            </a:avLst>
          </a:prstGeom>
          <a:solidFill>
            <a:schemeClr val="lt1"/>
          </a:solidFill>
          <a:ln cap="flat" cmpd="sng" w="38100">
            <a:solidFill>
              <a:srgbClr val="1F38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0" name="Google Shape;320;p24"/>
          <p:cNvSpPr/>
          <p:nvPr/>
        </p:nvSpPr>
        <p:spPr>
          <a:xfrm>
            <a:off x="7147250" y="2734778"/>
            <a:ext cx="387275" cy="364416"/>
          </a:xfrm>
          <a:prstGeom prst="ellipse">
            <a:avLst/>
          </a:prstGeom>
          <a:solidFill>
            <a:srgbClr val="3F3F3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chemeClr val="lt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21" name="Google Shape;321;p24"/>
          <p:cNvSpPr/>
          <p:nvPr/>
        </p:nvSpPr>
        <p:spPr>
          <a:xfrm>
            <a:off x="1477175" y="3064023"/>
            <a:ext cx="5706885"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Arial"/>
                <a:ea typeface="Arial"/>
                <a:cs typeface="Arial"/>
                <a:sym typeface="Arial"/>
              </a:rPr>
              <a:t>El componente de </a:t>
            </a:r>
            <a:r>
              <a:rPr b="0" i="1" lang="es-ES" sz="1100" u="none" cap="none" strike="noStrike">
                <a:solidFill>
                  <a:srgbClr val="000000"/>
                </a:solidFill>
                <a:latin typeface="Arial"/>
                <a:ea typeface="Arial"/>
                <a:cs typeface="Arial"/>
                <a:sym typeface="Arial"/>
              </a:rPr>
              <a:t>hardware</a:t>
            </a:r>
            <a:r>
              <a:rPr b="0" i="0" lang="es-ES" sz="1100" u="none" cap="none" strike="noStrike">
                <a:solidFill>
                  <a:srgbClr val="000000"/>
                </a:solidFill>
                <a:latin typeface="Arial"/>
                <a:ea typeface="Arial"/>
                <a:cs typeface="Arial"/>
                <a:sym typeface="Arial"/>
              </a:rPr>
              <a:t> (equipos físicos) es fundamental para poder disponer del puesto de trabajo en un </a:t>
            </a:r>
            <a:r>
              <a:rPr b="0" i="1" lang="es-ES" sz="1100" u="none" cap="none" strike="noStrike">
                <a:solidFill>
                  <a:srgbClr val="000000"/>
                </a:solidFill>
                <a:latin typeface="Arial"/>
                <a:ea typeface="Arial"/>
                <a:cs typeface="Arial"/>
                <a:sym typeface="Arial"/>
              </a:rPr>
              <a:t>call center</a:t>
            </a:r>
            <a:r>
              <a:rPr b="0" i="0" lang="es-ES" sz="1100" u="none" cap="none" strike="noStrike">
                <a:solidFill>
                  <a:srgbClr val="000000"/>
                </a:solidFill>
                <a:latin typeface="Arial"/>
                <a:ea typeface="Arial"/>
                <a:cs typeface="Arial"/>
                <a:sym typeface="Arial"/>
              </a:rPr>
              <a:t>; en este sentido, se debe garantizar que el encuestador cuente con computador/ monitor, procesador, </a:t>
            </a:r>
            <a:r>
              <a:rPr b="0" i="1" lang="es-ES" sz="1100" u="none" cap="none" strike="noStrike">
                <a:solidFill>
                  <a:srgbClr val="000000"/>
                </a:solidFill>
                <a:latin typeface="Arial"/>
                <a:ea typeface="Arial"/>
                <a:cs typeface="Arial"/>
                <a:sym typeface="Arial"/>
              </a:rPr>
              <a:t>mouse</a:t>
            </a:r>
            <a:r>
              <a:rPr b="0" i="0" lang="es-ES" sz="1100" u="none" cap="none" strike="noStrike">
                <a:solidFill>
                  <a:srgbClr val="000000"/>
                </a:solidFill>
                <a:latin typeface="Arial"/>
                <a:ea typeface="Arial"/>
                <a:cs typeface="Arial"/>
                <a:sym typeface="Arial"/>
              </a:rPr>
              <a:t>, teléfono, diadema o dispositivos manos libres. Asociado al </a:t>
            </a:r>
            <a:r>
              <a:rPr b="0" i="1" lang="es-ES" sz="1100" u="none" cap="none" strike="noStrike">
                <a:solidFill>
                  <a:srgbClr val="000000"/>
                </a:solidFill>
                <a:latin typeface="Arial"/>
                <a:ea typeface="Arial"/>
                <a:cs typeface="Arial"/>
                <a:sym typeface="Arial"/>
              </a:rPr>
              <a:t>software</a:t>
            </a:r>
            <a:r>
              <a:rPr b="0" i="0" lang="es-ES" sz="1100" u="none" cap="none" strike="noStrike">
                <a:solidFill>
                  <a:srgbClr val="000000"/>
                </a:solidFill>
                <a:latin typeface="Arial"/>
                <a:ea typeface="Arial"/>
                <a:cs typeface="Arial"/>
                <a:sym typeface="Arial"/>
              </a:rPr>
              <a:t> (programas o aplicaciones), las funcionalidades básicas que se deben cumplir para realizar encuestas a través de medio telefónico son: enrutamiento de llamadas, distribución de llamadas a los agentes en la operación, marcación predictiva y automática, respuesta de voz interactiva, monitoreo, gestión, administración de contactos y grabación de interacciones con clientes.</a:t>
            </a:r>
            <a:endParaRPr b="0" i="0" sz="11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