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hFMLOHglHl0+JJo6vn6hp5fl+F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4" name="Google Shape;9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8" name="Google Shape;10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2" name="Google Shape;12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6" name="Google Shape;13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CF01_6_1_interactivo_pautas</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interactivo con base en la ilustración de un encuestado muy similar al de la imagen de referencia. Esta ilustración tendrá cuatro botones que al dar clic sobre cada uno aparecerá su respectivo texto, tal como se aprecia en las siguientes diapositivas. </a:t>
            </a:r>
            <a:endParaRPr b="0" i="0" sz="1400" u="none" cap="none" strike="noStrike">
              <a:solidFill>
                <a:schemeClr val="dk1"/>
              </a:solidFill>
              <a:latin typeface="Arial"/>
              <a:ea typeface="Arial"/>
              <a:cs typeface="Arial"/>
              <a:sym typeface="Arial"/>
            </a:endParaRPr>
          </a:p>
        </p:txBody>
      </p:sp>
      <p:sp>
        <p:nvSpPr>
          <p:cNvPr id="85" name="Google Shape;85;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https://veneportal.com/clasificados/listing/encuestador/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7" name="Google Shape;87;p4"/>
          <p:cNvPicPr preferRelativeResize="0"/>
          <p:nvPr/>
        </p:nvPicPr>
        <p:blipFill rotWithShape="1">
          <a:blip r:embed="rId3">
            <a:alphaModFix/>
          </a:blip>
          <a:srcRect b="0" l="0" r="0" t="0"/>
          <a:stretch/>
        </p:blipFill>
        <p:spPr>
          <a:xfrm>
            <a:off x="664060" y="457321"/>
            <a:ext cx="2681568" cy="5943358"/>
          </a:xfrm>
          <a:prstGeom prst="rect">
            <a:avLst/>
          </a:prstGeom>
          <a:noFill/>
          <a:ln>
            <a:noFill/>
          </a:ln>
        </p:spPr>
      </p:pic>
      <p:sp>
        <p:nvSpPr>
          <p:cNvPr id="88" name="Google Shape;88;p4"/>
          <p:cNvSpPr/>
          <p:nvPr/>
        </p:nvSpPr>
        <p:spPr>
          <a:xfrm>
            <a:off x="2678654" y="3429000"/>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89" name="Google Shape;89;p4"/>
          <p:cNvSpPr/>
          <p:nvPr/>
        </p:nvSpPr>
        <p:spPr>
          <a:xfrm>
            <a:off x="2759212" y="999565"/>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90" name="Google Shape;90;p4"/>
          <p:cNvSpPr/>
          <p:nvPr/>
        </p:nvSpPr>
        <p:spPr>
          <a:xfrm>
            <a:off x="2031613" y="4951523"/>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91" name="Google Shape;91;p4"/>
          <p:cNvSpPr/>
          <p:nvPr/>
        </p:nvSpPr>
        <p:spPr>
          <a:xfrm>
            <a:off x="1025561" y="4178766"/>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8" name="Google Shape;98;p19"/>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https://veneportal.com/clasificados/listing/encuestador/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99" name="Google Shape;99;p19"/>
          <p:cNvPicPr preferRelativeResize="0"/>
          <p:nvPr/>
        </p:nvPicPr>
        <p:blipFill rotWithShape="1">
          <a:blip r:embed="rId3">
            <a:alphaModFix/>
          </a:blip>
          <a:srcRect b="0" l="0" r="0" t="0"/>
          <a:stretch/>
        </p:blipFill>
        <p:spPr>
          <a:xfrm>
            <a:off x="664060" y="457321"/>
            <a:ext cx="2681568" cy="5943358"/>
          </a:xfrm>
          <a:prstGeom prst="rect">
            <a:avLst/>
          </a:prstGeom>
          <a:noFill/>
          <a:ln>
            <a:noFill/>
          </a:ln>
        </p:spPr>
      </p:pic>
      <p:sp>
        <p:nvSpPr>
          <p:cNvPr id="100" name="Google Shape;100;p19"/>
          <p:cNvSpPr/>
          <p:nvPr/>
        </p:nvSpPr>
        <p:spPr>
          <a:xfrm>
            <a:off x="2678654" y="3429000"/>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01" name="Google Shape;101;p19"/>
          <p:cNvSpPr/>
          <p:nvPr/>
        </p:nvSpPr>
        <p:spPr>
          <a:xfrm>
            <a:off x="2759212" y="999565"/>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02" name="Google Shape;102;p19"/>
          <p:cNvSpPr/>
          <p:nvPr/>
        </p:nvSpPr>
        <p:spPr>
          <a:xfrm>
            <a:off x="2031613" y="4951523"/>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03" name="Google Shape;103;p19"/>
          <p:cNvSpPr/>
          <p:nvPr/>
        </p:nvSpPr>
        <p:spPr>
          <a:xfrm>
            <a:off x="1025561" y="4178766"/>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04" name="Google Shape;104;p19"/>
          <p:cNvSpPr/>
          <p:nvPr/>
        </p:nvSpPr>
        <p:spPr>
          <a:xfrm>
            <a:off x="3207516" y="850526"/>
            <a:ext cx="4548748" cy="1193427"/>
          </a:xfrm>
          <a:prstGeom prst="wedgeRoundRectCallout">
            <a:avLst>
              <a:gd fmla="val -52323" name="adj1"/>
              <a:gd fmla="val -20865" name="adj2"/>
              <a:gd fmla="val 16667" name="adj3"/>
            </a:avLst>
          </a:prstGeom>
          <a:solidFill>
            <a:schemeClr val="lt1"/>
          </a:solidFill>
          <a:ln cap="flat" cmpd="sng" w="25400">
            <a:solidFill>
              <a:srgbClr val="1E4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 name="Google Shape;105;p19"/>
          <p:cNvSpPr/>
          <p:nvPr/>
        </p:nvSpPr>
        <p:spPr>
          <a:xfrm>
            <a:off x="3593202" y="1124073"/>
            <a:ext cx="39154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rgbClr val="000000"/>
                </a:solidFill>
                <a:latin typeface="Arial"/>
                <a:ea typeface="Arial"/>
                <a:cs typeface="Arial"/>
                <a:sym typeface="Arial"/>
              </a:rPr>
              <a:t>Encuestador: </a:t>
            </a:r>
            <a:r>
              <a:rPr b="0" i="0" lang="es-ES" sz="1200" u="none" cap="none" strike="noStrike">
                <a:solidFill>
                  <a:srgbClr val="000000"/>
                </a:solidFill>
                <a:latin typeface="Arial"/>
                <a:ea typeface="Arial"/>
                <a:cs typeface="Arial"/>
                <a:sym typeface="Arial"/>
              </a:rPr>
              <a:t>persona que cuenta con la capacitación en la investigación, en caso de que aplique también en el uso de las herramientas tecnológicas.</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2" name="Google Shape;112;p20"/>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https://veneportal.com/clasificados/listing/encuestador/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13" name="Google Shape;113;p20"/>
          <p:cNvPicPr preferRelativeResize="0"/>
          <p:nvPr/>
        </p:nvPicPr>
        <p:blipFill rotWithShape="1">
          <a:blip r:embed="rId3">
            <a:alphaModFix/>
          </a:blip>
          <a:srcRect b="0" l="0" r="0" t="0"/>
          <a:stretch/>
        </p:blipFill>
        <p:spPr>
          <a:xfrm>
            <a:off x="664060" y="457321"/>
            <a:ext cx="2681568" cy="5943358"/>
          </a:xfrm>
          <a:prstGeom prst="rect">
            <a:avLst/>
          </a:prstGeom>
          <a:noFill/>
          <a:ln>
            <a:noFill/>
          </a:ln>
        </p:spPr>
      </p:pic>
      <p:sp>
        <p:nvSpPr>
          <p:cNvPr id="114" name="Google Shape;114;p20"/>
          <p:cNvSpPr/>
          <p:nvPr/>
        </p:nvSpPr>
        <p:spPr>
          <a:xfrm>
            <a:off x="2678654" y="3429000"/>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15" name="Google Shape;115;p20"/>
          <p:cNvSpPr/>
          <p:nvPr/>
        </p:nvSpPr>
        <p:spPr>
          <a:xfrm>
            <a:off x="2759212" y="999565"/>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16" name="Google Shape;116;p20"/>
          <p:cNvSpPr/>
          <p:nvPr/>
        </p:nvSpPr>
        <p:spPr>
          <a:xfrm>
            <a:off x="2031613" y="4951523"/>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17" name="Google Shape;117;p20"/>
          <p:cNvSpPr/>
          <p:nvPr/>
        </p:nvSpPr>
        <p:spPr>
          <a:xfrm>
            <a:off x="1025561" y="4178766"/>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18" name="Google Shape;118;p20"/>
          <p:cNvSpPr/>
          <p:nvPr/>
        </p:nvSpPr>
        <p:spPr>
          <a:xfrm>
            <a:off x="3085848" y="3243835"/>
            <a:ext cx="4548748" cy="1193427"/>
          </a:xfrm>
          <a:prstGeom prst="wedgeRoundRectCallout">
            <a:avLst>
              <a:gd fmla="val -52323" name="adj1"/>
              <a:gd fmla="val -20865" name="adj2"/>
              <a:gd fmla="val 16667" name="adj3"/>
            </a:avLst>
          </a:prstGeom>
          <a:solidFill>
            <a:schemeClr val="lt1"/>
          </a:solidFill>
          <a:ln cap="flat" cmpd="sng" w="25400">
            <a:solidFill>
              <a:srgbClr val="1E4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9" name="Google Shape;119;p20"/>
          <p:cNvSpPr/>
          <p:nvPr/>
        </p:nvSpPr>
        <p:spPr>
          <a:xfrm>
            <a:off x="3493504" y="3442502"/>
            <a:ext cx="3915488"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rgbClr val="000000"/>
                </a:solidFill>
                <a:latin typeface="Arial"/>
                <a:ea typeface="Arial"/>
                <a:cs typeface="Arial"/>
                <a:sym typeface="Arial"/>
              </a:rPr>
              <a:t>Elementos del encuestador: </a:t>
            </a:r>
            <a:r>
              <a:rPr b="0" i="0" lang="es-ES" sz="1200" u="none" cap="none" strike="noStrike">
                <a:solidFill>
                  <a:srgbClr val="000000"/>
                </a:solidFill>
                <a:latin typeface="Arial"/>
                <a:ea typeface="Arial"/>
                <a:cs typeface="Arial"/>
                <a:sym typeface="Arial"/>
              </a:rPr>
              <a:t>mínimamente </a:t>
            </a:r>
            <a:r>
              <a:rPr lang="es-ES" sz="1200"/>
              <a:t>e</a:t>
            </a:r>
            <a:r>
              <a:rPr b="0" i="0" lang="es-ES" sz="1200" u="none" cap="none" strike="noStrike">
                <a:solidFill>
                  <a:srgbClr val="000000"/>
                </a:solidFill>
                <a:latin typeface="Arial"/>
                <a:ea typeface="Arial"/>
                <a:cs typeface="Arial"/>
                <a:sym typeface="Arial"/>
              </a:rPr>
              <a:t>l encuestador debe disponer de una gorra y un morral para llevar consigo la papelería y los implementos que requiere para realizar las encuestas.</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6" name="Google Shape;126;p21"/>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https://veneportal.com/clasificados/listing/encuestador/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27" name="Google Shape;127;p21"/>
          <p:cNvPicPr preferRelativeResize="0"/>
          <p:nvPr/>
        </p:nvPicPr>
        <p:blipFill rotWithShape="1">
          <a:blip r:embed="rId3">
            <a:alphaModFix/>
          </a:blip>
          <a:srcRect b="0" l="0" r="0" t="0"/>
          <a:stretch/>
        </p:blipFill>
        <p:spPr>
          <a:xfrm>
            <a:off x="664060" y="457321"/>
            <a:ext cx="2681568" cy="5943358"/>
          </a:xfrm>
          <a:prstGeom prst="rect">
            <a:avLst/>
          </a:prstGeom>
          <a:noFill/>
          <a:ln>
            <a:noFill/>
          </a:ln>
        </p:spPr>
      </p:pic>
      <p:sp>
        <p:nvSpPr>
          <p:cNvPr id="128" name="Google Shape;128;p21"/>
          <p:cNvSpPr/>
          <p:nvPr/>
        </p:nvSpPr>
        <p:spPr>
          <a:xfrm>
            <a:off x="2678654" y="3429000"/>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29" name="Google Shape;129;p21"/>
          <p:cNvSpPr/>
          <p:nvPr/>
        </p:nvSpPr>
        <p:spPr>
          <a:xfrm>
            <a:off x="2759212" y="999565"/>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30" name="Google Shape;130;p21"/>
          <p:cNvSpPr/>
          <p:nvPr/>
        </p:nvSpPr>
        <p:spPr>
          <a:xfrm>
            <a:off x="2031613" y="4951523"/>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31" name="Google Shape;131;p21"/>
          <p:cNvSpPr/>
          <p:nvPr/>
        </p:nvSpPr>
        <p:spPr>
          <a:xfrm>
            <a:off x="1025561" y="4178766"/>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32" name="Google Shape;132;p21"/>
          <p:cNvSpPr/>
          <p:nvPr/>
        </p:nvSpPr>
        <p:spPr>
          <a:xfrm>
            <a:off x="2418888" y="4858525"/>
            <a:ext cx="4175564" cy="1322111"/>
          </a:xfrm>
          <a:prstGeom prst="wedgeRoundRectCallout">
            <a:avLst>
              <a:gd fmla="val -52323" name="adj1"/>
              <a:gd fmla="val -20865" name="adj2"/>
              <a:gd fmla="val 16667" name="adj3"/>
            </a:avLst>
          </a:prstGeom>
          <a:solidFill>
            <a:schemeClr val="lt1"/>
          </a:solidFill>
          <a:ln cap="flat" cmpd="sng" w="25400">
            <a:solidFill>
              <a:srgbClr val="1E4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21"/>
          <p:cNvSpPr/>
          <p:nvPr/>
        </p:nvSpPr>
        <p:spPr>
          <a:xfrm>
            <a:off x="2826544" y="5014160"/>
            <a:ext cx="3638816"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rgbClr val="000000"/>
                </a:solidFill>
                <a:latin typeface="Arial"/>
                <a:ea typeface="Arial"/>
                <a:cs typeface="Arial"/>
                <a:sym typeface="Arial"/>
              </a:rPr>
              <a:t>Identificación del encuestado: </a:t>
            </a:r>
            <a:r>
              <a:rPr b="0" i="0" lang="es-ES" sz="1200" u="none" cap="none" strike="noStrike">
                <a:solidFill>
                  <a:srgbClr val="000000"/>
                </a:solidFill>
                <a:latin typeface="Arial"/>
                <a:ea typeface="Arial"/>
                <a:cs typeface="Arial"/>
                <a:sym typeface="Arial"/>
              </a:rPr>
              <a:t>dependiendo de la empresa y de los recursos disponibles, la identificación puede estar representada en un carné, un chaleco o incluso en camisas con los logos de la empresa que se está representando.</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p:nvPr/>
        </p:nvSpPr>
        <p:spPr>
          <a:xfrm>
            <a:off x="8225273"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0" name="Google Shape;140;p2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https://veneportal.com/clasificados/listing/encuestador/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41" name="Google Shape;141;p22"/>
          <p:cNvPicPr preferRelativeResize="0"/>
          <p:nvPr/>
        </p:nvPicPr>
        <p:blipFill rotWithShape="1">
          <a:blip r:embed="rId3">
            <a:alphaModFix/>
          </a:blip>
          <a:srcRect b="0" l="0" r="0" t="0"/>
          <a:stretch/>
        </p:blipFill>
        <p:spPr>
          <a:xfrm>
            <a:off x="664060" y="457321"/>
            <a:ext cx="2681568" cy="5943358"/>
          </a:xfrm>
          <a:prstGeom prst="rect">
            <a:avLst/>
          </a:prstGeom>
          <a:noFill/>
          <a:ln>
            <a:noFill/>
          </a:ln>
        </p:spPr>
      </p:pic>
      <p:sp>
        <p:nvSpPr>
          <p:cNvPr id="142" name="Google Shape;142;p22"/>
          <p:cNvSpPr/>
          <p:nvPr/>
        </p:nvSpPr>
        <p:spPr>
          <a:xfrm>
            <a:off x="2678654" y="3429000"/>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43" name="Google Shape;143;p22"/>
          <p:cNvSpPr/>
          <p:nvPr/>
        </p:nvSpPr>
        <p:spPr>
          <a:xfrm>
            <a:off x="2759212" y="999565"/>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44" name="Google Shape;144;p22"/>
          <p:cNvSpPr/>
          <p:nvPr/>
        </p:nvSpPr>
        <p:spPr>
          <a:xfrm>
            <a:off x="2031613" y="4951523"/>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45" name="Google Shape;145;p22"/>
          <p:cNvSpPr/>
          <p:nvPr/>
        </p:nvSpPr>
        <p:spPr>
          <a:xfrm>
            <a:off x="1025561" y="4178766"/>
            <a:ext cx="387275" cy="387180"/>
          </a:xfrm>
          <a:prstGeom prst="ellipse">
            <a:avLst/>
          </a:prstGeom>
          <a:solidFill>
            <a:schemeClr val="dk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t>
            </a:r>
            <a:endParaRPr/>
          </a:p>
        </p:txBody>
      </p:sp>
      <p:sp>
        <p:nvSpPr>
          <p:cNvPr id="146" name="Google Shape;146;p22"/>
          <p:cNvSpPr/>
          <p:nvPr/>
        </p:nvSpPr>
        <p:spPr>
          <a:xfrm>
            <a:off x="1440913" y="3887321"/>
            <a:ext cx="4879645" cy="1534533"/>
          </a:xfrm>
          <a:prstGeom prst="wedgeRoundRectCallout">
            <a:avLst>
              <a:gd fmla="val -52323" name="adj1"/>
              <a:gd fmla="val -20865" name="adj2"/>
              <a:gd fmla="val 16667" name="adj3"/>
            </a:avLst>
          </a:prstGeom>
          <a:solidFill>
            <a:schemeClr val="lt1"/>
          </a:solidFill>
          <a:ln cap="flat" cmpd="sng" w="25400">
            <a:solidFill>
              <a:srgbClr val="1E4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22"/>
          <p:cNvSpPr/>
          <p:nvPr/>
        </p:nvSpPr>
        <p:spPr>
          <a:xfrm>
            <a:off x="1848570" y="4042956"/>
            <a:ext cx="429501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200" u="none" cap="none" strike="noStrike">
                <a:solidFill>
                  <a:srgbClr val="000000"/>
                </a:solidFill>
                <a:latin typeface="Arial"/>
                <a:ea typeface="Arial"/>
                <a:cs typeface="Arial"/>
                <a:sym typeface="Arial"/>
              </a:rPr>
              <a:t>Dispositivo móvil de captura o encuestas impresas</a:t>
            </a:r>
            <a:r>
              <a:rPr b="0" i="0" lang="es-ES" sz="1200" u="none" cap="none" strike="noStrike">
                <a:solidFill>
                  <a:srgbClr val="000000"/>
                </a:solidFill>
                <a:latin typeface="Arial"/>
                <a:ea typeface="Arial"/>
                <a:cs typeface="Arial"/>
                <a:sym typeface="Arial"/>
              </a:rPr>
              <a:t>: indistinto si la encuesta se realiza utilizando medios tecnológicos (DMC) o material impreso, el encuestador debe validar antes de iniciar cada recorrido que se cuenta o con la aplicación disponible en el caso de la herramienta ofimática o con la cantidad suficiente de encuestas. </a:t>
            </a:r>
            <a:endParaRPr b="0" i="0" sz="1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