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8" r:id="rId2"/>
    <p:sldId id="261" r:id="rId3"/>
    <p:sldId id="264" r:id="rId4"/>
    <p:sldId id="263"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836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901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CF01_6_2_Acordeón_elementos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6"/>
          <p:cNvSpPr txBox="1"/>
          <p:nvPr/>
        </p:nvSpPr>
        <p:spPr>
          <a:xfrm>
            <a:off x="8432643" y="891303"/>
            <a:ext cx="3580062"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dirty="0">
                <a:solidFill>
                  <a:schemeClr val="dk1"/>
                </a:solidFill>
              </a:rPr>
              <a:t>Favor adecuar contenido en la referencia de acordeón. Son dos pestañas. Al dar clic en cada una de ellas se despliega la información respectiva.</a:t>
            </a:r>
            <a:endParaRPr sz="1400" b="0" i="0" u="none" strike="noStrike" cap="none" dirty="0">
              <a:solidFill>
                <a:schemeClr val="dk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0CA4A9-8A72-864F-AB59-7D2FF894A77E}"/>
              </a:ext>
            </a:extLst>
          </p:cNvPr>
          <p:cNvSpPr/>
          <p:nvPr/>
        </p:nvSpPr>
        <p:spPr>
          <a:xfrm>
            <a:off x="516368" y="2528731"/>
            <a:ext cx="7379745" cy="62394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58AB0CDF-1FCC-2E4E-BD3F-CC62DFF51DE6}"/>
              </a:ext>
            </a:extLst>
          </p:cNvPr>
          <p:cNvSpPr/>
          <p:nvPr/>
        </p:nvSpPr>
        <p:spPr>
          <a:xfrm>
            <a:off x="516368" y="3283559"/>
            <a:ext cx="7379745" cy="62394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BFBA6BE-4AB5-B24D-B67E-DEA84C885F0C}"/>
              </a:ext>
            </a:extLst>
          </p:cNvPr>
          <p:cNvSpPr/>
          <p:nvPr/>
        </p:nvSpPr>
        <p:spPr>
          <a:xfrm>
            <a:off x="733815" y="2686813"/>
            <a:ext cx="3943708" cy="338554"/>
          </a:xfrm>
          <a:prstGeom prst="rect">
            <a:avLst/>
          </a:prstGeom>
        </p:spPr>
        <p:txBody>
          <a:bodyPr wrap="none">
            <a:spAutoFit/>
          </a:bodyPr>
          <a:lstStyle/>
          <a:p>
            <a:r>
              <a:rPr lang="es-CO" sz="1600" b="1" dirty="0">
                <a:latin typeface="Noto Sans Symbols"/>
                <a:ea typeface="Noto Sans Symbols"/>
                <a:cs typeface="Noto Sans Symbols"/>
              </a:rPr>
              <a:t>Herramientas para crear encuestas virtuales</a:t>
            </a:r>
            <a:endParaRPr lang="es-CO" sz="1600" dirty="0"/>
          </a:p>
        </p:txBody>
      </p:sp>
      <p:sp>
        <p:nvSpPr>
          <p:cNvPr id="4" name="Rectángulo 3">
            <a:extLst>
              <a:ext uri="{FF2B5EF4-FFF2-40B4-BE49-F238E27FC236}">
                <a16:creationId xmlns:a16="http://schemas.microsoft.com/office/drawing/2014/main" id="{EA3EA9B3-971E-8645-A6E3-B8B4901E46FD}"/>
              </a:ext>
            </a:extLst>
          </p:cNvPr>
          <p:cNvSpPr/>
          <p:nvPr/>
        </p:nvSpPr>
        <p:spPr>
          <a:xfrm>
            <a:off x="733815" y="3441641"/>
            <a:ext cx="4320413" cy="338554"/>
          </a:xfrm>
          <a:prstGeom prst="rect">
            <a:avLst/>
          </a:prstGeom>
        </p:spPr>
        <p:txBody>
          <a:bodyPr wrap="none">
            <a:spAutoFit/>
          </a:bodyPr>
          <a:lstStyle/>
          <a:p>
            <a:r>
              <a:rPr lang="es-CO" sz="1600" b="1" dirty="0">
                <a:latin typeface="Noto Sans Symbols"/>
                <a:ea typeface="Noto Sans Symbols"/>
                <a:cs typeface="Noto Sans Symbols"/>
              </a:rPr>
              <a:t>Herramientas para enviar las encuestas virtuales</a:t>
            </a:r>
            <a:endParaRPr lang="es-CO" sz="1600"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0CA4A9-8A72-864F-AB59-7D2FF894A77E}"/>
              </a:ext>
            </a:extLst>
          </p:cNvPr>
          <p:cNvSpPr/>
          <p:nvPr/>
        </p:nvSpPr>
        <p:spPr>
          <a:xfrm>
            <a:off x="548641" y="977885"/>
            <a:ext cx="7379745" cy="3842522"/>
          </a:xfrm>
          <a:prstGeom prst="roundRect">
            <a:avLst>
              <a:gd name="adj" fmla="val 250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58AB0CDF-1FCC-2E4E-BD3F-CC62DFF51DE6}"/>
              </a:ext>
            </a:extLst>
          </p:cNvPr>
          <p:cNvSpPr/>
          <p:nvPr/>
        </p:nvSpPr>
        <p:spPr>
          <a:xfrm>
            <a:off x="548641" y="4978489"/>
            <a:ext cx="7379745" cy="62394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BFBA6BE-4AB5-B24D-B67E-DEA84C885F0C}"/>
              </a:ext>
            </a:extLst>
          </p:cNvPr>
          <p:cNvSpPr/>
          <p:nvPr/>
        </p:nvSpPr>
        <p:spPr>
          <a:xfrm>
            <a:off x="766088" y="1135967"/>
            <a:ext cx="3943708" cy="338554"/>
          </a:xfrm>
          <a:prstGeom prst="rect">
            <a:avLst/>
          </a:prstGeom>
        </p:spPr>
        <p:txBody>
          <a:bodyPr wrap="none">
            <a:spAutoFit/>
          </a:bodyPr>
          <a:lstStyle/>
          <a:p>
            <a:r>
              <a:rPr lang="es-CO" sz="1600" b="1" dirty="0">
                <a:latin typeface="Noto Sans Symbols"/>
                <a:ea typeface="Noto Sans Symbols"/>
                <a:cs typeface="Noto Sans Symbols"/>
              </a:rPr>
              <a:t>Herramientas para crear encuestas virtuales</a:t>
            </a:r>
            <a:endParaRPr lang="es-CO" sz="1600" dirty="0"/>
          </a:p>
        </p:txBody>
      </p:sp>
      <p:sp>
        <p:nvSpPr>
          <p:cNvPr id="4" name="Rectángulo 3">
            <a:extLst>
              <a:ext uri="{FF2B5EF4-FFF2-40B4-BE49-F238E27FC236}">
                <a16:creationId xmlns:a16="http://schemas.microsoft.com/office/drawing/2014/main" id="{EA3EA9B3-971E-8645-A6E3-B8B4901E46FD}"/>
              </a:ext>
            </a:extLst>
          </p:cNvPr>
          <p:cNvSpPr/>
          <p:nvPr/>
        </p:nvSpPr>
        <p:spPr>
          <a:xfrm>
            <a:off x="766088" y="5136571"/>
            <a:ext cx="4320413" cy="338554"/>
          </a:xfrm>
          <a:prstGeom prst="rect">
            <a:avLst/>
          </a:prstGeom>
        </p:spPr>
        <p:txBody>
          <a:bodyPr wrap="none">
            <a:spAutoFit/>
          </a:bodyPr>
          <a:lstStyle/>
          <a:p>
            <a:r>
              <a:rPr lang="es-CO" sz="1600" b="1" dirty="0">
                <a:latin typeface="Noto Sans Symbols"/>
                <a:ea typeface="Noto Sans Symbols"/>
                <a:cs typeface="Noto Sans Symbols"/>
              </a:rPr>
              <a:t>Herramientas para enviar las encuestas virtuales</a:t>
            </a:r>
            <a:endParaRPr lang="es-CO" sz="1600" dirty="0"/>
          </a:p>
        </p:txBody>
      </p:sp>
      <p:sp>
        <p:nvSpPr>
          <p:cNvPr id="5" name="Rectángulo 4">
            <a:extLst>
              <a:ext uri="{FF2B5EF4-FFF2-40B4-BE49-F238E27FC236}">
                <a16:creationId xmlns:a16="http://schemas.microsoft.com/office/drawing/2014/main" id="{FD4A4D8B-0F91-5A4D-9BA1-72D6E7F54877}"/>
              </a:ext>
            </a:extLst>
          </p:cNvPr>
          <p:cNvSpPr/>
          <p:nvPr/>
        </p:nvSpPr>
        <p:spPr>
          <a:xfrm>
            <a:off x="915547" y="1608411"/>
            <a:ext cx="6645931" cy="3093154"/>
          </a:xfrm>
          <a:prstGeom prst="rect">
            <a:avLst/>
          </a:prstGeom>
        </p:spPr>
        <p:txBody>
          <a:bodyPr wrap="square">
            <a:spAutoFit/>
          </a:bodyPr>
          <a:lstStyle/>
          <a:p>
            <a:r>
              <a:rPr lang="es-CO" sz="1300" dirty="0"/>
              <a:t>Actualmente, se tienen disponibles muchas aplicaciones para crear encuestas virtuales, unas con cobro, otras con versión demo (prueba) u otras gratis </a:t>
            </a:r>
            <a:r>
              <a:rPr lang="es-CO" sz="1300" i="1" dirty="0"/>
              <a:t>(free</a:t>
            </a:r>
            <a:r>
              <a:rPr lang="es-CO" sz="1300" dirty="0"/>
              <a:t>), basta con digitar en un buscador la frase “herramientas para encuestas </a:t>
            </a:r>
            <a:r>
              <a:rPr lang="es-CO" sz="1300" i="1" dirty="0"/>
              <a:t>online</a:t>
            </a:r>
            <a:r>
              <a:rPr lang="es-CO" sz="1300" dirty="0"/>
              <a:t>” y allí se encontrarán muchas opciones. No obstante, muchos recomiendan para encuestas sencillas o con poco alcance, trabajar con Google </a:t>
            </a:r>
            <a:r>
              <a:rPr lang="es-CO" sz="1300" dirty="0" err="1"/>
              <a:t>Forms</a:t>
            </a:r>
            <a:r>
              <a:rPr lang="es-CO" sz="1300" dirty="0"/>
              <a:t>, la cual es una aplicación disponible en la suite de Google habilitada para la creación de encuestas en línea, o ya de una forma más técnica utilizar </a:t>
            </a:r>
            <a:r>
              <a:rPr lang="es-CO" sz="1300" dirty="0" err="1"/>
              <a:t>SurveyMonkey</a:t>
            </a:r>
            <a:r>
              <a:rPr lang="es-CO" sz="1300" dirty="0"/>
              <a:t>, </a:t>
            </a:r>
            <a:r>
              <a:rPr lang="es-CO" sz="1300" dirty="0" err="1"/>
              <a:t>Hubspot</a:t>
            </a:r>
            <a:r>
              <a:rPr lang="es-CO" sz="1300" dirty="0"/>
              <a:t>, </a:t>
            </a:r>
            <a:r>
              <a:rPr lang="es-CO" sz="1300" dirty="0" err="1"/>
              <a:t>SurveySparrow</a:t>
            </a:r>
            <a:r>
              <a:rPr lang="es-CO" sz="1300" dirty="0"/>
              <a:t> o </a:t>
            </a:r>
            <a:r>
              <a:rPr lang="es-CO" sz="1300" dirty="0" err="1"/>
              <a:t>QuestionPro</a:t>
            </a:r>
            <a:r>
              <a:rPr lang="es-CO" sz="1300" dirty="0"/>
              <a:t>. </a:t>
            </a:r>
          </a:p>
          <a:p>
            <a:endParaRPr lang="es-CO" sz="1300" dirty="0"/>
          </a:p>
          <a:p>
            <a:r>
              <a:rPr lang="es-CO" sz="1300" dirty="0"/>
              <a:t>Ahora bien, específicamente para el alcance de la gratuidad, se debe tener presente que estas al ser herramientas sin cobro, van a tener restricciones, ya sea en cantidad de envíos, cantidad de preguntas que se pueden agregar o en la forma cómo se extraen los resultados, no obstante, la mayoría de aplicaciones que tienen versiones free también disponen de planes: a demanda (por envío) que pueden ser adquiridos para cada estudio, o por paquetes de envíos para quienes trabajan en el tema de encuestas de forma recurrente.</a:t>
            </a:r>
          </a:p>
        </p:txBody>
      </p:sp>
    </p:spTree>
    <p:extLst>
      <p:ext uri="{BB962C8B-B14F-4D97-AF65-F5344CB8AC3E}">
        <p14:creationId xmlns:p14="http://schemas.microsoft.com/office/powerpoint/2010/main" val="276713649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6"/>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17" name="Google Shape;117;p6"/>
          <p:cNvSpPr/>
          <p:nvPr/>
        </p:nvSpPr>
        <p:spPr>
          <a:xfrm>
            <a:off x="8253350" y="5602432"/>
            <a:ext cx="3948174"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Rectángulo redondeado 1">
            <a:extLst>
              <a:ext uri="{FF2B5EF4-FFF2-40B4-BE49-F238E27FC236}">
                <a16:creationId xmlns:a16="http://schemas.microsoft.com/office/drawing/2014/main" id="{E60CA4A9-8A72-864F-AB59-7D2FF894A77E}"/>
              </a:ext>
            </a:extLst>
          </p:cNvPr>
          <p:cNvSpPr/>
          <p:nvPr/>
        </p:nvSpPr>
        <p:spPr>
          <a:xfrm>
            <a:off x="505610" y="1235512"/>
            <a:ext cx="7379745" cy="62394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redondeado 6">
            <a:extLst>
              <a:ext uri="{FF2B5EF4-FFF2-40B4-BE49-F238E27FC236}">
                <a16:creationId xmlns:a16="http://schemas.microsoft.com/office/drawing/2014/main" id="{58AB0CDF-1FCC-2E4E-BD3F-CC62DFF51DE6}"/>
              </a:ext>
            </a:extLst>
          </p:cNvPr>
          <p:cNvSpPr/>
          <p:nvPr/>
        </p:nvSpPr>
        <p:spPr>
          <a:xfrm>
            <a:off x="505610" y="1990340"/>
            <a:ext cx="7379745" cy="3612092"/>
          </a:xfrm>
          <a:prstGeom prst="roundRect">
            <a:avLst>
              <a:gd name="adj" fmla="val 285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DBFBA6BE-4AB5-B24D-B67E-DEA84C885F0C}"/>
              </a:ext>
            </a:extLst>
          </p:cNvPr>
          <p:cNvSpPr/>
          <p:nvPr/>
        </p:nvSpPr>
        <p:spPr>
          <a:xfrm>
            <a:off x="723057" y="1393594"/>
            <a:ext cx="3943708" cy="338554"/>
          </a:xfrm>
          <a:prstGeom prst="rect">
            <a:avLst/>
          </a:prstGeom>
        </p:spPr>
        <p:txBody>
          <a:bodyPr wrap="none">
            <a:spAutoFit/>
          </a:bodyPr>
          <a:lstStyle/>
          <a:p>
            <a:r>
              <a:rPr lang="es-CO" sz="1600" b="1" dirty="0">
                <a:latin typeface="Noto Sans Symbols"/>
                <a:ea typeface="Noto Sans Symbols"/>
                <a:cs typeface="Noto Sans Symbols"/>
              </a:rPr>
              <a:t>Herramientas para crear encuestas virtuales</a:t>
            </a:r>
            <a:endParaRPr lang="es-CO" sz="1600" dirty="0"/>
          </a:p>
        </p:txBody>
      </p:sp>
      <p:sp>
        <p:nvSpPr>
          <p:cNvPr id="4" name="Rectángulo 3">
            <a:extLst>
              <a:ext uri="{FF2B5EF4-FFF2-40B4-BE49-F238E27FC236}">
                <a16:creationId xmlns:a16="http://schemas.microsoft.com/office/drawing/2014/main" id="{EA3EA9B3-971E-8645-A6E3-B8B4901E46FD}"/>
              </a:ext>
            </a:extLst>
          </p:cNvPr>
          <p:cNvSpPr/>
          <p:nvPr/>
        </p:nvSpPr>
        <p:spPr>
          <a:xfrm>
            <a:off x="723057" y="2148422"/>
            <a:ext cx="4320413" cy="338554"/>
          </a:xfrm>
          <a:prstGeom prst="rect">
            <a:avLst/>
          </a:prstGeom>
        </p:spPr>
        <p:txBody>
          <a:bodyPr wrap="none">
            <a:spAutoFit/>
          </a:bodyPr>
          <a:lstStyle/>
          <a:p>
            <a:r>
              <a:rPr lang="es-CO" sz="1600" b="1" dirty="0">
                <a:latin typeface="Noto Sans Symbols"/>
                <a:ea typeface="Noto Sans Symbols"/>
                <a:cs typeface="Noto Sans Symbols"/>
              </a:rPr>
              <a:t>Herramientas para enviar las encuestas virtuales</a:t>
            </a:r>
            <a:endParaRPr lang="es-CO" sz="1600" dirty="0"/>
          </a:p>
        </p:txBody>
      </p:sp>
      <p:sp>
        <p:nvSpPr>
          <p:cNvPr id="5" name="Rectángulo 4">
            <a:extLst>
              <a:ext uri="{FF2B5EF4-FFF2-40B4-BE49-F238E27FC236}">
                <a16:creationId xmlns:a16="http://schemas.microsoft.com/office/drawing/2014/main" id="{406171B1-5651-2048-8E13-392886887E71}"/>
              </a:ext>
            </a:extLst>
          </p:cNvPr>
          <p:cNvSpPr/>
          <p:nvPr/>
        </p:nvSpPr>
        <p:spPr>
          <a:xfrm>
            <a:off x="959222" y="2645058"/>
            <a:ext cx="6472519" cy="2693045"/>
          </a:xfrm>
          <a:prstGeom prst="rect">
            <a:avLst/>
          </a:prstGeom>
        </p:spPr>
        <p:txBody>
          <a:bodyPr wrap="square">
            <a:spAutoFit/>
          </a:bodyPr>
          <a:lstStyle/>
          <a:p>
            <a:r>
              <a:rPr lang="es-CO" sz="1300" dirty="0"/>
              <a:t>Desde esta segunda perspectiva, se tienen dos consideraciones: la primera, es que la mayoría de herramientas de creación de encuestas virtuales permiten simultáneamente el envío por correo electrónico, es decir, que una vez se crean se cargue una base de datos con </a:t>
            </a:r>
            <a:r>
              <a:rPr lang="es-CO" sz="1300" i="1" dirty="0"/>
              <a:t>emails</a:t>
            </a:r>
            <a:r>
              <a:rPr lang="es-CO" sz="1300" dirty="0"/>
              <a:t> para enviarla; sin embargo, dependiendo de la estrategia de la empresa se puede acudir a otros canales para gestionar dicho envío, ya que en ocasiones el envío de una encuesta por correo no tiene tanta efectividad en la respuesta, por lo que se ha optado por realizar el envío de las mismas a través de mensajes de texto (SMS) o por aplicaciones de mensajería instantánea, </a:t>
            </a:r>
            <a:r>
              <a:rPr lang="es-CO" sz="1300"/>
              <a:t>tales como </a:t>
            </a:r>
            <a:r>
              <a:rPr lang="es-CO" sz="1300" dirty="0"/>
              <a:t>WhatsApp, Facebook Messenger, </a:t>
            </a:r>
            <a:r>
              <a:rPr lang="es-CO" sz="1300" dirty="0" err="1"/>
              <a:t>Wechat</a:t>
            </a:r>
            <a:r>
              <a:rPr lang="es-CO" sz="1300" dirty="0"/>
              <a:t>, </a:t>
            </a:r>
            <a:r>
              <a:rPr lang="es-CO" sz="1300" dirty="0" err="1"/>
              <a:t>QQMobile</a:t>
            </a:r>
            <a:r>
              <a:rPr lang="es-CO" sz="1300" dirty="0"/>
              <a:t> o </a:t>
            </a:r>
            <a:r>
              <a:rPr lang="es-CO" sz="1300" dirty="0" err="1"/>
              <a:t>Telegram</a:t>
            </a:r>
            <a:r>
              <a:rPr lang="es-CO" sz="1300" dirty="0"/>
              <a:t>, y si bien esta segunda alternativa de envío más personalizada puede tener indicadores más altos de efectividad, se debe tener presente que para poder realizar estos envíos, en Colombia se debe contar con la autorización de datos personales del encuestado, porque en caso contrario se estaría incumpliendo la Ley de Protección de Datos.</a:t>
            </a:r>
          </a:p>
        </p:txBody>
      </p:sp>
    </p:spTree>
    <p:extLst>
      <p:ext uri="{BB962C8B-B14F-4D97-AF65-F5344CB8AC3E}">
        <p14:creationId xmlns:p14="http://schemas.microsoft.com/office/powerpoint/2010/main" val="1807389040"/>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485</Words>
  <Application>Microsoft Office PowerPoint</Application>
  <PresentationFormat>Panorámica</PresentationFormat>
  <Paragraphs>18</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Noto Sans Symbols</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VASQUEZ</dc:creator>
  <cp:lastModifiedBy>JGOA</cp:lastModifiedBy>
  <cp:revision>11</cp:revision>
  <dcterms:modified xsi:type="dcterms:W3CDTF">2022-08-06T22:32:10Z</dcterms:modified>
</cp:coreProperties>
</file>