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Noto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NHcBqYAIxRk75r1NXCOoVg5y9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otoSans-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otoSans-italic.fntdata"/><Relationship Id="rId14" Type="http://schemas.openxmlformats.org/officeDocument/2006/relationships/font" Target="fonts/NotoSans-bold.fntdata"/><Relationship Id="rId17" Type="http://customschemas.google.com/relationships/presentationmetadata" Target="metadata"/><Relationship Id="rId16" Type="http://schemas.openxmlformats.org/officeDocument/2006/relationships/font" Target="fonts/Noto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4" name="Google Shape;11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8" name="Google Shape;14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82" name="Google Shape;18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6" name="Google Shape;21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50" name="Google Shape;25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84" name="Google Shape;28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800" u="none" cap="none" strike="noStrike">
                <a:solidFill>
                  <a:schemeClr val="lt1"/>
                </a:solidFill>
                <a:latin typeface="Arial"/>
                <a:ea typeface="Arial"/>
                <a:cs typeface="Arial"/>
                <a:sym typeface="Arial"/>
              </a:rPr>
              <a:t>CF01_6_3_Interactivo_clasificación</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interactivo de seis botones, como se presenta en la referencia dada en esta diapositiva. Al dar clic en cada botón, aparecerá un cuadro de diálogo con su respectiva información.</a:t>
            </a:r>
            <a:endParaRPr b="0" i="0" sz="1400" u="none" cap="none" strike="noStrike">
              <a:solidFill>
                <a:schemeClr val="dk1"/>
              </a:solidFill>
              <a:latin typeface="Arial"/>
              <a:ea typeface="Arial"/>
              <a:cs typeface="Arial"/>
              <a:sym typeface="Arial"/>
            </a:endParaRPr>
          </a:p>
        </p:txBody>
      </p:sp>
      <p:sp>
        <p:nvSpPr>
          <p:cNvPr id="85" name="Google Shape;85;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a:off x="8253350" y="3758036"/>
            <a:ext cx="3948174" cy="3099961"/>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100" u="none" cap="none" strike="noStrike">
                <a:solidFill>
                  <a:schemeClr val="dk1"/>
                </a:solidFill>
                <a:latin typeface="Arial"/>
                <a:ea typeface="Arial"/>
                <a:cs typeface="Arial"/>
                <a:sym typeface="Arial"/>
              </a:rPr>
              <a:t>Referencias de las imágenes: https://stock.adobe.com/co/images/id/449295054?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100" u="none" cap="none" strike="noStrike">
                <a:solidFill>
                  <a:srgbClr val="000000"/>
                </a:solidFill>
                <a:latin typeface="Arial"/>
                <a:ea typeface="Arial"/>
                <a:cs typeface="Arial"/>
                <a:sym typeface="Arial"/>
              </a:rPr>
              <a:t>https://stock.adobe.com/co/images/id/487135501?as_audience=srp&amp;as_campaign=Freepik&amp;get_facets=1&amp;order=relevance&amp;safe_search=1&amp;as_content=api&amp;k=cuestionario&amp;filterscontent_typezip_vector=1&amp;tduid=0efadf5367b667ad536303d96e793a72&amp;as_channel=affiliate&amp;as_campclass=redirect&amp;as_source=arvato</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100" u="none" cap="none" strike="noStrike">
              <a:solidFill>
                <a:schemeClr val="dk1"/>
              </a:solidFill>
              <a:latin typeface="Arial"/>
              <a:ea typeface="Arial"/>
              <a:cs typeface="Arial"/>
              <a:sym typeface="Arial"/>
            </a:endParaRPr>
          </a:p>
        </p:txBody>
      </p:sp>
      <p:grpSp>
        <p:nvGrpSpPr>
          <p:cNvPr id="87" name="Google Shape;87;p6"/>
          <p:cNvGrpSpPr/>
          <p:nvPr/>
        </p:nvGrpSpPr>
        <p:grpSpPr>
          <a:xfrm>
            <a:off x="367419" y="949800"/>
            <a:ext cx="7876406" cy="4635670"/>
            <a:chOff x="212898" y="1111165"/>
            <a:chExt cx="7876406" cy="4635670"/>
          </a:xfrm>
        </p:grpSpPr>
        <p:pic>
          <p:nvPicPr>
            <p:cNvPr id="88" name="Google Shape;88;p6"/>
            <p:cNvPicPr preferRelativeResize="0"/>
            <p:nvPr/>
          </p:nvPicPr>
          <p:blipFill rotWithShape="1">
            <a:blip r:embed="rId3">
              <a:alphaModFix/>
            </a:blip>
            <a:srcRect b="0" l="4341" r="0" t="0"/>
            <a:stretch/>
          </p:blipFill>
          <p:spPr>
            <a:xfrm>
              <a:off x="212898" y="1111165"/>
              <a:ext cx="7876406" cy="4635670"/>
            </a:xfrm>
            <a:prstGeom prst="rect">
              <a:avLst/>
            </a:prstGeom>
            <a:noFill/>
            <a:ln>
              <a:noFill/>
            </a:ln>
          </p:spPr>
        </p:pic>
        <p:sp>
          <p:nvSpPr>
            <p:cNvPr id="89" name="Google Shape;89;p6"/>
            <p:cNvSpPr/>
            <p:nvPr/>
          </p:nvSpPr>
          <p:spPr>
            <a:xfrm>
              <a:off x="892885" y="2000922"/>
              <a:ext cx="1021976" cy="494852"/>
            </a:xfrm>
            <a:prstGeom prst="rect">
              <a:avLst/>
            </a:prstGeom>
            <a:solidFill>
              <a:srgbClr val="018C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 name="Google Shape;90;p6"/>
            <p:cNvSpPr/>
            <p:nvPr/>
          </p:nvSpPr>
          <p:spPr>
            <a:xfrm>
              <a:off x="539675" y="3181574"/>
              <a:ext cx="1021976" cy="494852"/>
            </a:xfrm>
            <a:prstGeom prst="rect">
              <a:avLst/>
            </a:prstGeom>
            <a:solidFill>
              <a:srgbClr val="00A7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 name="Google Shape;91;p6"/>
            <p:cNvSpPr/>
            <p:nvPr/>
          </p:nvSpPr>
          <p:spPr>
            <a:xfrm>
              <a:off x="892885" y="4362226"/>
              <a:ext cx="1021976" cy="494852"/>
            </a:xfrm>
            <a:prstGeom prst="rect">
              <a:avLst/>
            </a:prstGeom>
            <a:solidFill>
              <a:srgbClr val="00C0C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 name="Google Shape;92;p6"/>
            <p:cNvSpPr/>
            <p:nvPr/>
          </p:nvSpPr>
          <p:spPr>
            <a:xfrm>
              <a:off x="6026077" y="2000922"/>
              <a:ext cx="1021976" cy="494852"/>
            </a:xfrm>
            <a:prstGeom prst="rect">
              <a:avLst/>
            </a:prstGeom>
            <a:solidFill>
              <a:srgbClr val="324C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 name="Google Shape;93;p6"/>
            <p:cNvSpPr/>
            <p:nvPr/>
          </p:nvSpPr>
          <p:spPr>
            <a:xfrm>
              <a:off x="6404388" y="3181574"/>
              <a:ext cx="1021976" cy="494852"/>
            </a:xfrm>
            <a:prstGeom prst="rect">
              <a:avLst/>
            </a:prstGeom>
            <a:solidFill>
              <a:srgbClr val="53379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6"/>
            <p:cNvSpPr/>
            <p:nvPr/>
          </p:nvSpPr>
          <p:spPr>
            <a:xfrm>
              <a:off x="6026077" y="4362226"/>
              <a:ext cx="1021976" cy="494852"/>
            </a:xfrm>
            <a:prstGeom prst="rect">
              <a:avLst/>
            </a:prstGeom>
            <a:solidFill>
              <a:srgbClr val="A0379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p6"/>
            <p:cNvSpPr/>
            <p:nvPr/>
          </p:nvSpPr>
          <p:spPr>
            <a:xfrm>
              <a:off x="2015938" y="2054710"/>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6"/>
            <p:cNvSpPr/>
            <p:nvPr/>
          </p:nvSpPr>
          <p:spPr>
            <a:xfrm>
              <a:off x="1699703"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7" name="Google Shape;97;p6"/>
            <p:cNvSpPr/>
            <p:nvPr/>
          </p:nvSpPr>
          <p:spPr>
            <a:xfrm>
              <a:off x="2061650" y="4436652"/>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8" name="Google Shape;98;p6"/>
            <p:cNvSpPr/>
            <p:nvPr/>
          </p:nvSpPr>
          <p:spPr>
            <a:xfrm>
              <a:off x="5505452" y="2054709"/>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9" name="Google Shape;99;p6"/>
            <p:cNvSpPr/>
            <p:nvPr/>
          </p:nvSpPr>
          <p:spPr>
            <a:xfrm>
              <a:off x="5886226"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0" name="Google Shape;100;p6"/>
            <p:cNvSpPr/>
            <p:nvPr/>
          </p:nvSpPr>
          <p:spPr>
            <a:xfrm>
              <a:off x="5505452" y="442946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01" name="Google Shape;101;p6"/>
          <p:cNvSpPr/>
          <p:nvPr/>
        </p:nvSpPr>
        <p:spPr>
          <a:xfrm>
            <a:off x="402301" y="546766"/>
            <a:ext cx="21739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800" u="none" cap="none" strike="noStrike">
                <a:solidFill>
                  <a:srgbClr val="1E4E79"/>
                </a:solidFill>
                <a:latin typeface="Noto Sans"/>
                <a:ea typeface="Noto Sans"/>
                <a:cs typeface="Noto Sans"/>
                <a:sym typeface="Noto Sans"/>
              </a:rPr>
              <a:t>Preguntas de calidad</a:t>
            </a:r>
            <a:endParaRPr b="0" i="0" sz="1800" u="none" cap="none" strike="noStrike">
              <a:solidFill>
                <a:srgbClr val="1E4E79"/>
              </a:solidFill>
              <a:latin typeface="Arial"/>
              <a:ea typeface="Arial"/>
              <a:cs typeface="Arial"/>
              <a:sym typeface="Arial"/>
            </a:endParaRPr>
          </a:p>
        </p:txBody>
      </p:sp>
      <p:sp>
        <p:nvSpPr>
          <p:cNvPr id="102" name="Google Shape;102;p6"/>
          <p:cNvSpPr/>
          <p:nvPr/>
        </p:nvSpPr>
        <p:spPr>
          <a:xfrm>
            <a:off x="5199135" y="5135901"/>
            <a:ext cx="2661485" cy="64633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s-ES" sz="1800" u="none" cap="none" strike="noStrike">
                <a:solidFill>
                  <a:srgbClr val="7030A0"/>
                </a:solidFill>
                <a:latin typeface="Noto Sans"/>
                <a:ea typeface="Noto Sans"/>
                <a:cs typeface="Noto Sans"/>
                <a:sym typeface="Noto Sans"/>
              </a:rPr>
              <a:t>Preguntas según el tipo de respuesta que admiten</a:t>
            </a:r>
            <a:endParaRPr b="0" i="0" sz="1800" u="none" cap="none" strike="noStrike">
              <a:solidFill>
                <a:srgbClr val="7030A0"/>
              </a:solidFill>
              <a:latin typeface="Arial"/>
              <a:ea typeface="Arial"/>
              <a:cs typeface="Arial"/>
              <a:sym typeface="Arial"/>
            </a:endParaRPr>
          </a:p>
        </p:txBody>
      </p:sp>
      <p:sp>
        <p:nvSpPr>
          <p:cNvPr id="103" name="Google Shape;103;p6"/>
          <p:cNvSpPr txBox="1"/>
          <p:nvPr/>
        </p:nvSpPr>
        <p:spPr>
          <a:xfrm>
            <a:off x="1245124" y="1891014"/>
            <a:ext cx="72968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Filtro</a:t>
            </a:r>
            <a:endParaRPr/>
          </a:p>
        </p:txBody>
      </p:sp>
      <p:sp>
        <p:nvSpPr>
          <p:cNvPr id="104" name="Google Shape;104;p6"/>
          <p:cNvSpPr txBox="1"/>
          <p:nvPr/>
        </p:nvSpPr>
        <p:spPr>
          <a:xfrm>
            <a:off x="702482" y="3082065"/>
            <a:ext cx="95891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Control</a:t>
            </a:r>
            <a:endParaRPr/>
          </a:p>
        </p:txBody>
      </p:sp>
      <p:sp>
        <p:nvSpPr>
          <p:cNvPr id="105" name="Google Shape;105;p6"/>
          <p:cNvSpPr txBox="1"/>
          <p:nvPr/>
        </p:nvSpPr>
        <p:spPr>
          <a:xfrm>
            <a:off x="1283596" y="4255093"/>
            <a:ext cx="696024"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Pase</a:t>
            </a:r>
            <a:endParaRPr/>
          </a:p>
        </p:txBody>
      </p:sp>
      <p:sp>
        <p:nvSpPr>
          <p:cNvPr id="106" name="Google Shape;106;p6"/>
          <p:cNvSpPr txBox="1"/>
          <p:nvPr/>
        </p:nvSpPr>
        <p:spPr>
          <a:xfrm>
            <a:off x="6250521" y="1910009"/>
            <a:ext cx="936475"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Abierta</a:t>
            </a:r>
            <a:endParaRPr/>
          </a:p>
        </p:txBody>
      </p:sp>
      <p:sp>
        <p:nvSpPr>
          <p:cNvPr id="107" name="Google Shape;107;p6"/>
          <p:cNvSpPr txBox="1"/>
          <p:nvPr/>
        </p:nvSpPr>
        <p:spPr>
          <a:xfrm>
            <a:off x="6549384" y="3080937"/>
            <a:ext cx="101021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Cerrada</a:t>
            </a:r>
            <a:endParaRPr/>
          </a:p>
        </p:txBody>
      </p:sp>
      <p:sp>
        <p:nvSpPr>
          <p:cNvPr id="108" name="Google Shape;108;p6"/>
          <p:cNvSpPr txBox="1"/>
          <p:nvPr/>
        </p:nvSpPr>
        <p:spPr>
          <a:xfrm>
            <a:off x="6176783" y="4275287"/>
            <a:ext cx="87876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Escala</a:t>
            </a:r>
            <a:endParaRPr/>
          </a:p>
        </p:txBody>
      </p:sp>
      <p:sp>
        <p:nvSpPr>
          <p:cNvPr id="109" name="Google Shape;109;p6"/>
          <p:cNvSpPr/>
          <p:nvPr/>
        </p:nvSpPr>
        <p:spPr>
          <a:xfrm>
            <a:off x="348519" y="972039"/>
            <a:ext cx="653538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Estas tienen por objetivo validar que el encuestado y la información que este suministra cumplen con criterios óptimos para la investigación. </a:t>
            </a:r>
            <a:endParaRPr b="0" i="0" sz="1400" u="none" cap="none" strike="noStrike">
              <a:solidFill>
                <a:srgbClr val="000000"/>
              </a:solidFill>
              <a:latin typeface="Arial"/>
              <a:ea typeface="Arial"/>
              <a:cs typeface="Arial"/>
              <a:sym typeface="Arial"/>
            </a:endParaRPr>
          </a:p>
        </p:txBody>
      </p:sp>
      <p:sp>
        <p:nvSpPr>
          <p:cNvPr id="110" name="Google Shape;110;p6"/>
          <p:cNvSpPr/>
          <p:nvPr/>
        </p:nvSpPr>
        <p:spPr>
          <a:xfrm>
            <a:off x="1674494" y="5885599"/>
            <a:ext cx="6186126"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Tienen por fin dar la pauta sobre la forma como debe responder el encuestado. </a:t>
            </a:r>
            <a:endParaRPr b="0" i="0" sz="1400" u="none" cap="none" strike="noStrike">
              <a:solidFill>
                <a:srgbClr val="000000"/>
              </a:solidFill>
              <a:latin typeface="Arial"/>
              <a:ea typeface="Arial"/>
              <a:cs typeface="Arial"/>
              <a:sym typeface="Arial"/>
            </a:endParaRPr>
          </a:p>
        </p:txBody>
      </p:sp>
      <p:pic>
        <p:nvPicPr>
          <p:cNvPr id="111" name="Google Shape;111;p6"/>
          <p:cNvPicPr preferRelativeResize="0"/>
          <p:nvPr/>
        </p:nvPicPr>
        <p:blipFill rotWithShape="1">
          <a:blip r:embed="rId4">
            <a:alphaModFix/>
          </a:blip>
          <a:srcRect b="0" l="0" r="0" t="0"/>
          <a:stretch/>
        </p:blipFill>
        <p:spPr>
          <a:xfrm>
            <a:off x="3702272" y="2711218"/>
            <a:ext cx="837455" cy="104681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8" name="Google Shape;118;p19"/>
          <p:cNvSpPr/>
          <p:nvPr/>
        </p:nvSpPr>
        <p:spPr>
          <a:xfrm>
            <a:off x="8253350" y="5056094"/>
            <a:ext cx="3948174" cy="180190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stock.adobe.com/co/images/id/449295054?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19" name="Google Shape;119;p19"/>
          <p:cNvGrpSpPr/>
          <p:nvPr/>
        </p:nvGrpSpPr>
        <p:grpSpPr>
          <a:xfrm>
            <a:off x="367419" y="949800"/>
            <a:ext cx="7876406" cy="4635670"/>
            <a:chOff x="212898" y="1111165"/>
            <a:chExt cx="7876406" cy="4635670"/>
          </a:xfrm>
        </p:grpSpPr>
        <p:pic>
          <p:nvPicPr>
            <p:cNvPr id="120" name="Google Shape;120;p19"/>
            <p:cNvPicPr preferRelativeResize="0"/>
            <p:nvPr/>
          </p:nvPicPr>
          <p:blipFill rotWithShape="1">
            <a:blip r:embed="rId3">
              <a:alphaModFix/>
            </a:blip>
            <a:srcRect b="0" l="4341" r="0" t="0"/>
            <a:stretch/>
          </p:blipFill>
          <p:spPr>
            <a:xfrm>
              <a:off x="212898" y="1111165"/>
              <a:ext cx="7876406" cy="4635670"/>
            </a:xfrm>
            <a:prstGeom prst="rect">
              <a:avLst/>
            </a:prstGeom>
            <a:noFill/>
            <a:ln>
              <a:noFill/>
            </a:ln>
          </p:spPr>
        </p:pic>
        <p:sp>
          <p:nvSpPr>
            <p:cNvPr id="121" name="Google Shape;121;p19"/>
            <p:cNvSpPr/>
            <p:nvPr/>
          </p:nvSpPr>
          <p:spPr>
            <a:xfrm>
              <a:off x="892885" y="2000922"/>
              <a:ext cx="1021976" cy="494852"/>
            </a:xfrm>
            <a:prstGeom prst="rect">
              <a:avLst/>
            </a:prstGeom>
            <a:solidFill>
              <a:srgbClr val="018C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2" name="Google Shape;122;p19"/>
            <p:cNvSpPr/>
            <p:nvPr/>
          </p:nvSpPr>
          <p:spPr>
            <a:xfrm>
              <a:off x="539675" y="3181574"/>
              <a:ext cx="1021976" cy="494852"/>
            </a:xfrm>
            <a:prstGeom prst="rect">
              <a:avLst/>
            </a:prstGeom>
            <a:solidFill>
              <a:srgbClr val="00A7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 name="Google Shape;123;p19"/>
            <p:cNvSpPr/>
            <p:nvPr/>
          </p:nvSpPr>
          <p:spPr>
            <a:xfrm>
              <a:off x="892885" y="4362226"/>
              <a:ext cx="1021976" cy="494852"/>
            </a:xfrm>
            <a:prstGeom prst="rect">
              <a:avLst/>
            </a:prstGeom>
            <a:solidFill>
              <a:srgbClr val="00C0C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 name="Google Shape;124;p19"/>
            <p:cNvSpPr/>
            <p:nvPr/>
          </p:nvSpPr>
          <p:spPr>
            <a:xfrm>
              <a:off x="6026077" y="2000922"/>
              <a:ext cx="1021976" cy="494852"/>
            </a:xfrm>
            <a:prstGeom prst="rect">
              <a:avLst/>
            </a:prstGeom>
            <a:solidFill>
              <a:srgbClr val="324C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19"/>
            <p:cNvSpPr/>
            <p:nvPr/>
          </p:nvSpPr>
          <p:spPr>
            <a:xfrm>
              <a:off x="6404388" y="3181574"/>
              <a:ext cx="1021976" cy="494852"/>
            </a:xfrm>
            <a:prstGeom prst="rect">
              <a:avLst/>
            </a:prstGeom>
            <a:solidFill>
              <a:srgbClr val="53379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6" name="Google Shape;126;p19"/>
            <p:cNvSpPr/>
            <p:nvPr/>
          </p:nvSpPr>
          <p:spPr>
            <a:xfrm>
              <a:off x="6026077" y="4362226"/>
              <a:ext cx="1021976" cy="494852"/>
            </a:xfrm>
            <a:prstGeom prst="rect">
              <a:avLst/>
            </a:prstGeom>
            <a:solidFill>
              <a:srgbClr val="A0379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7" name="Google Shape;127;p19"/>
            <p:cNvSpPr/>
            <p:nvPr/>
          </p:nvSpPr>
          <p:spPr>
            <a:xfrm>
              <a:off x="2015938" y="2054710"/>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8" name="Google Shape;128;p19"/>
            <p:cNvSpPr/>
            <p:nvPr/>
          </p:nvSpPr>
          <p:spPr>
            <a:xfrm>
              <a:off x="1699703"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9" name="Google Shape;129;p19"/>
            <p:cNvSpPr/>
            <p:nvPr/>
          </p:nvSpPr>
          <p:spPr>
            <a:xfrm>
              <a:off x="2061650" y="4436652"/>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p19"/>
            <p:cNvSpPr/>
            <p:nvPr/>
          </p:nvSpPr>
          <p:spPr>
            <a:xfrm>
              <a:off x="5505452" y="2054709"/>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 name="Google Shape;131;p19"/>
            <p:cNvSpPr/>
            <p:nvPr/>
          </p:nvSpPr>
          <p:spPr>
            <a:xfrm>
              <a:off x="5886226"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19"/>
            <p:cNvSpPr/>
            <p:nvPr/>
          </p:nvSpPr>
          <p:spPr>
            <a:xfrm>
              <a:off x="5505452" y="442946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33" name="Google Shape;133;p19"/>
          <p:cNvSpPr/>
          <p:nvPr/>
        </p:nvSpPr>
        <p:spPr>
          <a:xfrm>
            <a:off x="402301" y="546766"/>
            <a:ext cx="21739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800" u="none" cap="none" strike="noStrike">
                <a:solidFill>
                  <a:srgbClr val="1E4E79"/>
                </a:solidFill>
                <a:latin typeface="Noto Sans"/>
                <a:ea typeface="Noto Sans"/>
                <a:cs typeface="Noto Sans"/>
                <a:sym typeface="Noto Sans"/>
              </a:rPr>
              <a:t>Preguntas de calidad</a:t>
            </a:r>
            <a:endParaRPr b="0" i="0" sz="1800" u="none" cap="none" strike="noStrike">
              <a:solidFill>
                <a:srgbClr val="1E4E79"/>
              </a:solidFill>
              <a:latin typeface="Arial"/>
              <a:ea typeface="Arial"/>
              <a:cs typeface="Arial"/>
              <a:sym typeface="Arial"/>
            </a:endParaRPr>
          </a:p>
        </p:txBody>
      </p:sp>
      <p:sp>
        <p:nvSpPr>
          <p:cNvPr id="134" name="Google Shape;134;p19"/>
          <p:cNvSpPr/>
          <p:nvPr/>
        </p:nvSpPr>
        <p:spPr>
          <a:xfrm>
            <a:off x="5199135" y="5135901"/>
            <a:ext cx="2661485" cy="64633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s-ES" sz="1800" u="none" cap="none" strike="noStrike">
                <a:solidFill>
                  <a:srgbClr val="7030A0"/>
                </a:solidFill>
                <a:latin typeface="Noto Sans"/>
                <a:ea typeface="Noto Sans"/>
                <a:cs typeface="Noto Sans"/>
                <a:sym typeface="Noto Sans"/>
              </a:rPr>
              <a:t>Preguntas según el tipo de respuesta que admiten</a:t>
            </a:r>
            <a:endParaRPr b="0" i="0" sz="1800" u="none" cap="none" strike="noStrike">
              <a:solidFill>
                <a:srgbClr val="7030A0"/>
              </a:solidFill>
              <a:latin typeface="Arial"/>
              <a:ea typeface="Arial"/>
              <a:cs typeface="Arial"/>
              <a:sym typeface="Arial"/>
            </a:endParaRPr>
          </a:p>
        </p:txBody>
      </p:sp>
      <p:sp>
        <p:nvSpPr>
          <p:cNvPr id="135" name="Google Shape;135;p19"/>
          <p:cNvSpPr txBox="1"/>
          <p:nvPr/>
        </p:nvSpPr>
        <p:spPr>
          <a:xfrm>
            <a:off x="1245124" y="1891014"/>
            <a:ext cx="72968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Filtro</a:t>
            </a:r>
            <a:endParaRPr/>
          </a:p>
        </p:txBody>
      </p:sp>
      <p:sp>
        <p:nvSpPr>
          <p:cNvPr id="136" name="Google Shape;136;p19"/>
          <p:cNvSpPr txBox="1"/>
          <p:nvPr/>
        </p:nvSpPr>
        <p:spPr>
          <a:xfrm>
            <a:off x="702482" y="3082065"/>
            <a:ext cx="95891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Control</a:t>
            </a:r>
            <a:endParaRPr/>
          </a:p>
        </p:txBody>
      </p:sp>
      <p:sp>
        <p:nvSpPr>
          <p:cNvPr id="137" name="Google Shape;137;p19"/>
          <p:cNvSpPr txBox="1"/>
          <p:nvPr/>
        </p:nvSpPr>
        <p:spPr>
          <a:xfrm>
            <a:off x="1283596" y="4255093"/>
            <a:ext cx="696024"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Pase</a:t>
            </a:r>
            <a:endParaRPr/>
          </a:p>
        </p:txBody>
      </p:sp>
      <p:sp>
        <p:nvSpPr>
          <p:cNvPr id="138" name="Google Shape;138;p19"/>
          <p:cNvSpPr txBox="1"/>
          <p:nvPr/>
        </p:nvSpPr>
        <p:spPr>
          <a:xfrm>
            <a:off x="6250521" y="1910009"/>
            <a:ext cx="936475"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Abierta</a:t>
            </a:r>
            <a:endParaRPr/>
          </a:p>
        </p:txBody>
      </p:sp>
      <p:sp>
        <p:nvSpPr>
          <p:cNvPr id="139" name="Google Shape;139;p19"/>
          <p:cNvSpPr txBox="1"/>
          <p:nvPr/>
        </p:nvSpPr>
        <p:spPr>
          <a:xfrm>
            <a:off x="6549384" y="3080937"/>
            <a:ext cx="101021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Cerrada</a:t>
            </a:r>
            <a:endParaRPr/>
          </a:p>
        </p:txBody>
      </p:sp>
      <p:sp>
        <p:nvSpPr>
          <p:cNvPr id="140" name="Google Shape;140;p19"/>
          <p:cNvSpPr txBox="1"/>
          <p:nvPr/>
        </p:nvSpPr>
        <p:spPr>
          <a:xfrm>
            <a:off x="6176783" y="4275287"/>
            <a:ext cx="87876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Escala</a:t>
            </a:r>
            <a:endParaRPr/>
          </a:p>
        </p:txBody>
      </p:sp>
      <p:sp>
        <p:nvSpPr>
          <p:cNvPr id="141" name="Google Shape;141;p19"/>
          <p:cNvSpPr/>
          <p:nvPr/>
        </p:nvSpPr>
        <p:spPr>
          <a:xfrm>
            <a:off x="348519" y="972039"/>
            <a:ext cx="653538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Estas tienen por objetivo validar que el encuestado y la información que este suministra cumplen con criterios óptimos para la investigación. </a:t>
            </a:r>
            <a:endParaRPr b="0" i="0" sz="1400" u="none" cap="none" strike="noStrike">
              <a:solidFill>
                <a:srgbClr val="000000"/>
              </a:solidFill>
              <a:latin typeface="Arial"/>
              <a:ea typeface="Arial"/>
              <a:cs typeface="Arial"/>
              <a:sym typeface="Arial"/>
            </a:endParaRPr>
          </a:p>
        </p:txBody>
      </p:sp>
      <p:sp>
        <p:nvSpPr>
          <p:cNvPr id="142" name="Google Shape;142;p19"/>
          <p:cNvSpPr/>
          <p:nvPr/>
        </p:nvSpPr>
        <p:spPr>
          <a:xfrm>
            <a:off x="1674494" y="5885599"/>
            <a:ext cx="6186126"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Tienen por fin dar la pauta sobre la forma como debe responder el encuestado. </a:t>
            </a:r>
            <a:endParaRPr b="0" i="0" sz="1400" u="none" cap="none" strike="noStrike">
              <a:solidFill>
                <a:srgbClr val="000000"/>
              </a:solidFill>
              <a:latin typeface="Arial"/>
              <a:ea typeface="Arial"/>
              <a:cs typeface="Arial"/>
              <a:sym typeface="Arial"/>
            </a:endParaRPr>
          </a:p>
        </p:txBody>
      </p:sp>
      <p:sp>
        <p:nvSpPr>
          <p:cNvPr id="143" name="Google Shape;143;p19"/>
          <p:cNvSpPr/>
          <p:nvPr/>
        </p:nvSpPr>
        <p:spPr>
          <a:xfrm>
            <a:off x="2736796" y="1303318"/>
            <a:ext cx="5170843" cy="3156720"/>
          </a:xfrm>
          <a:prstGeom prst="wedgeRoundRectCallout">
            <a:avLst>
              <a:gd fmla="val -54746" name="adj1"/>
              <a:gd fmla="val -23769" name="adj2"/>
              <a:gd fmla="val 16667" name="adj3"/>
            </a:avLst>
          </a:prstGeom>
          <a:solidFill>
            <a:schemeClr val="lt1"/>
          </a:solidFill>
          <a:ln cap="flat" cmpd="sng" w="38100">
            <a:solidFill>
              <a:srgbClr val="018C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p19"/>
          <p:cNvSpPr/>
          <p:nvPr/>
        </p:nvSpPr>
        <p:spPr>
          <a:xfrm>
            <a:off x="3285342" y="1738648"/>
            <a:ext cx="4021641"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De este tipo de preguntas, solo puede existir una dentro del cuestionario, dado que a partir de ella se establece si la persona cumple con la característica de interés para el estudio.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Noto Sans"/>
              <a:ea typeface="Noto Sans"/>
              <a:cs typeface="Noto Sans"/>
              <a:sym typeface="Noto Sans"/>
            </a:endParaRPr>
          </a:p>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Por ejemplo, si se va a realizar un estudio de marcas de cigarrillo la pregunta filtro, debe ser: ¿usted fuma?, la persona que responda que sí, aplicaría, sin embargo, aquella que indique que “no”, no podría participar dado que no tendría como suministrar información de relevancia. </a:t>
            </a:r>
            <a:endParaRPr b="0" i="0" sz="1400" u="none" cap="none" strike="noStrike">
              <a:solidFill>
                <a:srgbClr val="000000"/>
              </a:solidFill>
              <a:latin typeface="Arial"/>
              <a:ea typeface="Arial"/>
              <a:cs typeface="Arial"/>
              <a:sym typeface="Arial"/>
            </a:endParaRPr>
          </a:p>
        </p:txBody>
      </p:sp>
      <p:sp>
        <p:nvSpPr>
          <p:cNvPr id="145" name="Google Shape;145;p19"/>
          <p:cNvSpPr/>
          <p:nvPr/>
        </p:nvSpPr>
        <p:spPr>
          <a:xfrm>
            <a:off x="7328271" y="1503523"/>
            <a:ext cx="406486" cy="406486"/>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X</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2" name="Google Shape;152;p20"/>
          <p:cNvSpPr/>
          <p:nvPr/>
        </p:nvSpPr>
        <p:spPr>
          <a:xfrm>
            <a:off x="8253350" y="5056094"/>
            <a:ext cx="3948174" cy="180190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stock.adobe.com/co/images/id/449295054?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53" name="Google Shape;153;p20"/>
          <p:cNvGrpSpPr/>
          <p:nvPr/>
        </p:nvGrpSpPr>
        <p:grpSpPr>
          <a:xfrm>
            <a:off x="367419" y="949800"/>
            <a:ext cx="7876406" cy="4635670"/>
            <a:chOff x="212898" y="1111165"/>
            <a:chExt cx="7876406" cy="4635670"/>
          </a:xfrm>
        </p:grpSpPr>
        <p:pic>
          <p:nvPicPr>
            <p:cNvPr id="154" name="Google Shape;154;p20"/>
            <p:cNvPicPr preferRelativeResize="0"/>
            <p:nvPr/>
          </p:nvPicPr>
          <p:blipFill rotWithShape="1">
            <a:blip r:embed="rId3">
              <a:alphaModFix/>
            </a:blip>
            <a:srcRect b="0" l="4341" r="0" t="0"/>
            <a:stretch/>
          </p:blipFill>
          <p:spPr>
            <a:xfrm>
              <a:off x="212898" y="1111165"/>
              <a:ext cx="7876406" cy="4635670"/>
            </a:xfrm>
            <a:prstGeom prst="rect">
              <a:avLst/>
            </a:prstGeom>
            <a:noFill/>
            <a:ln>
              <a:noFill/>
            </a:ln>
          </p:spPr>
        </p:pic>
        <p:sp>
          <p:nvSpPr>
            <p:cNvPr id="155" name="Google Shape;155;p20"/>
            <p:cNvSpPr/>
            <p:nvPr/>
          </p:nvSpPr>
          <p:spPr>
            <a:xfrm>
              <a:off x="892885" y="2000922"/>
              <a:ext cx="1021976" cy="494852"/>
            </a:xfrm>
            <a:prstGeom prst="rect">
              <a:avLst/>
            </a:prstGeom>
            <a:solidFill>
              <a:srgbClr val="018C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p20"/>
            <p:cNvSpPr/>
            <p:nvPr/>
          </p:nvSpPr>
          <p:spPr>
            <a:xfrm>
              <a:off x="539675" y="3181574"/>
              <a:ext cx="1021976" cy="494852"/>
            </a:xfrm>
            <a:prstGeom prst="rect">
              <a:avLst/>
            </a:prstGeom>
            <a:solidFill>
              <a:srgbClr val="00A7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7" name="Google Shape;157;p20"/>
            <p:cNvSpPr/>
            <p:nvPr/>
          </p:nvSpPr>
          <p:spPr>
            <a:xfrm>
              <a:off x="892885" y="4362226"/>
              <a:ext cx="1021976" cy="494852"/>
            </a:xfrm>
            <a:prstGeom prst="rect">
              <a:avLst/>
            </a:prstGeom>
            <a:solidFill>
              <a:srgbClr val="00C0C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Google Shape;158;p20"/>
            <p:cNvSpPr/>
            <p:nvPr/>
          </p:nvSpPr>
          <p:spPr>
            <a:xfrm>
              <a:off x="6026077" y="2000922"/>
              <a:ext cx="1021976" cy="494852"/>
            </a:xfrm>
            <a:prstGeom prst="rect">
              <a:avLst/>
            </a:prstGeom>
            <a:solidFill>
              <a:srgbClr val="324C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 name="Google Shape;159;p20"/>
            <p:cNvSpPr/>
            <p:nvPr/>
          </p:nvSpPr>
          <p:spPr>
            <a:xfrm>
              <a:off x="6404388" y="3181574"/>
              <a:ext cx="1021976" cy="494852"/>
            </a:xfrm>
            <a:prstGeom prst="rect">
              <a:avLst/>
            </a:prstGeom>
            <a:solidFill>
              <a:srgbClr val="53379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 name="Google Shape;160;p20"/>
            <p:cNvSpPr/>
            <p:nvPr/>
          </p:nvSpPr>
          <p:spPr>
            <a:xfrm>
              <a:off x="6026077" y="4362226"/>
              <a:ext cx="1021976" cy="494852"/>
            </a:xfrm>
            <a:prstGeom prst="rect">
              <a:avLst/>
            </a:prstGeom>
            <a:solidFill>
              <a:srgbClr val="A0379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1" name="Google Shape;161;p20"/>
            <p:cNvSpPr/>
            <p:nvPr/>
          </p:nvSpPr>
          <p:spPr>
            <a:xfrm>
              <a:off x="2015938" y="2054710"/>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2" name="Google Shape;162;p20"/>
            <p:cNvSpPr/>
            <p:nvPr/>
          </p:nvSpPr>
          <p:spPr>
            <a:xfrm>
              <a:off x="1699703"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3" name="Google Shape;163;p20"/>
            <p:cNvSpPr/>
            <p:nvPr/>
          </p:nvSpPr>
          <p:spPr>
            <a:xfrm>
              <a:off x="2061650" y="4436652"/>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20"/>
            <p:cNvSpPr/>
            <p:nvPr/>
          </p:nvSpPr>
          <p:spPr>
            <a:xfrm>
              <a:off x="5505452" y="2054709"/>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5" name="Google Shape;165;p20"/>
            <p:cNvSpPr/>
            <p:nvPr/>
          </p:nvSpPr>
          <p:spPr>
            <a:xfrm>
              <a:off x="5886226"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p20"/>
            <p:cNvSpPr/>
            <p:nvPr/>
          </p:nvSpPr>
          <p:spPr>
            <a:xfrm>
              <a:off x="5505452" y="442946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67" name="Google Shape;167;p20"/>
          <p:cNvSpPr/>
          <p:nvPr/>
        </p:nvSpPr>
        <p:spPr>
          <a:xfrm>
            <a:off x="402301" y="546766"/>
            <a:ext cx="21739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800" u="none" cap="none" strike="noStrike">
                <a:solidFill>
                  <a:srgbClr val="1E4E79"/>
                </a:solidFill>
                <a:latin typeface="Noto Sans"/>
                <a:ea typeface="Noto Sans"/>
                <a:cs typeface="Noto Sans"/>
                <a:sym typeface="Noto Sans"/>
              </a:rPr>
              <a:t>Preguntas de calidad</a:t>
            </a:r>
            <a:endParaRPr b="0" i="0" sz="1800" u="none" cap="none" strike="noStrike">
              <a:solidFill>
                <a:srgbClr val="1E4E79"/>
              </a:solidFill>
              <a:latin typeface="Arial"/>
              <a:ea typeface="Arial"/>
              <a:cs typeface="Arial"/>
              <a:sym typeface="Arial"/>
            </a:endParaRPr>
          </a:p>
        </p:txBody>
      </p:sp>
      <p:sp>
        <p:nvSpPr>
          <p:cNvPr id="168" name="Google Shape;168;p20"/>
          <p:cNvSpPr/>
          <p:nvPr/>
        </p:nvSpPr>
        <p:spPr>
          <a:xfrm>
            <a:off x="5199135" y="5135901"/>
            <a:ext cx="2661485" cy="64633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s-ES" sz="1800" u="none" cap="none" strike="noStrike">
                <a:solidFill>
                  <a:srgbClr val="7030A0"/>
                </a:solidFill>
                <a:latin typeface="Noto Sans"/>
                <a:ea typeface="Noto Sans"/>
                <a:cs typeface="Noto Sans"/>
                <a:sym typeface="Noto Sans"/>
              </a:rPr>
              <a:t>Preguntas según el tipo de respuesta que admiten</a:t>
            </a:r>
            <a:endParaRPr b="0" i="0" sz="1800" u="none" cap="none" strike="noStrike">
              <a:solidFill>
                <a:srgbClr val="7030A0"/>
              </a:solidFill>
              <a:latin typeface="Arial"/>
              <a:ea typeface="Arial"/>
              <a:cs typeface="Arial"/>
              <a:sym typeface="Arial"/>
            </a:endParaRPr>
          </a:p>
        </p:txBody>
      </p:sp>
      <p:sp>
        <p:nvSpPr>
          <p:cNvPr id="169" name="Google Shape;169;p20"/>
          <p:cNvSpPr txBox="1"/>
          <p:nvPr/>
        </p:nvSpPr>
        <p:spPr>
          <a:xfrm>
            <a:off x="1245124" y="1891014"/>
            <a:ext cx="72968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Filtro</a:t>
            </a:r>
            <a:endParaRPr/>
          </a:p>
        </p:txBody>
      </p:sp>
      <p:sp>
        <p:nvSpPr>
          <p:cNvPr id="170" name="Google Shape;170;p20"/>
          <p:cNvSpPr txBox="1"/>
          <p:nvPr/>
        </p:nvSpPr>
        <p:spPr>
          <a:xfrm>
            <a:off x="702482" y="3082065"/>
            <a:ext cx="95891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Control</a:t>
            </a:r>
            <a:endParaRPr/>
          </a:p>
        </p:txBody>
      </p:sp>
      <p:sp>
        <p:nvSpPr>
          <p:cNvPr id="171" name="Google Shape;171;p20"/>
          <p:cNvSpPr txBox="1"/>
          <p:nvPr/>
        </p:nvSpPr>
        <p:spPr>
          <a:xfrm>
            <a:off x="1283596" y="4255093"/>
            <a:ext cx="696024"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Pase</a:t>
            </a:r>
            <a:endParaRPr/>
          </a:p>
        </p:txBody>
      </p:sp>
      <p:sp>
        <p:nvSpPr>
          <p:cNvPr id="172" name="Google Shape;172;p20"/>
          <p:cNvSpPr txBox="1"/>
          <p:nvPr/>
        </p:nvSpPr>
        <p:spPr>
          <a:xfrm>
            <a:off x="6250521" y="1910009"/>
            <a:ext cx="936475"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Abierta</a:t>
            </a:r>
            <a:endParaRPr/>
          </a:p>
        </p:txBody>
      </p:sp>
      <p:sp>
        <p:nvSpPr>
          <p:cNvPr id="173" name="Google Shape;173;p20"/>
          <p:cNvSpPr txBox="1"/>
          <p:nvPr/>
        </p:nvSpPr>
        <p:spPr>
          <a:xfrm>
            <a:off x="6549384" y="3080937"/>
            <a:ext cx="101021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Cerrada</a:t>
            </a:r>
            <a:endParaRPr/>
          </a:p>
        </p:txBody>
      </p:sp>
      <p:sp>
        <p:nvSpPr>
          <p:cNvPr id="174" name="Google Shape;174;p20"/>
          <p:cNvSpPr txBox="1"/>
          <p:nvPr/>
        </p:nvSpPr>
        <p:spPr>
          <a:xfrm>
            <a:off x="6176783" y="4275287"/>
            <a:ext cx="87876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Escala</a:t>
            </a:r>
            <a:endParaRPr/>
          </a:p>
        </p:txBody>
      </p:sp>
      <p:sp>
        <p:nvSpPr>
          <p:cNvPr id="175" name="Google Shape;175;p20"/>
          <p:cNvSpPr/>
          <p:nvPr/>
        </p:nvSpPr>
        <p:spPr>
          <a:xfrm>
            <a:off x="348519" y="972039"/>
            <a:ext cx="653538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Estas tienen por objetivo validar que el encuestado y la información que este suministra cumplen con criterios óptimos para la investigación. </a:t>
            </a:r>
            <a:endParaRPr b="0" i="0" sz="1400" u="none" cap="none" strike="noStrike">
              <a:solidFill>
                <a:srgbClr val="000000"/>
              </a:solidFill>
              <a:latin typeface="Arial"/>
              <a:ea typeface="Arial"/>
              <a:cs typeface="Arial"/>
              <a:sym typeface="Arial"/>
            </a:endParaRPr>
          </a:p>
        </p:txBody>
      </p:sp>
      <p:sp>
        <p:nvSpPr>
          <p:cNvPr id="176" name="Google Shape;176;p20"/>
          <p:cNvSpPr/>
          <p:nvPr/>
        </p:nvSpPr>
        <p:spPr>
          <a:xfrm>
            <a:off x="1674494" y="5885599"/>
            <a:ext cx="6186126"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Tienen por fin dar la pauta sobre la forma como debe responder el encuestado. </a:t>
            </a:r>
            <a:endParaRPr b="0" i="0" sz="1400" u="none" cap="none" strike="noStrike">
              <a:solidFill>
                <a:srgbClr val="000000"/>
              </a:solidFill>
              <a:latin typeface="Arial"/>
              <a:ea typeface="Arial"/>
              <a:cs typeface="Arial"/>
              <a:sym typeface="Arial"/>
            </a:endParaRPr>
          </a:p>
        </p:txBody>
      </p:sp>
      <p:sp>
        <p:nvSpPr>
          <p:cNvPr id="177" name="Google Shape;177;p20"/>
          <p:cNvSpPr/>
          <p:nvPr/>
        </p:nvSpPr>
        <p:spPr>
          <a:xfrm>
            <a:off x="2362861" y="2480753"/>
            <a:ext cx="5170843" cy="3156720"/>
          </a:xfrm>
          <a:prstGeom prst="wedgeRoundRectCallout">
            <a:avLst>
              <a:gd fmla="val -54746" name="adj1"/>
              <a:gd fmla="val -23769" name="adj2"/>
              <a:gd fmla="val 16667" name="adj3"/>
            </a:avLst>
          </a:prstGeom>
          <a:solidFill>
            <a:schemeClr val="lt1"/>
          </a:solidFill>
          <a:ln cap="flat" cmpd="sng" w="38100">
            <a:solidFill>
              <a:srgbClr val="00A7C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8" name="Google Shape;178;p20"/>
          <p:cNvSpPr/>
          <p:nvPr/>
        </p:nvSpPr>
        <p:spPr>
          <a:xfrm>
            <a:off x="2799476" y="3087450"/>
            <a:ext cx="4315800" cy="2246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La pregunta de control representa una o máximo dos preguntas, que se realizan a lo largo del cuestionario, para validar la coherencia entre las respuestas, ejemplo: si la persona indicó que sí fumaba, una pregunta de control, puede ser: mencione cuántos cigarrillos en promedio fuma a la semana. Si la persona realmente tiene este hábito responderá sin dudar, si por el contrario no tiene claro el dato o no entrega la información, se percibe que se tendrá dificultades en el levantamiento de la información con dicha persona.</a:t>
            </a:r>
            <a:endParaRPr b="0" i="0" sz="1400" u="none" cap="none" strike="noStrike">
              <a:solidFill>
                <a:srgbClr val="000000"/>
              </a:solidFill>
              <a:latin typeface="Arial"/>
              <a:ea typeface="Arial"/>
              <a:cs typeface="Arial"/>
              <a:sym typeface="Arial"/>
            </a:endParaRPr>
          </a:p>
        </p:txBody>
      </p:sp>
      <p:sp>
        <p:nvSpPr>
          <p:cNvPr id="179" name="Google Shape;179;p20"/>
          <p:cNvSpPr/>
          <p:nvPr/>
        </p:nvSpPr>
        <p:spPr>
          <a:xfrm>
            <a:off x="6954336" y="2680958"/>
            <a:ext cx="406486" cy="406486"/>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X</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5" name="Google Shape;185;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86" name="Google Shape;186;p21"/>
          <p:cNvSpPr/>
          <p:nvPr/>
        </p:nvSpPr>
        <p:spPr>
          <a:xfrm>
            <a:off x="8253350" y="5056094"/>
            <a:ext cx="3948174" cy="180190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stock.adobe.com/co/images/id/449295054?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87" name="Google Shape;187;p21"/>
          <p:cNvGrpSpPr/>
          <p:nvPr/>
        </p:nvGrpSpPr>
        <p:grpSpPr>
          <a:xfrm>
            <a:off x="367419" y="949800"/>
            <a:ext cx="7876406" cy="4635670"/>
            <a:chOff x="212898" y="1111165"/>
            <a:chExt cx="7876406" cy="4635670"/>
          </a:xfrm>
        </p:grpSpPr>
        <p:pic>
          <p:nvPicPr>
            <p:cNvPr id="188" name="Google Shape;188;p21"/>
            <p:cNvPicPr preferRelativeResize="0"/>
            <p:nvPr/>
          </p:nvPicPr>
          <p:blipFill rotWithShape="1">
            <a:blip r:embed="rId3">
              <a:alphaModFix/>
            </a:blip>
            <a:srcRect b="0" l="4341" r="0" t="0"/>
            <a:stretch/>
          </p:blipFill>
          <p:spPr>
            <a:xfrm>
              <a:off x="212898" y="1111165"/>
              <a:ext cx="7876406" cy="4635670"/>
            </a:xfrm>
            <a:prstGeom prst="rect">
              <a:avLst/>
            </a:prstGeom>
            <a:noFill/>
            <a:ln>
              <a:noFill/>
            </a:ln>
          </p:spPr>
        </p:pic>
        <p:sp>
          <p:nvSpPr>
            <p:cNvPr id="189" name="Google Shape;189;p21"/>
            <p:cNvSpPr/>
            <p:nvPr/>
          </p:nvSpPr>
          <p:spPr>
            <a:xfrm>
              <a:off x="892885" y="2000922"/>
              <a:ext cx="1021976" cy="494852"/>
            </a:xfrm>
            <a:prstGeom prst="rect">
              <a:avLst/>
            </a:prstGeom>
            <a:solidFill>
              <a:srgbClr val="018C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0" name="Google Shape;190;p21"/>
            <p:cNvSpPr/>
            <p:nvPr/>
          </p:nvSpPr>
          <p:spPr>
            <a:xfrm>
              <a:off x="539675" y="3181574"/>
              <a:ext cx="1021976" cy="494852"/>
            </a:xfrm>
            <a:prstGeom prst="rect">
              <a:avLst/>
            </a:prstGeom>
            <a:solidFill>
              <a:srgbClr val="00A7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1" name="Google Shape;191;p21"/>
            <p:cNvSpPr/>
            <p:nvPr/>
          </p:nvSpPr>
          <p:spPr>
            <a:xfrm>
              <a:off x="892885" y="4362226"/>
              <a:ext cx="1021976" cy="494852"/>
            </a:xfrm>
            <a:prstGeom prst="rect">
              <a:avLst/>
            </a:prstGeom>
            <a:solidFill>
              <a:srgbClr val="00C0C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2" name="Google Shape;192;p21"/>
            <p:cNvSpPr/>
            <p:nvPr/>
          </p:nvSpPr>
          <p:spPr>
            <a:xfrm>
              <a:off x="6026077" y="2000922"/>
              <a:ext cx="1021976" cy="494852"/>
            </a:xfrm>
            <a:prstGeom prst="rect">
              <a:avLst/>
            </a:prstGeom>
            <a:solidFill>
              <a:srgbClr val="324C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p21"/>
            <p:cNvSpPr/>
            <p:nvPr/>
          </p:nvSpPr>
          <p:spPr>
            <a:xfrm>
              <a:off x="6404388" y="3181574"/>
              <a:ext cx="1021976" cy="494852"/>
            </a:xfrm>
            <a:prstGeom prst="rect">
              <a:avLst/>
            </a:prstGeom>
            <a:solidFill>
              <a:srgbClr val="53379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4" name="Google Shape;194;p21"/>
            <p:cNvSpPr/>
            <p:nvPr/>
          </p:nvSpPr>
          <p:spPr>
            <a:xfrm>
              <a:off x="6026077" y="4362226"/>
              <a:ext cx="1021976" cy="494852"/>
            </a:xfrm>
            <a:prstGeom prst="rect">
              <a:avLst/>
            </a:prstGeom>
            <a:solidFill>
              <a:srgbClr val="A0379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5" name="Google Shape;195;p21"/>
            <p:cNvSpPr/>
            <p:nvPr/>
          </p:nvSpPr>
          <p:spPr>
            <a:xfrm>
              <a:off x="2015938" y="2054710"/>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6" name="Google Shape;196;p21"/>
            <p:cNvSpPr/>
            <p:nvPr/>
          </p:nvSpPr>
          <p:spPr>
            <a:xfrm>
              <a:off x="1699703"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7" name="Google Shape;197;p21"/>
            <p:cNvSpPr/>
            <p:nvPr/>
          </p:nvSpPr>
          <p:spPr>
            <a:xfrm>
              <a:off x="2061650" y="4436652"/>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8" name="Google Shape;198;p21"/>
            <p:cNvSpPr/>
            <p:nvPr/>
          </p:nvSpPr>
          <p:spPr>
            <a:xfrm>
              <a:off x="5505452" y="2054709"/>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9" name="Google Shape;199;p21"/>
            <p:cNvSpPr/>
            <p:nvPr/>
          </p:nvSpPr>
          <p:spPr>
            <a:xfrm>
              <a:off x="5886226"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0" name="Google Shape;200;p21"/>
            <p:cNvSpPr/>
            <p:nvPr/>
          </p:nvSpPr>
          <p:spPr>
            <a:xfrm>
              <a:off x="5505452" y="442946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01" name="Google Shape;201;p21"/>
          <p:cNvSpPr/>
          <p:nvPr/>
        </p:nvSpPr>
        <p:spPr>
          <a:xfrm>
            <a:off x="402301" y="546766"/>
            <a:ext cx="21739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800" u="none" cap="none" strike="noStrike">
                <a:solidFill>
                  <a:srgbClr val="1E4E79"/>
                </a:solidFill>
                <a:latin typeface="Noto Sans"/>
                <a:ea typeface="Noto Sans"/>
                <a:cs typeface="Noto Sans"/>
                <a:sym typeface="Noto Sans"/>
              </a:rPr>
              <a:t>Preguntas de calidad</a:t>
            </a:r>
            <a:endParaRPr b="0" i="0" sz="1800" u="none" cap="none" strike="noStrike">
              <a:solidFill>
                <a:srgbClr val="1E4E79"/>
              </a:solidFill>
              <a:latin typeface="Arial"/>
              <a:ea typeface="Arial"/>
              <a:cs typeface="Arial"/>
              <a:sym typeface="Arial"/>
            </a:endParaRPr>
          </a:p>
        </p:txBody>
      </p:sp>
      <p:sp>
        <p:nvSpPr>
          <p:cNvPr id="202" name="Google Shape;202;p21"/>
          <p:cNvSpPr/>
          <p:nvPr/>
        </p:nvSpPr>
        <p:spPr>
          <a:xfrm>
            <a:off x="5199135" y="5135901"/>
            <a:ext cx="2661485" cy="64633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s-ES" sz="1800" u="none" cap="none" strike="noStrike">
                <a:solidFill>
                  <a:srgbClr val="7030A0"/>
                </a:solidFill>
                <a:latin typeface="Noto Sans"/>
                <a:ea typeface="Noto Sans"/>
                <a:cs typeface="Noto Sans"/>
                <a:sym typeface="Noto Sans"/>
              </a:rPr>
              <a:t>Preguntas según el tipo de respuesta que admiten</a:t>
            </a:r>
            <a:endParaRPr b="0" i="0" sz="1800" u="none" cap="none" strike="noStrike">
              <a:solidFill>
                <a:srgbClr val="7030A0"/>
              </a:solidFill>
              <a:latin typeface="Arial"/>
              <a:ea typeface="Arial"/>
              <a:cs typeface="Arial"/>
              <a:sym typeface="Arial"/>
            </a:endParaRPr>
          </a:p>
        </p:txBody>
      </p:sp>
      <p:sp>
        <p:nvSpPr>
          <p:cNvPr id="203" name="Google Shape;203;p21"/>
          <p:cNvSpPr txBox="1"/>
          <p:nvPr/>
        </p:nvSpPr>
        <p:spPr>
          <a:xfrm>
            <a:off x="1245124" y="1891014"/>
            <a:ext cx="72968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Filtro</a:t>
            </a:r>
            <a:endParaRPr/>
          </a:p>
        </p:txBody>
      </p:sp>
      <p:sp>
        <p:nvSpPr>
          <p:cNvPr id="204" name="Google Shape;204;p21"/>
          <p:cNvSpPr txBox="1"/>
          <p:nvPr/>
        </p:nvSpPr>
        <p:spPr>
          <a:xfrm>
            <a:off x="702482" y="3082065"/>
            <a:ext cx="95891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Control</a:t>
            </a:r>
            <a:endParaRPr/>
          </a:p>
        </p:txBody>
      </p:sp>
      <p:sp>
        <p:nvSpPr>
          <p:cNvPr id="205" name="Google Shape;205;p21"/>
          <p:cNvSpPr txBox="1"/>
          <p:nvPr/>
        </p:nvSpPr>
        <p:spPr>
          <a:xfrm>
            <a:off x="1283596" y="4255093"/>
            <a:ext cx="696024"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Pase</a:t>
            </a:r>
            <a:endParaRPr/>
          </a:p>
        </p:txBody>
      </p:sp>
      <p:sp>
        <p:nvSpPr>
          <p:cNvPr id="206" name="Google Shape;206;p21"/>
          <p:cNvSpPr txBox="1"/>
          <p:nvPr/>
        </p:nvSpPr>
        <p:spPr>
          <a:xfrm>
            <a:off x="6250521" y="1910009"/>
            <a:ext cx="936475"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Abierta</a:t>
            </a:r>
            <a:endParaRPr/>
          </a:p>
        </p:txBody>
      </p:sp>
      <p:sp>
        <p:nvSpPr>
          <p:cNvPr id="207" name="Google Shape;207;p21"/>
          <p:cNvSpPr txBox="1"/>
          <p:nvPr/>
        </p:nvSpPr>
        <p:spPr>
          <a:xfrm>
            <a:off x="6549384" y="3080937"/>
            <a:ext cx="101021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Cerrada</a:t>
            </a:r>
            <a:endParaRPr/>
          </a:p>
        </p:txBody>
      </p:sp>
      <p:sp>
        <p:nvSpPr>
          <p:cNvPr id="208" name="Google Shape;208;p21"/>
          <p:cNvSpPr txBox="1"/>
          <p:nvPr/>
        </p:nvSpPr>
        <p:spPr>
          <a:xfrm>
            <a:off x="6176783" y="4275287"/>
            <a:ext cx="87876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Escala</a:t>
            </a:r>
            <a:endParaRPr/>
          </a:p>
        </p:txBody>
      </p:sp>
      <p:sp>
        <p:nvSpPr>
          <p:cNvPr id="209" name="Google Shape;209;p21"/>
          <p:cNvSpPr/>
          <p:nvPr/>
        </p:nvSpPr>
        <p:spPr>
          <a:xfrm>
            <a:off x="348519" y="972039"/>
            <a:ext cx="653538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Estas tienen por objetivo validar que el encuestado y la información que este suministra cumplen con criterios óptimos para la investigación. </a:t>
            </a:r>
            <a:endParaRPr b="0" i="0" sz="1400" u="none" cap="none" strike="noStrike">
              <a:solidFill>
                <a:srgbClr val="000000"/>
              </a:solidFill>
              <a:latin typeface="Arial"/>
              <a:ea typeface="Arial"/>
              <a:cs typeface="Arial"/>
              <a:sym typeface="Arial"/>
            </a:endParaRPr>
          </a:p>
        </p:txBody>
      </p:sp>
      <p:sp>
        <p:nvSpPr>
          <p:cNvPr id="210" name="Google Shape;210;p21"/>
          <p:cNvSpPr/>
          <p:nvPr/>
        </p:nvSpPr>
        <p:spPr>
          <a:xfrm>
            <a:off x="1674494" y="5885599"/>
            <a:ext cx="6186126"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Tienen por fin dar la pauta sobre la forma como debe responder el encuestado. </a:t>
            </a:r>
            <a:endParaRPr b="0" i="0" sz="1400" u="none" cap="none" strike="noStrike">
              <a:solidFill>
                <a:srgbClr val="000000"/>
              </a:solidFill>
              <a:latin typeface="Arial"/>
              <a:ea typeface="Arial"/>
              <a:cs typeface="Arial"/>
              <a:sym typeface="Arial"/>
            </a:endParaRPr>
          </a:p>
        </p:txBody>
      </p:sp>
      <p:sp>
        <p:nvSpPr>
          <p:cNvPr id="211" name="Google Shape;211;p21"/>
          <p:cNvSpPr/>
          <p:nvPr/>
        </p:nvSpPr>
        <p:spPr>
          <a:xfrm>
            <a:off x="2543169" y="2351071"/>
            <a:ext cx="5170843" cy="3156720"/>
          </a:xfrm>
          <a:prstGeom prst="wedgeRoundRectCallout">
            <a:avLst>
              <a:gd fmla="val -54538" name="adj1"/>
              <a:gd fmla="val 15762" name="adj2"/>
              <a:gd fmla="val 16667" name="adj3"/>
            </a:avLst>
          </a:prstGeom>
          <a:solidFill>
            <a:schemeClr val="lt1"/>
          </a:solidFill>
          <a:ln cap="flat" cmpd="sng" w="38100">
            <a:solidFill>
              <a:srgbClr val="00C0C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2" name="Google Shape;212;p21"/>
          <p:cNvSpPr/>
          <p:nvPr/>
        </p:nvSpPr>
        <p:spPr>
          <a:xfrm>
            <a:off x="3167062" y="2787290"/>
            <a:ext cx="3771217"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Es aquella que se convierte en un paso previo, antes de otra pregunta, es decir, permite garantizar que las preguntas que se realizarán de allí en adelante sí aplican para el encuestado.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Noto Sans"/>
              <a:ea typeface="Noto Sans"/>
              <a:cs typeface="Noto Sans"/>
              <a:sym typeface="Noto Sans"/>
            </a:endParaRPr>
          </a:p>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Continuando con el ejemplo, una pregunta pase, podría ser: ¿fuma usted la marca Bermot?, si la persona dice que sí, se le preguntarían temas específicos de esta marca; si dice que no, se “pasa” o brinca hasta otra pregunta que no tenga relación con la marca Bermot.</a:t>
            </a:r>
            <a:endParaRPr b="0" i="0" sz="1400" u="none" cap="none" strike="noStrike">
              <a:solidFill>
                <a:srgbClr val="000000"/>
              </a:solidFill>
              <a:latin typeface="Arial"/>
              <a:ea typeface="Arial"/>
              <a:cs typeface="Arial"/>
              <a:sym typeface="Arial"/>
            </a:endParaRPr>
          </a:p>
        </p:txBody>
      </p:sp>
      <p:sp>
        <p:nvSpPr>
          <p:cNvPr id="213" name="Google Shape;213;p21"/>
          <p:cNvSpPr/>
          <p:nvPr/>
        </p:nvSpPr>
        <p:spPr>
          <a:xfrm>
            <a:off x="7134644" y="2551276"/>
            <a:ext cx="406486" cy="406486"/>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X</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9" name="Google Shape;219;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20" name="Google Shape;220;p22"/>
          <p:cNvSpPr/>
          <p:nvPr/>
        </p:nvSpPr>
        <p:spPr>
          <a:xfrm>
            <a:off x="8253350" y="5056094"/>
            <a:ext cx="3948174" cy="180190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stock.adobe.com/co/images/id/449295054?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21" name="Google Shape;221;p22"/>
          <p:cNvGrpSpPr/>
          <p:nvPr/>
        </p:nvGrpSpPr>
        <p:grpSpPr>
          <a:xfrm>
            <a:off x="367419" y="949800"/>
            <a:ext cx="7876406" cy="4635670"/>
            <a:chOff x="212898" y="1111165"/>
            <a:chExt cx="7876406" cy="4635670"/>
          </a:xfrm>
        </p:grpSpPr>
        <p:pic>
          <p:nvPicPr>
            <p:cNvPr id="222" name="Google Shape;222;p22"/>
            <p:cNvPicPr preferRelativeResize="0"/>
            <p:nvPr/>
          </p:nvPicPr>
          <p:blipFill rotWithShape="1">
            <a:blip r:embed="rId3">
              <a:alphaModFix/>
            </a:blip>
            <a:srcRect b="0" l="4341" r="0" t="0"/>
            <a:stretch/>
          </p:blipFill>
          <p:spPr>
            <a:xfrm>
              <a:off x="212898" y="1111165"/>
              <a:ext cx="7876406" cy="4635670"/>
            </a:xfrm>
            <a:prstGeom prst="rect">
              <a:avLst/>
            </a:prstGeom>
            <a:noFill/>
            <a:ln>
              <a:noFill/>
            </a:ln>
          </p:spPr>
        </p:pic>
        <p:sp>
          <p:nvSpPr>
            <p:cNvPr id="223" name="Google Shape;223;p22"/>
            <p:cNvSpPr/>
            <p:nvPr/>
          </p:nvSpPr>
          <p:spPr>
            <a:xfrm>
              <a:off x="892885" y="2000922"/>
              <a:ext cx="1021976" cy="494852"/>
            </a:xfrm>
            <a:prstGeom prst="rect">
              <a:avLst/>
            </a:prstGeom>
            <a:solidFill>
              <a:srgbClr val="018C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4" name="Google Shape;224;p22"/>
            <p:cNvSpPr/>
            <p:nvPr/>
          </p:nvSpPr>
          <p:spPr>
            <a:xfrm>
              <a:off x="539675" y="3181574"/>
              <a:ext cx="1021976" cy="494852"/>
            </a:xfrm>
            <a:prstGeom prst="rect">
              <a:avLst/>
            </a:prstGeom>
            <a:solidFill>
              <a:srgbClr val="00A7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5" name="Google Shape;225;p22"/>
            <p:cNvSpPr/>
            <p:nvPr/>
          </p:nvSpPr>
          <p:spPr>
            <a:xfrm>
              <a:off x="892885" y="4362226"/>
              <a:ext cx="1021976" cy="494852"/>
            </a:xfrm>
            <a:prstGeom prst="rect">
              <a:avLst/>
            </a:prstGeom>
            <a:solidFill>
              <a:srgbClr val="00C0C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6" name="Google Shape;226;p22"/>
            <p:cNvSpPr/>
            <p:nvPr/>
          </p:nvSpPr>
          <p:spPr>
            <a:xfrm>
              <a:off x="6026077" y="2000922"/>
              <a:ext cx="1021976" cy="494852"/>
            </a:xfrm>
            <a:prstGeom prst="rect">
              <a:avLst/>
            </a:prstGeom>
            <a:solidFill>
              <a:srgbClr val="324C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7" name="Google Shape;227;p22"/>
            <p:cNvSpPr/>
            <p:nvPr/>
          </p:nvSpPr>
          <p:spPr>
            <a:xfrm>
              <a:off x="6404388" y="3181574"/>
              <a:ext cx="1021976" cy="494852"/>
            </a:xfrm>
            <a:prstGeom prst="rect">
              <a:avLst/>
            </a:prstGeom>
            <a:solidFill>
              <a:srgbClr val="53379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8" name="Google Shape;228;p22"/>
            <p:cNvSpPr/>
            <p:nvPr/>
          </p:nvSpPr>
          <p:spPr>
            <a:xfrm>
              <a:off x="6026077" y="4362226"/>
              <a:ext cx="1021976" cy="494852"/>
            </a:xfrm>
            <a:prstGeom prst="rect">
              <a:avLst/>
            </a:prstGeom>
            <a:solidFill>
              <a:srgbClr val="A0379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9" name="Google Shape;229;p22"/>
            <p:cNvSpPr/>
            <p:nvPr/>
          </p:nvSpPr>
          <p:spPr>
            <a:xfrm>
              <a:off x="2015938" y="2054710"/>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22"/>
            <p:cNvSpPr/>
            <p:nvPr/>
          </p:nvSpPr>
          <p:spPr>
            <a:xfrm>
              <a:off x="1699703"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1" name="Google Shape;231;p22"/>
            <p:cNvSpPr/>
            <p:nvPr/>
          </p:nvSpPr>
          <p:spPr>
            <a:xfrm>
              <a:off x="2061650" y="4436652"/>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2" name="Google Shape;232;p22"/>
            <p:cNvSpPr/>
            <p:nvPr/>
          </p:nvSpPr>
          <p:spPr>
            <a:xfrm>
              <a:off x="5505452" y="2054709"/>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3" name="Google Shape;233;p22"/>
            <p:cNvSpPr/>
            <p:nvPr/>
          </p:nvSpPr>
          <p:spPr>
            <a:xfrm>
              <a:off x="5886226"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4" name="Google Shape;234;p22"/>
            <p:cNvSpPr/>
            <p:nvPr/>
          </p:nvSpPr>
          <p:spPr>
            <a:xfrm>
              <a:off x="5505452" y="442946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35" name="Google Shape;235;p22"/>
          <p:cNvSpPr/>
          <p:nvPr/>
        </p:nvSpPr>
        <p:spPr>
          <a:xfrm>
            <a:off x="402301" y="546766"/>
            <a:ext cx="21739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800" u="none" cap="none" strike="noStrike">
                <a:solidFill>
                  <a:srgbClr val="1E4E79"/>
                </a:solidFill>
                <a:latin typeface="Noto Sans"/>
                <a:ea typeface="Noto Sans"/>
                <a:cs typeface="Noto Sans"/>
                <a:sym typeface="Noto Sans"/>
              </a:rPr>
              <a:t>Preguntas de calidad</a:t>
            </a:r>
            <a:endParaRPr b="0" i="0" sz="1800" u="none" cap="none" strike="noStrike">
              <a:solidFill>
                <a:srgbClr val="1E4E79"/>
              </a:solidFill>
              <a:latin typeface="Arial"/>
              <a:ea typeface="Arial"/>
              <a:cs typeface="Arial"/>
              <a:sym typeface="Arial"/>
            </a:endParaRPr>
          </a:p>
        </p:txBody>
      </p:sp>
      <p:sp>
        <p:nvSpPr>
          <p:cNvPr id="236" name="Google Shape;236;p22"/>
          <p:cNvSpPr/>
          <p:nvPr/>
        </p:nvSpPr>
        <p:spPr>
          <a:xfrm>
            <a:off x="5199135" y="5135901"/>
            <a:ext cx="2661485" cy="64633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s-ES" sz="1800" u="none" cap="none" strike="noStrike">
                <a:solidFill>
                  <a:srgbClr val="7030A0"/>
                </a:solidFill>
                <a:latin typeface="Noto Sans"/>
                <a:ea typeface="Noto Sans"/>
                <a:cs typeface="Noto Sans"/>
                <a:sym typeface="Noto Sans"/>
              </a:rPr>
              <a:t>Preguntas según el tipo de respuesta que admiten</a:t>
            </a:r>
            <a:endParaRPr b="0" i="0" sz="1800" u="none" cap="none" strike="noStrike">
              <a:solidFill>
                <a:srgbClr val="7030A0"/>
              </a:solidFill>
              <a:latin typeface="Arial"/>
              <a:ea typeface="Arial"/>
              <a:cs typeface="Arial"/>
              <a:sym typeface="Arial"/>
            </a:endParaRPr>
          </a:p>
        </p:txBody>
      </p:sp>
      <p:sp>
        <p:nvSpPr>
          <p:cNvPr id="237" name="Google Shape;237;p22"/>
          <p:cNvSpPr txBox="1"/>
          <p:nvPr/>
        </p:nvSpPr>
        <p:spPr>
          <a:xfrm>
            <a:off x="1245124" y="1891014"/>
            <a:ext cx="72968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Filtro</a:t>
            </a:r>
            <a:endParaRPr/>
          </a:p>
        </p:txBody>
      </p:sp>
      <p:sp>
        <p:nvSpPr>
          <p:cNvPr id="238" name="Google Shape;238;p22"/>
          <p:cNvSpPr txBox="1"/>
          <p:nvPr/>
        </p:nvSpPr>
        <p:spPr>
          <a:xfrm>
            <a:off x="702482" y="3082065"/>
            <a:ext cx="95891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Control</a:t>
            </a:r>
            <a:endParaRPr/>
          </a:p>
        </p:txBody>
      </p:sp>
      <p:sp>
        <p:nvSpPr>
          <p:cNvPr id="239" name="Google Shape;239;p22"/>
          <p:cNvSpPr txBox="1"/>
          <p:nvPr/>
        </p:nvSpPr>
        <p:spPr>
          <a:xfrm>
            <a:off x="1283596" y="4255093"/>
            <a:ext cx="696024"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Pase</a:t>
            </a:r>
            <a:endParaRPr/>
          </a:p>
        </p:txBody>
      </p:sp>
      <p:sp>
        <p:nvSpPr>
          <p:cNvPr id="240" name="Google Shape;240;p22"/>
          <p:cNvSpPr txBox="1"/>
          <p:nvPr/>
        </p:nvSpPr>
        <p:spPr>
          <a:xfrm>
            <a:off x="6250521" y="1910009"/>
            <a:ext cx="936475"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Abierta</a:t>
            </a:r>
            <a:endParaRPr/>
          </a:p>
        </p:txBody>
      </p:sp>
      <p:sp>
        <p:nvSpPr>
          <p:cNvPr id="241" name="Google Shape;241;p22"/>
          <p:cNvSpPr txBox="1"/>
          <p:nvPr/>
        </p:nvSpPr>
        <p:spPr>
          <a:xfrm>
            <a:off x="6549384" y="3080937"/>
            <a:ext cx="101021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Cerrada</a:t>
            </a:r>
            <a:endParaRPr/>
          </a:p>
        </p:txBody>
      </p:sp>
      <p:sp>
        <p:nvSpPr>
          <p:cNvPr id="242" name="Google Shape;242;p22"/>
          <p:cNvSpPr txBox="1"/>
          <p:nvPr/>
        </p:nvSpPr>
        <p:spPr>
          <a:xfrm>
            <a:off x="6176783" y="4275287"/>
            <a:ext cx="87876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Escala</a:t>
            </a:r>
            <a:endParaRPr/>
          </a:p>
        </p:txBody>
      </p:sp>
      <p:sp>
        <p:nvSpPr>
          <p:cNvPr id="243" name="Google Shape;243;p22"/>
          <p:cNvSpPr/>
          <p:nvPr/>
        </p:nvSpPr>
        <p:spPr>
          <a:xfrm>
            <a:off x="348519" y="972039"/>
            <a:ext cx="653538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Estas tienen por objetivo validar que el encuestado y la información que este suministra cumplen con criterios óptimos para la investigación. </a:t>
            </a:r>
            <a:endParaRPr b="0" i="0" sz="1400" u="none" cap="none" strike="noStrike">
              <a:solidFill>
                <a:srgbClr val="000000"/>
              </a:solidFill>
              <a:latin typeface="Arial"/>
              <a:ea typeface="Arial"/>
              <a:cs typeface="Arial"/>
              <a:sym typeface="Arial"/>
            </a:endParaRPr>
          </a:p>
        </p:txBody>
      </p:sp>
      <p:sp>
        <p:nvSpPr>
          <p:cNvPr id="244" name="Google Shape;244;p22"/>
          <p:cNvSpPr/>
          <p:nvPr/>
        </p:nvSpPr>
        <p:spPr>
          <a:xfrm>
            <a:off x="1674494" y="5885599"/>
            <a:ext cx="6186126"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Tienen por fin dar la pauta sobre la forma como debe responder el encuestado. </a:t>
            </a:r>
            <a:endParaRPr b="0" i="0" sz="1400" u="none" cap="none" strike="noStrike">
              <a:solidFill>
                <a:srgbClr val="000000"/>
              </a:solidFill>
              <a:latin typeface="Arial"/>
              <a:ea typeface="Arial"/>
              <a:cs typeface="Arial"/>
              <a:sym typeface="Arial"/>
            </a:endParaRPr>
          </a:p>
        </p:txBody>
      </p:sp>
      <p:sp>
        <p:nvSpPr>
          <p:cNvPr id="245" name="Google Shape;245;p22"/>
          <p:cNvSpPr/>
          <p:nvPr/>
        </p:nvSpPr>
        <p:spPr>
          <a:xfrm>
            <a:off x="497011" y="1532360"/>
            <a:ext cx="5170843" cy="1945590"/>
          </a:xfrm>
          <a:prstGeom prst="wedgeRoundRectCallout">
            <a:avLst>
              <a:gd fmla="val 53020" name="adj1"/>
              <a:gd fmla="val -19730" name="adj2"/>
              <a:gd fmla="val 16667" name="adj3"/>
            </a:avLst>
          </a:prstGeom>
          <a:solidFill>
            <a:schemeClr val="lt1"/>
          </a:solidFill>
          <a:ln cap="flat" cmpd="sng" w="38100">
            <a:solidFill>
              <a:srgbClr val="324C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6" name="Google Shape;246;p22"/>
          <p:cNvSpPr/>
          <p:nvPr/>
        </p:nvSpPr>
        <p:spPr>
          <a:xfrm>
            <a:off x="1201523" y="1812978"/>
            <a:ext cx="4021641"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Cuando se hace mención a una </a:t>
            </a:r>
            <a:r>
              <a:rPr b="1" i="0" lang="es-ES" sz="1400" u="none" cap="none" strike="noStrike">
                <a:solidFill>
                  <a:srgbClr val="000000"/>
                </a:solidFill>
                <a:latin typeface="Noto Sans"/>
                <a:ea typeface="Noto Sans"/>
                <a:cs typeface="Noto Sans"/>
                <a:sym typeface="Noto Sans"/>
              </a:rPr>
              <a:t>pregunta abierta, </a:t>
            </a:r>
            <a:r>
              <a:rPr b="0" i="0" lang="es-ES" sz="1400" u="none" cap="none" strike="noStrike">
                <a:solidFill>
                  <a:srgbClr val="000000"/>
                </a:solidFill>
                <a:latin typeface="Noto Sans"/>
                <a:ea typeface="Noto Sans"/>
                <a:cs typeface="Noto Sans"/>
                <a:sym typeface="Noto Sans"/>
              </a:rPr>
              <a:t>se refiere a aquella donde el encuestado es libre de responder lo que considere sin tener predefinidas opciones, por ejemplo, ¿por qué le gusta fumar?, allí la persona expondrá las razones que considera tiene para realizar dicha acción.</a:t>
            </a:r>
            <a:endParaRPr b="0" i="0" sz="1400" u="none" cap="none" strike="noStrike">
              <a:solidFill>
                <a:srgbClr val="000000"/>
              </a:solidFill>
              <a:latin typeface="Arial"/>
              <a:ea typeface="Arial"/>
              <a:cs typeface="Arial"/>
              <a:sym typeface="Arial"/>
            </a:endParaRPr>
          </a:p>
        </p:txBody>
      </p:sp>
      <p:sp>
        <p:nvSpPr>
          <p:cNvPr id="247" name="Google Shape;247;p22"/>
          <p:cNvSpPr/>
          <p:nvPr/>
        </p:nvSpPr>
        <p:spPr>
          <a:xfrm>
            <a:off x="609923" y="1711268"/>
            <a:ext cx="406486" cy="406486"/>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X</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2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54" name="Google Shape;254;p23"/>
          <p:cNvSpPr/>
          <p:nvPr/>
        </p:nvSpPr>
        <p:spPr>
          <a:xfrm>
            <a:off x="8253350" y="5056094"/>
            <a:ext cx="3948174" cy="180190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stock.adobe.com/co/images/id/449295054?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55" name="Google Shape;255;p23"/>
          <p:cNvGrpSpPr/>
          <p:nvPr/>
        </p:nvGrpSpPr>
        <p:grpSpPr>
          <a:xfrm>
            <a:off x="367419" y="949800"/>
            <a:ext cx="7876406" cy="4635670"/>
            <a:chOff x="212898" y="1111165"/>
            <a:chExt cx="7876406" cy="4635670"/>
          </a:xfrm>
        </p:grpSpPr>
        <p:pic>
          <p:nvPicPr>
            <p:cNvPr id="256" name="Google Shape;256;p23"/>
            <p:cNvPicPr preferRelativeResize="0"/>
            <p:nvPr/>
          </p:nvPicPr>
          <p:blipFill rotWithShape="1">
            <a:blip r:embed="rId3">
              <a:alphaModFix/>
            </a:blip>
            <a:srcRect b="0" l="4341" r="0" t="0"/>
            <a:stretch/>
          </p:blipFill>
          <p:spPr>
            <a:xfrm>
              <a:off x="212898" y="1111165"/>
              <a:ext cx="7876406" cy="4635670"/>
            </a:xfrm>
            <a:prstGeom prst="rect">
              <a:avLst/>
            </a:prstGeom>
            <a:noFill/>
            <a:ln>
              <a:noFill/>
            </a:ln>
          </p:spPr>
        </p:pic>
        <p:sp>
          <p:nvSpPr>
            <p:cNvPr id="257" name="Google Shape;257;p23"/>
            <p:cNvSpPr/>
            <p:nvPr/>
          </p:nvSpPr>
          <p:spPr>
            <a:xfrm>
              <a:off x="892885" y="2000922"/>
              <a:ext cx="1021976" cy="494852"/>
            </a:xfrm>
            <a:prstGeom prst="rect">
              <a:avLst/>
            </a:prstGeom>
            <a:solidFill>
              <a:srgbClr val="018C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8" name="Google Shape;258;p23"/>
            <p:cNvSpPr/>
            <p:nvPr/>
          </p:nvSpPr>
          <p:spPr>
            <a:xfrm>
              <a:off x="539675" y="3181574"/>
              <a:ext cx="1021976" cy="494852"/>
            </a:xfrm>
            <a:prstGeom prst="rect">
              <a:avLst/>
            </a:prstGeom>
            <a:solidFill>
              <a:srgbClr val="00A7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9" name="Google Shape;259;p23"/>
            <p:cNvSpPr/>
            <p:nvPr/>
          </p:nvSpPr>
          <p:spPr>
            <a:xfrm>
              <a:off x="892885" y="4362226"/>
              <a:ext cx="1021976" cy="494852"/>
            </a:xfrm>
            <a:prstGeom prst="rect">
              <a:avLst/>
            </a:prstGeom>
            <a:solidFill>
              <a:srgbClr val="00C0C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0" name="Google Shape;260;p23"/>
            <p:cNvSpPr/>
            <p:nvPr/>
          </p:nvSpPr>
          <p:spPr>
            <a:xfrm>
              <a:off x="6026077" y="2000922"/>
              <a:ext cx="1021976" cy="494852"/>
            </a:xfrm>
            <a:prstGeom prst="rect">
              <a:avLst/>
            </a:prstGeom>
            <a:solidFill>
              <a:srgbClr val="324C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1" name="Google Shape;261;p23"/>
            <p:cNvSpPr/>
            <p:nvPr/>
          </p:nvSpPr>
          <p:spPr>
            <a:xfrm>
              <a:off x="6404388" y="3181574"/>
              <a:ext cx="1021976" cy="494852"/>
            </a:xfrm>
            <a:prstGeom prst="rect">
              <a:avLst/>
            </a:prstGeom>
            <a:solidFill>
              <a:srgbClr val="53379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2" name="Google Shape;262;p23"/>
            <p:cNvSpPr/>
            <p:nvPr/>
          </p:nvSpPr>
          <p:spPr>
            <a:xfrm>
              <a:off x="6026077" y="4362226"/>
              <a:ext cx="1021976" cy="494852"/>
            </a:xfrm>
            <a:prstGeom prst="rect">
              <a:avLst/>
            </a:prstGeom>
            <a:solidFill>
              <a:srgbClr val="A0379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3" name="Google Shape;263;p23"/>
            <p:cNvSpPr/>
            <p:nvPr/>
          </p:nvSpPr>
          <p:spPr>
            <a:xfrm>
              <a:off x="2015938" y="2054710"/>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4" name="Google Shape;264;p23"/>
            <p:cNvSpPr/>
            <p:nvPr/>
          </p:nvSpPr>
          <p:spPr>
            <a:xfrm>
              <a:off x="1699703"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5" name="Google Shape;265;p23"/>
            <p:cNvSpPr/>
            <p:nvPr/>
          </p:nvSpPr>
          <p:spPr>
            <a:xfrm>
              <a:off x="2061650" y="4436652"/>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6" name="Google Shape;266;p23"/>
            <p:cNvSpPr/>
            <p:nvPr/>
          </p:nvSpPr>
          <p:spPr>
            <a:xfrm>
              <a:off x="5505452" y="2054709"/>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7" name="Google Shape;267;p23"/>
            <p:cNvSpPr/>
            <p:nvPr/>
          </p:nvSpPr>
          <p:spPr>
            <a:xfrm>
              <a:off x="5886226"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8" name="Google Shape;268;p23"/>
            <p:cNvSpPr/>
            <p:nvPr/>
          </p:nvSpPr>
          <p:spPr>
            <a:xfrm>
              <a:off x="5505452" y="442946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69" name="Google Shape;269;p23"/>
          <p:cNvSpPr/>
          <p:nvPr/>
        </p:nvSpPr>
        <p:spPr>
          <a:xfrm>
            <a:off x="402301" y="546766"/>
            <a:ext cx="21739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800" u="none" cap="none" strike="noStrike">
                <a:solidFill>
                  <a:srgbClr val="1E4E79"/>
                </a:solidFill>
                <a:latin typeface="Noto Sans"/>
                <a:ea typeface="Noto Sans"/>
                <a:cs typeface="Noto Sans"/>
                <a:sym typeface="Noto Sans"/>
              </a:rPr>
              <a:t>Preguntas de calidad</a:t>
            </a:r>
            <a:endParaRPr b="0" i="0" sz="1800" u="none" cap="none" strike="noStrike">
              <a:solidFill>
                <a:srgbClr val="1E4E79"/>
              </a:solidFill>
              <a:latin typeface="Arial"/>
              <a:ea typeface="Arial"/>
              <a:cs typeface="Arial"/>
              <a:sym typeface="Arial"/>
            </a:endParaRPr>
          </a:p>
        </p:txBody>
      </p:sp>
      <p:sp>
        <p:nvSpPr>
          <p:cNvPr id="270" name="Google Shape;270;p23"/>
          <p:cNvSpPr/>
          <p:nvPr/>
        </p:nvSpPr>
        <p:spPr>
          <a:xfrm>
            <a:off x="5199135" y="5135901"/>
            <a:ext cx="2661485" cy="64633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s-ES" sz="1800" u="none" cap="none" strike="noStrike">
                <a:solidFill>
                  <a:srgbClr val="7030A0"/>
                </a:solidFill>
                <a:latin typeface="Noto Sans"/>
                <a:ea typeface="Noto Sans"/>
                <a:cs typeface="Noto Sans"/>
                <a:sym typeface="Noto Sans"/>
              </a:rPr>
              <a:t>Preguntas según el tipo de respuesta que admiten</a:t>
            </a:r>
            <a:endParaRPr b="0" i="0" sz="1800" u="none" cap="none" strike="noStrike">
              <a:solidFill>
                <a:srgbClr val="7030A0"/>
              </a:solidFill>
              <a:latin typeface="Arial"/>
              <a:ea typeface="Arial"/>
              <a:cs typeface="Arial"/>
              <a:sym typeface="Arial"/>
            </a:endParaRPr>
          </a:p>
        </p:txBody>
      </p:sp>
      <p:sp>
        <p:nvSpPr>
          <p:cNvPr id="271" name="Google Shape;271;p23"/>
          <p:cNvSpPr txBox="1"/>
          <p:nvPr/>
        </p:nvSpPr>
        <p:spPr>
          <a:xfrm>
            <a:off x="1245124" y="1891014"/>
            <a:ext cx="72968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Filtro</a:t>
            </a:r>
            <a:endParaRPr/>
          </a:p>
        </p:txBody>
      </p:sp>
      <p:sp>
        <p:nvSpPr>
          <p:cNvPr id="272" name="Google Shape;272;p23"/>
          <p:cNvSpPr txBox="1"/>
          <p:nvPr/>
        </p:nvSpPr>
        <p:spPr>
          <a:xfrm>
            <a:off x="702482" y="3082065"/>
            <a:ext cx="95891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Control</a:t>
            </a:r>
            <a:endParaRPr/>
          </a:p>
        </p:txBody>
      </p:sp>
      <p:sp>
        <p:nvSpPr>
          <p:cNvPr id="273" name="Google Shape;273;p23"/>
          <p:cNvSpPr txBox="1"/>
          <p:nvPr/>
        </p:nvSpPr>
        <p:spPr>
          <a:xfrm>
            <a:off x="1283596" y="4255093"/>
            <a:ext cx="696024"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Pase</a:t>
            </a:r>
            <a:endParaRPr/>
          </a:p>
        </p:txBody>
      </p:sp>
      <p:sp>
        <p:nvSpPr>
          <p:cNvPr id="274" name="Google Shape;274;p23"/>
          <p:cNvSpPr txBox="1"/>
          <p:nvPr/>
        </p:nvSpPr>
        <p:spPr>
          <a:xfrm>
            <a:off x="6250521" y="1910009"/>
            <a:ext cx="936475"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Abierta</a:t>
            </a:r>
            <a:endParaRPr/>
          </a:p>
        </p:txBody>
      </p:sp>
      <p:sp>
        <p:nvSpPr>
          <p:cNvPr id="275" name="Google Shape;275;p23"/>
          <p:cNvSpPr txBox="1"/>
          <p:nvPr/>
        </p:nvSpPr>
        <p:spPr>
          <a:xfrm>
            <a:off x="6549384" y="3080937"/>
            <a:ext cx="101021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Cerrada</a:t>
            </a:r>
            <a:endParaRPr/>
          </a:p>
        </p:txBody>
      </p:sp>
      <p:sp>
        <p:nvSpPr>
          <p:cNvPr id="276" name="Google Shape;276;p23"/>
          <p:cNvSpPr txBox="1"/>
          <p:nvPr/>
        </p:nvSpPr>
        <p:spPr>
          <a:xfrm>
            <a:off x="6176783" y="4275287"/>
            <a:ext cx="87876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Escala</a:t>
            </a:r>
            <a:endParaRPr/>
          </a:p>
        </p:txBody>
      </p:sp>
      <p:sp>
        <p:nvSpPr>
          <p:cNvPr id="277" name="Google Shape;277;p23"/>
          <p:cNvSpPr/>
          <p:nvPr/>
        </p:nvSpPr>
        <p:spPr>
          <a:xfrm>
            <a:off x="348519" y="972039"/>
            <a:ext cx="653538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Estas tienen por objetivo validar que el encuestado y la información que este suministra cumplen con criterios óptimos para la investigación. </a:t>
            </a:r>
            <a:endParaRPr b="0" i="0" sz="1400" u="none" cap="none" strike="noStrike">
              <a:solidFill>
                <a:srgbClr val="000000"/>
              </a:solidFill>
              <a:latin typeface="Arial"/>
              <a:ea typeface="Arial"/>
              <a:cs typeface="Arial"/>
              <a:sym typeface="Arial"/>
            </a:endParaRPr>
          </a:p>
        </p:txBody>
      </p:sp>
      <p:sp>
        <p:nvSpPr>
          <p:cNvPr id="278" name="Google Shape;278;p23"/>
          <p:cNvSpPr/>
          <p:nvPr/>
        </p:nvSpPr>
        <p:spPr>
          <a:xfrm>
            <a:off x="1674494" y="5885599"/>
            <a:ext cx="6186126"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Tienen por fin dar la pauta sobre la forma como debe responder el encuestado. </a:t>
            </a:r>
            <a:endParaRPr b="0" i="0" sz="1400" u="none" cap="none" strike="noStrike">
              <a:solidFill>
                <a:srgbClr val="000000"/>
              </a:solidFill>
              <a:latin typeface="Arial"/>
              <a:ea typeface="Arial"/>
              <a:cs typeface="Arial"/>
              <a:sym typeface="Arial"/>
            </a:endParaRPr>
          </a:p>
        </p:txBody>
      </p:sp>
      <p:sp>
        <p:nvSpPr>
          <p:cNvPr id="279" name="Google Shape;279;p23"/>
          <p:cNvSpPr/>
          <p:nvPr/>
        </p:nvSpPr>
        <p:spPr>
          <a:xfrm>
            <a:off x="809575" y="2690163"/>
            <a:ext cx="5170843" cy="2445738"/>
          </a:xfrm>
          <a:prstGeom prst="wedgeRoundRectCallout">
            <a:avLst>
              <a:gd fmla="val 53644" name="adj1"/>
              <a:gd fmla="val -24568" name="adj2"/>
              <a:gd fmla="val 16667" name="adj3"/>
            </a:avLst>
          </a:prstGeom>
          <a:solidFill>
            <a:schemeClr val="lt1"/>
          </a:solidFill>
          <a:ln cap="flat" cmpd="sng" w="38100">
            <a:solidFill>
              <a:srgbClr val="533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0" name="Google Shape;280;p23"/>
          <p:cNvSpPr/>
          <p:nvPr/>
        </p:nvSpPr>
        <p:spPr>
          <a:xfrm>
            <a:off x="1601154" y="2939586"/>
            <a:ext cx="3986592"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Son aquellas en donde se le da al encuestado algunas posibles opciones y este se deberá acomodar a la(s) que considere más se acerca(n) a su postura. Continuando con el caso, ¿por qué le gusta fumar?, opción 1: por placer, opción 2: por costumbre, opción 3: por temas sociales, opción 4: por estrés; en este caso, se le entregaron cuatro opciones para que la persona eligiera, la que escoja más se acomoda a su comportamiento.</a:t>
            </a:r>
            <a:endParaRPr b="0" i="0" sz="1400" u="none" cap="none" strike="noStrike">
              <a:solidFill>
                <a:srgbClr val="000000"/>
              </a:solidFill>
              <a:latin typeface="Arial"/>
              <a:ea typeface="Arial"/>
              <a:cs typeface="Arial"/>
              <a:sym typeface="Arial"/>
            </a:endParaRPr>
          </a:p>
        </p:txBody>
      </p:sp>
      <p:sp>
        <p:nvSpPr>
          <p:cNvPr id="281" name="Google Shape;281;p23"/>
          <p:cNvSpPr/>
          <p:nvPr/>
        </p:nvSpPr>
        <p:spPr>
          <a:xfrm>
            <a:off x="978697" y="2847894"/>
            <a:ext cx="406486" cy="406486"/>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X</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7" name="Google Shape;287;p2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88" name="Google Shape;288;p24"/>
          <p:cNvSpPr/>
          <p:nvPr/>
        </p:nvSpPr>
        <p:spPr>
          <a:xfrm>
            <a:off x="8253350" y="5056094"/>
            <a:ext cx="3948174" cy="180190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stock.adobe.com/co/images/id/449295054?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89" name="Google Shape;289;p24"/>
          <p:cNvGrpSpPr/>
          <p:nvPr/>
        </p:nvGrpSpPr>
        <p:grpSpPr>
          <a:xfrm>
            <a:off x="367419" y="949800"/>
            <a:ext cx="7876406" cy="4635670"/>
            <a:chOff x="212898" y="1111165"/>
            <a:chExt cx="7876406" cy="4635670"/>
          </a:xfrm>
        </p:grpSpPr>
        <p:pic>
          <p:nvPicPr>
            <p:cNvPr id="290" name="Google Shape;290;p24"/>
            <p:cNvPicPr preferRelativeResize="0"/>
            <p:nvPr/>
          </p:nvPicPr>
          <p:blipFill rotWithShape="1">
            <a:blip r:embed="rId3">
              <a:alphaModFix/>
            </a:blip>
            <a:srcRect b="0" l="4341" r="0" t="0"/>
            <a:stretch/>
          </p:blipFill>
          <p:spPr>
            <a:xfrm>
              <a:off x="212898" y="1111165"/>
              <a:ext cx="7876406" cy="4635670"/>
            </a:xfrm>
            <a:prstGeom prst="rect">
              <a:avLst/>
            </a:prstGeom>
            <a:noFill/>
            <a:ln>
              <a:noFill/>
            </a:ln>
          </p:spPr>
        </p:pic>
        <p:sp>
          <p:nvSpPr>
            <p:cNvPr id="291" name="Google Shape;291;p24"/>
            <p:cNvSpPr/>
            <p:nvPr/>
          </p:nvSpPr>
          <p:spPr>
            <a:xfrm>
              <a:off x="892885" y="2000922"/>
              <a:ext cx="1021976" cy="494852"/>
            </a:xfrm>
            <a:prstGeom prst="rect">
              <a:avLst/>
            </a:prstGeom>
            <a:solidFill>
              <a:srgbClr val="018C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2" name="Google Shape;292;p24"/>
            <p:cNvSpPr/>
            <p:nvPr/>
          </p:nvSpPr>
          <p:spPr>
            <a:xfrm>
              <a:off x="539675" y="3181574"/>
              <a:ext cx="1021976" cy="494852"/>
            </a:xfrm>
            <a:prstGeom prst="rect">
              <a:avLst/>
            </a:prstGeom>
            <a:solidFill>
              <a:srgbClr val="00A7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3" name="Google Shape;293;p24"/>
            <p:cNvSpPr/>
            <p:nvPr/>
          </p:nvSpPr>
          <p:spPr>
            <a:xfrm>
              <a:off x="892885" y="4362226"/>
              <a:ext cx="1021976" cy="494852"/>
            </a:xfrm>
            <a:prstGeom prst="rect">
              <a:avLst/>
            </a:prstGeom>
            <a:solidFill>
              <a:srgbClr val="00C0C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4" name="Google Shape;294;p24"/>
            <p:cNvSpPr/>
            <p:nvPr/>
          </p:nvSpPr>
          <p:spPr>
            <a:xfrm>
              <a:off x="6026077" y="2000922"/>
              <a:ext cx="1021976" cy="494852"/>
            </a:xfrm>
            <a:prstGeom prst="rect">
              <a:avLst/>
            </a:prstGeom>
            <a:solidFill>
              <a:srgbClr val="324C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5" name="Google Shape;295;p24"/>
            <p:cNvSpPr/>
            <p:nvPr/>
          </p:nvSpPr>
          <p:spPr>
            <a:xfrm>
              <a:off x="6404388" y="3181574"/>
              <a:ext cx="1021976" cy="494852"/>
            </a:xfrm>
            <a:prstGeom prst="rect">
              <a:avLst/>
            </a:prstGeom>
            <a:solidFill>
              <a:srgbClr val="53379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6" name="Google Shape;296;p24"/>
            <p:cNvSpPr/>
            <p:nvPr/>
          </p:nvSpPr>
          <p:spPr>
            <a:xfrm>
              <a:off x="6026077" y="4362226"/>
              <a:ext cx="1021976" cy="494852"/>
            </a:xfrm>
            <a:prstGeom prst="rect">
              <a:avLst/>
            </a:prstGeom>
            <a:solidFill>
              <a:srgbClr val="A0379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7" name="Google Shape;297;p24"/>
            <p:cNvSpPr/>
            <p:nvPr/>
          </p:nvSpPr>
          <p:spPr>
            <a:xfrm>
              <a:off x="2015938" y="2054710"/>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8" name="Google Shape;298;p24"/>
            <p:cNvSpPr/>
            <p:nvPr/>
          </p:nvSpPr>
          <p:spPr>
            <a:xfrm>
              <a:off x="1699703"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9" name="Google Shape;299;p24"/>
            <p:cNvSpPr/>
            <p:nvPr/>
          </p:nvSpPr>
          <p:spPr>
            <a:xfrm>
              <a:off x="2061650" y="4436652"/>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0" name="Google Shape;300;p24"/>
            <p:cNvSpPr/>
            <p:nvPr/>
          </p:nvSpPr>
          <p:spPr>
            <a:xfrm>
              <a:off x="5505452" y="2054709"/>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1" name="Google Shape;301;p24"/>
            <p:cNvSpPr/>
            <p:nvPr/>
          </p:nvSpPr>
          <p:spPr>
            <a:xfrm>
              <a:off x="5886226" y="324568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2" name="Google Shape;302;p24"/>
            <p:cNvSpPr/>
            <p:nvPr/>
          </p:nvSpPr>
          <p:spPr>
            <a:xfrm>
              <a:off x="5505452" y="4429461"/>
              <a:ext cx="419548" cy="38727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03" name="Google Shape;303;p24"/>
          <p:cNvSpPr/>
          <p:nvPr/>
        </p:nvSpPr>
        <p:spPr>
          <a:xfrm>
            <a:off x="402301" y="546766"/>
            <a:ext cx="21739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800" u="none" cap="none" strike="noStrike">
                <a:solidFill>
                  <a:srgbClr val="1E4E79"/>
                </a:solidFill>
                <a:latin typeface="Noto Sans"/>
                <a:ea typeface="Noto Sans"/>
                <a:cs typeface="Noto Sans"/>
                <a:sym typeface="Noto Sans"/>
              </a:rPr>
              <a:t>Preguntas de calidad</a:t>
            </a:r>
            <a:endParaRPr b="0" i="0" sz="1800" u="none" cap="none" strike="noStrike">
              <a:solidFill>
                <a:srgbClr val="1E4E79"/>
              </a:solidFill>
              <a:latin typeface="Arial"/>
              <a:ea typeface="Arial"/>
              <a:cs typeface="Arial"/>
              <a:sym typeface="Arial"/>
            </a:endParaRPr>
          </a:p>
        </p:txBody>
      </p:sp>
      <p:sp>
        <p:nvSpPr>
          <p:cNvPr id="304" name="Google Shape;304;p24"/>
          <p:cNvSpPr/>
          <p:nvPr/>
        </p:nvSpPr>
        <p:spPr>
          <a:xfrm>
            <a:off x="5199135" y="5135901"/>
            <a:ext cx="2661485" cy="64633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s-ES" sz="1800" u="none" cap="none" strike="noStrike">
                <a:solidFill>
                  <a:srgbClr val="7030A0"/>
                </a:solidFill>
                <a:latin typeface="Noto Sans"/>
                <a:ea typeface="Noto Sans"/>
                <a:cs typeface="Noto Sans"/>
                <a:sym typeface="Noto Sans"/>
              </a:rPr>
              <a:t>Preguntas según el tipo de respuesta que admiten</a:t>
            </a:r>
            <a:endParaRPr b="0" i="0" sz="1800" u="none" cap="none" strike="noStrike">
              <a:solidFill>
                <a:srgbClr val="7030A0"/>
              </a:solidFill>
              <a:latin typeface="Arial"/>
              <a:ea typeface="Arial"/>
              <a:cs typeface="Arial"/>
              <a:sym typeface="Arial"/>
            </a:endParaRPr>
          </a:p>
        </p:txBody>
      </p:sp>
      <p:sp>
        <p:nvSpPr>
          <p:cNvPr id="305" name="Google Shape;305;p24"/>
          <p:cNvSpPr txBox="1"/>
          <p:nvPr/>
        </p:nvSpPr>
        <p:spPr>
          <a:xfrm>
            <a:off x="1245124" y="1891014"/>
            <a:ext cx="72968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Filtro</a:t>
            </a:r>
            <a:endParaRPr/>
          </a:p>
        </p:txBody>
      </p:sp>
      <p:sp>
        <p:nvSpPr>
          <p:cNvPr id="306" name="Google Shape;306;p24"/>
          <p:cNvSpPr txBox="1"/>
          <p:nvPr/>
        </p:nvSpPr>
        <p:spPr>
          <a:xfrm>
            <a:off x="702482" y="3082065"/>
            <a:ext cx="95891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Control</a:t>
            </a:r>
            <a:endParaRPr/>
          </a:p>
        </p:txBody>
      </p:sp>
      <p:sp>
        <p:nvSpPr>
          <p:cNvPr id="307" name="Google Shape;307;p24"/>
          <p:cNvSpPr txBox="1"/>
          <p:nvPr/>
        </p:nvSpPr>
        <p:spPr>
          <a:xfrm>
            <a:off x="1283596" y="4255093"/>
            <a:ext cx="696024"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Pase</a:t>
            </a:r>
            <a:endParaRPr/>
          </a:p>
        </p:txBody>
      </p:sp>
      <p:sp>
        <p:nvSpPr>
          <p:cNvPr id="308" name="Google Shape;308;p24"/>
          <p:cNvSpPr txBox="1"/>
          <p:nvPr/>
        </p:nvSpPr>
        <p:spPr>
          <a:xfrm>
            <a:off x="6250521" y="1910009"/>
            <a:ext cx="936475"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Abierta</a:t>
            </a:r>
            <a:endParaRPr/>
          </a:p>
        </p:txBody>
      </p:sp>
      <p:sp>
        <p:nvSpPr>
          <p:cNvPr id="309" name="Google Shape;309;p24"/>
          <p:cNvSpPr txBox="1"/>
          <p:nvPr/>
        </p:nvSpPr>
        <p:spPr>
          <a:xfrm>
            <a:off x="6549384" y="3080937"/>
            <a:ext cx="101021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Cerrada</a:t>
            </a:r>
            <a:endParaRPr/>
          </a:p>
        </p:txBody>
      </p:sp>
      <p:sp>
        <p:nvSpPr>
          <p:cNvPr id="310" name="Google Shape;310;p24"/>
          <p:cNvSpPr txBox="1"/>
          <p:nvPr/>
        </p:nvSpPr>
        <p:spPr>
          <a:xfrm>
            <a:off x="6176783" y="4275287"/>
            <a:ext cx="878767"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700" u="none" cap="none" strike="noStrike">
                <a:solidFill>
                  <a:schemeClr val="lt1"/>
                </a:solidFill>
                <a:latin typeface="Arial"/>
                <a:ea typeface="Arial"/>
                <a:cs typeface="Arial"/>
                <a:sym typeface="Arial"/>
              </a:rPr>
              <a:t>Escala</a:t>
            </a:r>
            <a:endParaRPr/>
          </a:p>
        </p:txBody>
      </p:sp>
      <p:sp>
        <p:nvSpPr>
          <p:cNvPr id="311" name="Google Shape;311;p24"/>
          <p:cNvSpPr/>
          <p:nvPr/>
        </p:nvSpPr>
        <p:spPr>
          <a:xfrm>
            <a:off x="348519" y="972039"/>
            <a:ext cx="653538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Estas tienen por objetivo validar que el encuestado y la información que este suministra cumplen con criterios óptimos para la investigación. </a:t>
            </a:r>
            <a:endParaRPr b="0" i="0" sz="1400" u="none" cap="none" strike="noStrike">
              <a:solidFill>
                <a:srgbClr val="000000"/>
              </a:solidFill>
              <a:latin typeface="Arial"/>
              <a:ea typeface="Arial"/>
              <a:cs typeface="Arial"/>
              <a:sym typeface="Arial"/>
            </a:endParaRPr>
          </a:p>
        </p:txBody>
      </p:sp>
      <p:sp>
        <p:nvSpPr>
          <p:cNvPr id="312" name="Google Shape;312;p24"/>
          <p:cNvSpPr/>
          <p:nvPr/>
        </p:nvSpPr>
        <p:spPr>
          <a:xfrm>
            <a:off x="1674494" y="5885599"/>
            <a:ext cx="6186126"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Tienen por fin dar la pauta sobre la forma como debe responder el encuestado. </a:t>
            </a:r>
            <a:endParaRPr b="0" i="0" sz="1400" u="none" cap="none" strike="noStrike">
              <a:solidFill>
                <a:srgbClr val="000000"/>
              </a:solidFill>
              <a:latin typeface="Arial"/>
              <a:ea typeface="Arial"/>
              <a:cs typeface="Arial"/>
              <a:sym typeface="Arial"/>
            </a:endParaRPr>
          </a:p>
        </p:txBody>
      </p:sp>
      <p:sp>
        <p:nvSpPr>
          <p:cNvPr id="313" name="Google Shape;313;p24"/>
          <p:cNvSpPr/>
          <p:nvPr/>
        </p:nvSpPr>
        <p:spPr>
          <a:xfrm>
            <a:off x="357894" y="2520539"/>
            <a:ext cx="5170843" cy="2992058"/>
          </a:xfrm>
          <a:prstGeom prst="wedgeRoundRectCallout">
            <a:avLst>
              <a:gd fmla="val 56764" name="adj1"/>
              <a:gd fmla="val 15555" name="adj2"/>
              <a:gd fmla="val 16667" name="adj3"/>
            </a:avLst>
          </a:prstGeom>
          <a:solidFill>
            <a:schemeClr val="lt1"/>
          </a:solidFill>
          <a:ln cap="flat" cmpd="sng" w="38100">
            <a:solidFill>
              <a:srgbClr val="A0379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4" name="Google Shape;314;p24"/>
          <p:cNvSpPr/>
          <p:nvPr/>
        </p:nvSpPr>
        <p:spPr>
          <a:xfrm>
            <a:off x="872680" y="2967109"/>
            <a:ext cx="4542142"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Noto Sans"/>
                <a:ea typeface="Noto Sans"/>
                <a:cs typeface="Noto Sans"/>
                <a:sym typeface="Noto Sans"/>
              </a:rPr>
              <a:t>Son aquellas en donde las opciones están preconfiguradas y estandarizadas para que siempre las opciones de respuesta sean las mismas. En ella la escala de Likert es la más conocida, ya que a través de ella, se miden las actitudes basadas en un nivel de aprobación o desaprobación respecto a un tema específico. Cuando se hace mención a Likert, las opciones de respuesta serán: muy de acuerdo, de acuerdo, ni acuerdo / ni en desacuerdo, en desacuerdo y muy en desacuerdo; si se detalla en esta escala, se tienen extremos y un término medio de elección.</a:t>
            </a:r>
            <a:endParaRPr b="0" i="0" sz="1400" u="none" cap="none" strike="noStrike">
              <a:solidFill>
                <a:srgbClr val="000000"/>
              </a:solidFill>
              <a:latin typeface="Arial"/>
              <a:ea typeface="Arial"/>
              <a:cs typeface="Arial"/>
              <a:sym typeface="Arial"/>
            </a:endParaRPr>
          </a:p>
        </p:txBody>
      </p:sp>
      <p:sp>
        <p:nvSpPr>
          <p:cNvPr id="315" name="Google Shape;315;p24"/>
          <p:cNvSpPr/>
          <p:nvPr/>
        </p:nvSpPr>
        <p:spPr>
          <a:xfrm>
            <a:off x="556144" y="2658728"/>
            <a:ext cx="406486" cy="406486"/>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X</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