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Noto Sa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746vfF1Owhsvn12FaEdDhkrwJ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NotoSans-bold.fntdata"/><Relationship Id="rId10" Type="http://schemas.openxmlformats.org/officeDocument/2006/relationships/font" Target="fonts/NotoSans-regular.fntdata"/><Relationship Id="rId13" Type="http://schemas.openxmlformats.org/officeDocument/2006/relationships/font" Target="fonts/NotoSans-boldItalic.fntdata"/><Relationship Id="rId12" Type="http://schemas.openxmlformats.org/officeDocument/2006/relationships/font" Target="fonts/Noto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0" name="Google Shape;10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8" name="Google Shape;11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6" name="Google Shape;13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CF01_6_4_Pestañas_ética</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adecuar contenido a la referencia: Pestañas B. En total son cuatro botones. Cada uno con la información e imagen correspondiente. </a:t>
            </a:r>
            <a:endParaRPr b="0" i="0" sz="1400" u="none" cap="none" strike="noStrike">
              <a:solidFill>
                <a:schemeClr val="dk1"/>
              </a:solidFill>
              <a:latin typeface="Arial"/>
              <a:ea typeface="Arial"/>
              <a:cs typeface="Arial"/>
              <a:sym typeface="Arial"/>
            </a:endParaRPr>
          </a:p>
        </p:txBody>
      </p:sp>
      <p:sp>
        <p:nvSpPr>
          <p:cNvPr id="85" name="Google Shape;85;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5"/>
          <p:cNvSpPr/>
          <p:nvPr/>
        </p:nvSpPr>
        <p:spPr>
          <a:xfrm>
            <a:off x="8253350" y="5530799"/>
            <a:ext cx="3948174" cy="1327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https://www.freepik.es/foto-gratis/comunicacion-tecnologia-selectivo-foco-ciencia-internet-primer-plano_1235236.htm#query=encuesta&amp;position=5&amp;from_view=search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5"/>
          <p:cNvSpPr/>
          <p:nvPr/>
        </p:nvSpPr>
        <p:spPr>
          <a:xfrm>
            <a:off x="525783" y="1869976"/>
            <a:ext cx="7363612" cy="3980329"/>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5"/>
          <p:cNvSpPr/>
          <p:nvPr/>
        </p:nvSpPr>
        <p:spPr>
          <a:xfrm>
            <a:off x="525782" y="1201210"/>
            <a:ext cx="1839559" cy="668766"/>
          </a:xfrm>
          <a:prstGeom prst="rect">
            <a:avLst/>
          </a:prstGeom>
          <a:solidFill>
            <a:srgbClr val="7030A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5"/>
          <p:cNvSpPr/>
          <p:nvPr/>
        </p:nvSpPr>
        <p:spPr>
          <a:xfrm>
            <a:off x="2365341"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5"/>
          <p:cNvSpPr/>
          <p:nvPr/>
        </p:nvSpPr>
        <p:spPr>
          <a:xfrm>
            <a:off x="4204899"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 name="Google Shape;91;p5"/>
          <p:cNvSpPr/>
          <p:nvPr/>
        </p:nvSpPr>
        <p:spPr>
          <a:xfrm>
            <a:off x="6049836"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 name="Google Shape;92;p5"/>
          <p:cNvSpPr/>
          <p:nvPr/>
        </p:nvSpPr>
        <p:spPr>
          <a:xfrm>
            <a:off x="1173704" y="1381700"/>
            <a:ext cx="822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Noto Sans"/>
                <a:ea typeface="Noto Sans"/>
                <a:cs typeface="Noto Sans"/>
                <a:sym typeface="Noto Sans"/>
              </a:rPr>
              <a:t>Ética</a:t>
            </a:r>
            <a:endParaRPr b="0" i="0" sz="1400" u="none" cap="none" strike="noStrike">
              <a:solidFill>
                <a:schemeClr val="lt1"/>
              </a:solidFill>
              <a:latin typeface="Arial"/>
              <a:ea typeface="Arial"/>
              <a:cs typeface="Arial"/>
              <a:sym typeface="Arial"/>
            </a:endParaRPr>
          </a:p>
        </p:txBody>
      </p:sp>
      <p:sp>
        <p:nvSpPr>
          <p:cNvPr id="93" name="Google Shape;93;p5"/>
          <p:cNvSpPr/>
          <p:nvPr/>
        </p:nvSpPr>
        <p:spPr>
          <a:xfrm>
            <a:off x="2703988" y="1273983"/>
            <a:ext cx="120916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Buen estado físico</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a:off x="4426361" y="1273983"/>
            <a:ext cx="139663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Buena comunicación</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6408413" y="1273983"/>
            <a:ext cx="110008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Etiqueta empresarial</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a:off x="873615" y="2826949"/>
            <a:ext cx="2913077" cy="178510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El propósito de una encuesta es la recopilación de información para la posterior toma de decisiones; en este sentido, la información bajo ninguna circunstancia puede ser manipulada y, desde este alcance, los encuestadores son claves para garantizar que la información que se plasma en el cuestionario corresponda exactamente con lo que el encuestado manifiesta.</a:t>
            </a:r>
            <a:endParaRPr b="0" i="0" sz="1400" u="none" cap="none" strike="noStrike">
              <a:solidFill>
                <a:srgbClr val="000000"/>
              </a:solidFill>
              <a:latin typeface="Arial"/>
              <a:ea typeface="Arial"/>
              <a:cs typeface="Arial"/>
              <a:sym typeface="Arial"/>
            </a:endParaRPr>
          </a:p>
        </p:txBody>
      </p:sp>
      <p:pic>
        <p:nvPicPr>
          <p:cNvPr descr="Comunicación, tecnología, selectivo, foco, ciencia, internet, primer plano Foto gratis" id="97" name="Google Shape;97;p5"/>
          <p:cNvPicPr preferRelativeResize="0"/>
          <p:nvPr/>
        </p:nvPicPr>
        <p:blipFill rotWithShape="1">
          <a:blip r:embed="rId3">
            <a:alphaModFix/>
          </a:blip>
          <a:srcRect b="0" l="0" r="0" t="0"/>
          <a:stretch/>
        </p:blipFill>
        <p:spPr>
          <a:xfrm>
            <a:off x="4024037" y="2538742"/>
            <a:ext cx="3520657" cy="234523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a:off x="8253350" y="5099125"/>
            <a:ext cx="3948174" cy="175887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stock.adobe.com/co/images/id/265112153?as_audience=srp&amp;as_campaign=Freepik&amp;get_facets=1&amp;order=relevance&amp;safe_search=1&amp;as_content=api&amp;k=encuesta&amp;filterscontent_typephoto=1&amp;tduid=eed03922afc23fe09952e364f2dffdfc&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19"/>
          <p:cNvSpPr/>
          <p:nvPr/>
        </p:nvSpPr>
        <p:spPr>
          <a:xfrm>
            <a:off x="525783" y="1869976"/>
            <a:ext cx="7363612" cy="3980329"/>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 name="Google Shape;106;p19"/>
          <p:cNvSpPr/>
          <p:nvPr/>
        </p:nvSpPr>
        <p:spPr>
          <a:xfrm>
            <a:off x="525782"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 name="Google Shape;107;p19"/>
          <p:cNvSpPr/>
          <p:nvPr/>
        </p:nvSpPr>
        <p:spPr>
          <a:xfrm>
            <a:off x="2365341" y="1201210"/>
            <a:ext cx="1839559" cy="668766"/>
          </a:xfrm>
          <a:prstGeom prst="rect">
            <a:avLst/>
          </a:prstGeom>
          <a:solidFill>
            <a:srgbClr val="7030A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 name="Google Shape;108;p19"/>
          <p:cNvSpPr/>
          <p:nvPr/>
        </p:nvSpPr>
        <p:spPr>
          <a:xfrm>
            <a:off x="4204899"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 name="Google Shape;109;p19"/>
          <p:cNvSpPr/>
          <p:nvPr/>
        </p:nvSpPr>
        <p:spPr>
          <a:xfrm>
            <a:off x="6049836"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 name="Google Shape;110;p19"/>
          <p:cNvSpPr/>
          <p:nvPr/>
        </p:nvSpPr>
        <p:spPr>
          <a:xfrm>
            <a:off x="1173691" y="1381705"/>
            <a:ext cx="5437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Ética</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a:off x="2703988" y="1273983"/>
            <a:ext cx="120916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Noto Sans"/>
                <a:ea typeface="Noto Sans"/>
                <a:cs typeface="Noto Sans"/>
                <a:sym typeface="Noto Sans"/>
              </a:rPr>
              <a:t>Buen estado físico</a:t>
            </a:r>
            <a:endParaRPr b="0" i="0" sz="1400" u="none" cap="none" strike="noStrike">
              <a:solidFill>
                <a:schemeClr val="lt1"/>
              </a:solidFill>
              <a:latin typeface="Arial"/>
              <a:ea typeface="Arial"/>
              <a:cs typeface="Arial"/>
              <a:sym typeface="Arial"/>
            </a:endParaRPr>
          </a:p>
        </p:txBody>
      </p:sp>
      <p:sp>
        <p:nvSpPr>
          <p:cNvPr id="112" name="Google Shape;112;p19"/>
          <p:cNvSpPr/>
          <p:nvPr/>
        </p:nvSpPr>
        <p:spPr>
          <a:xfrm>
            <a:off x="4426361" y="1273983"/>
            <a:ext cx="139663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Buena comunicación</a:t>
            </a:r>
            <a:endParaRPr b="0" i="0" sz="1400" u="none" cap="none" strike="noStrike">
              <a:solidFill>
                <a:srgbClr val="000000"/>
              </a:solidFill>
              <a:latin typeface="Arial"/>
              <a:ea typeface="Arial"/>
              <a:cs typeface="Arial"/>
              <a:sym typeface="Arial"/>
            </a:endParaRPr>
          </a:p>
        </p:txBody>
      </p:sp>
      <p:sp>
        <p:nvSpPr>
          <p:cNvPr id="113" name="Google Shape;113;p19"/>
          <p:cNvSpPr/>
          <p:nvPr/>
        </p:nvSpPr>
        <p:spPr>
          <a:xfrm>
            <a:off x="6408413" y="1273983"/>
            <a:ext cx="110008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Etiqueta empresarial</a:t>
            </a:r>
            <a:endParaRPr b="0" i="0" sz="1400" u="none" cap="none" strike="noStrike">
              <a:solidFill>
                <a:srgbClr val="000000"/>
              </a:solidFill>
              <a:latin typeface="Arial"/>
              <a:ea typeface="Arial"/>
              <a:cs typeface="Arial"/>
              <a:sym typeface="Arial"/>
            </a:endParaRPr>
          </a:p>
        </p:txBody>
      </p:sp>
      <p:sp>
        <p:nvSpPr>
          <p:cNvPr id="114" name="Google Shape;114;p19"/>
          <p:cNvSpPr/>
          <p:nvPr/>
        </p:nvSpPr>
        <p:spPr>
          <a:xfrm>
            <a:off x="873615" y="2826949"/>
            <a:ext cx="2913077" cy="19543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El realizar encuestas es un proceso repetitivo, y aún teniendo presente que existen las pautas de seguridad y salud en el trabajo, sí se espera que un encuestado tenga un buen estado físico, dado que cuando las encuestas deben ser realizadas de forma presencial, implica caminar y permanecer largos períodos de pie; por su parte, cuando se van a realizar de forma telefónica implica estar varias horas sentados en la misma posición.</a:t>
            </a:r>
            <a:endParaRPr b="0" i="0" sz="1400" u="none" cap="none" strike="noStrike">
              <a:solidFill>
                <a:srgbClr val="000000"/>
              </a:solidFill>
              <a:latin typeface="Arial"/>
              <a:ea typeface="Arial"/>
              <a:cs typeface="Arial"/>
              <a:sym typeface="Arial"/>
            </a:endParaRPr>
          </a:p>
        </p:txBody>
      </p:sp>
      <p:pic>
        <p:nvPicPr>
          <p:cNvPr descr="Happy couple asking a survey in the street" id="115" name="Google Shape;115;p19"/>
          <p:cNvPicPr preferRelativeResize="0"/>
          <p:nvPr/>
        </p:nvPicPr>
        <p:blipFill rotWithShape="1">
          <a:blip r:embed="rId3">
            <a:alphaModFix/>
          </a:blip>
          <a:srcRect b="0" l="0" r="0" t="0"/>
          <a:stretch/>
        </p:blipFill>
        <p:spPr>
          <a:xfrm>
            <a:off x="4138014" y="2715407"/>
            <a:ext cx="3370486" cy="2248032"/>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a:off x="8253350" y="5348448"/>
            <a:ext cx="3948174" cy="15095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https://www.freepik.es/foto-gratis/sonriente-mujer-senior-responder-preguntas_1470434.htm#query=encuesta&amp;position=45&amp;from_view=search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20"/>
          <p:cNvSpPr/>
          <p:nvPr/>
        </p:nvSpPr>
        <p:spPr>
          <a:xfrm>
            <a:off x="525783" y="1869976"/>
            <a:ext cx="7363612" cy="3980329"/>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 name="Google Shape;124;p20"/>
          <p:cNvSpPr/>
          <p:nvPr/>
        </p:nvSpPr>
        <p:spPr>
          <a:xfrm>
            <a:off x="525782"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 name="Google Shape;125;p20"/>
          <p:cNvSpPr/>
          <p:nvPr/>
        </p:nvSpPr>
        <p:spPr>
          <a:xfrm>
            <a:off x="2365341"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 name="Google Shape;126;p20"/>
          <p:cNvSpPr/>
          <p:nvPr/>
        </p:nvSpPr>
        <p:spPr>
          <a:xfrm>
            <a:off x="4204899" y="1201210"/>
            <a:ext cx="1839559" cy="668766"/>
          </a:xfrm>
          <a:prstGeom prst="rect">
            <a:avLst/>
          </a:prstGeom>
          <a:solidFill>
            <a:srgbClr val="7030A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 name="Google Shape;127;p20"/>
          <p:cNvSpPr/>
          <p:nvPr/>
        </p:nvSpPr>
        <p:spPr>
          <a:xfrm>
            <a:off x="6049836"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 name="Google Shape;128;p20"/>
          <p:cNvSpPr/>
          <p:nvPr/>
        </p:nvSpPr>
        <p:spPr>
          <a:xfrm>
            <a:off x="1173691" y="1381705"/>
            <a:ext cx="5437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Ética</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2703988" y="1273983"/>
            <a:ext cx="120916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Buen estado físico</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a:off x="4426361" y="1273983"/>
            <a:ext cx="139663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Noto Sans"/>
                <a:ea typeface="Noto Sans"/>
                <a:cs typeface="Noto Sans"/>
                <a:sym typeface="Noto Sans"/>
              </a:rPr>
              <a:t>Buena comunicación</a:t>
            </a:r>
            <a:endParaRPr b="0" i="0" sz="1400" u="none" cap="none" strike="noStrike">
              <a:solidFill>
                <a:schemeClr val="lt1"/>
              </a:solidFill>
              <a:latin typeface="Arial"/>
              <a:ea typeface="Arial"/>
              <a:cs typeface="Arial"/>
              <a:sym typeface="Arial"/>
            </a:endParaRPr>
          </a:p>
        </p:txBody>
      </p:sp>
      <p:sp>
        <p:nvSpPr>
          <p:cNvPr id="131" name="Google Shape;131;p20"/>
          <p:cNvSpPr/>
          <p:nvPr/>
        </p:nvSpPr>
        <p:spPr>
          <a:xfrm>
            <a:off x="6408413" y="1273983"/>
            <a:ext cx="110008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Etiqueta empresarial</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a:off x="873615" y="2902253"/>
            <a:ext cx="3323120" cy="161582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La comunicación es un proceso recíproco de transmisión de información y a pesar de que no todas las personas se comunican de la misma forma, sí es muy importante que un encuestador tenga una escucha activa y tenga una actitud empática con el encuestado, es decir, que esté siempre atento a lo que se le está indicando y que trate de “ponerse en la camisa del otro” para desarrollar mejor el proceso.</a:t>
            </a:r>
            <a:endParaRPr b="0" i="0" sz="1400" u="none" cap="none" strike="noStrike">
              <a:solidFill>
                <a:srgbClr val="000000"/>
              </a:solidFill>
              <a:latin typeface="Arial"/>
              <a:ea typeface="Arial"/>
              <a:cs typeface="Arial"/>
              <a:sym typeface="Arial"/>
            </a:endParaRPr>
          </a:p>
        </p:txBody>
      </p:sp>
      <p:pic>
        <p:nvPicPr>
          <p:cNvPr descr="Sonriente mujer senior responder preguntas Foto gratis" id="133" name="Google Shape;133;p20"/>
          <p:cNvPicPr preferRelativeResize="0"/>
          <p:nvPr/>
        </p:nvPicPr>
        <p:blipFill rotWithShape="1">
          <a:blip r:embed="rId3">
            <a:alphaModFix/>
          </a:blip>
          <a:srcRect b="0" l="0" r="0" t="0"/>
          <a:stretch/>
        </p:blipFill>
        <p:spPr>
          <a:xfrm>
            <a:off x="4560690" y="2371832"/>
            <a:ext cx="2524611" cy="2976616"/>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0" name="Google Shape;140;p21"/>
          <p:cNvSpPr/>
          <p:nvPr/>
        </p:nvSpPr>
        <p:spPr>
          <a:xfrm>
            <a:off x="8253350" y="5335793"/>
            <a:ext cx="3948174" cy="1522205"/>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https://www.freepik.es/foto-gratis/gerente-alegre-feliz-completar-encuesta-fuera_6101323.htm#query=encuesta&amp;position=14&amp;from_view=search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21"/>
          <p:cNvSpPr/>
          <p:nvPr/>
        </p:nvSpPr>
        <p:spPr>
          <a:xfrm>
            <a:off x="525783" y="1869976"/>
            <a:ext cx="7363612" cy="3980329"/>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 name="Google Shape;142;p21"/>
          <p:cNvSpPr/>
          <p:nvPr/>
        </p:nvSpPr>
        <p:spPr>
          <a:xfrm>
            <a:off x="525782"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3" name="Google Shape;143;p21"/>
          <p:cNvSpPr/>
          <p:nvPr/>
        </p:nvSpPr>
        <p:spPr>
          <a:xfrm>
            <a:off x="2365341"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4" name="Google Shape;144;p21"/>
          <p:cNvSpPr/>
          <p:nvPr/>
        </p:nvSpPr>
        <p:spPr>
          <a:xfrm>
            <a:off x="4204899" y="1201210"/>
            <a:ext cx="1839559" cy="66876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21"/>
          <p:cNvSpPr/>
          <p:nvPr/>
        </p:nvSpPr>
        <p:spPr>
          <a:xfrm>
            <a:off x="6049836" y="1201210"/>
            <a:ext cx="1839559" cy="668766"/>
          </a:xfrm>
          <a:prstGeom prst="rect">
            <a:avLst/>
          </a:prstGeom>
          <a:solidFill>
            <a:srgbClr val="7030A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6" name="Google Shape;146;p21"/>
          <p:cNvSpPr/>
          <p:nvPr/>
        </p:nvSpPr>
        <p:spPr>
          <a:xfrm>
            <a:off x="1173691" y="1381705"/>
            <a:ext cx="5437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Ética</a:t>
            </a:r>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a:off x="2703988" y="1273983"/>
            <a:ext cx="120916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Buen estado físico</a:t>
            </a:r>
            <a:endParaRPr b="0" i="0" sz="1400" u="none" cap="none" strike="noStrike">
              <a:solidFill>
                <a:srgbClr val="000000"/>
              </a:solidFill>
              <a:latin typeface="Arial"/>
              <a:ea typeface="Arial"/>
              <a:cs typeface="Arial"/>
              <a:sym typeface="Arial"/>
            </a:endParaRPr>
          </a:p>
        </p:txBody>
      </p:sp>
      <p:sp>
        <p:nvSpPr>
          <p:cNvPr id="148" name="Google Shape;148;p21"/>
          <p:cNvSpPr/>
          <p:nvPr/>
        </p:nvSpPr>
        <p:spPr>
          <a:xfrm>
            <a:off x="4426361" y="1273983"/>
            <a:ext cx="139663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Noto Sans"/>
                <a:ea typeface="Noto Sans"/>
                <a:cs typeface="Noto Sans"/>
                <a:sym typeface="Noto Sans"/>
              </a:rPr>
              <a:t>Buena comunicación</a:t>
            </a:r>
            <a:endParaRPr b="0" i="0" sz="1400" u="none" cap="none" strike="noStrike">
              <a:solidFill>
                <a:srgbClr val="000000"/>
              </a:solidFill>
              <a:latin typeface="Arial"/>
              <a:ea typeface="Arial"/>
              <a:cs typeface="Arial"/>
              <a:sym typeface="Arial"/>
            </a:endParaRPr>
          </a:p>
        </p:txBody>
      </p:sp>
      <p:sp>
        <p:nvSpPr>
          <p:cNvPr id="149" name="Google Shape;149;p21"/>
          <p:cNvSpPr/>
          <p:nvPr/>
        </p:nvSpPr>
        <p:spPr>
          <a:xfrm>
            <a:off x="6408413" y="1273983"/>
            <a:ext cx="110008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Noto Sans"/>
                <a:ea typeface="Noto Sans"/>
                <a:cs typeface="Noto Sans"/>
                <a:sym typeface="Noto Sans"/>
              </a:rPr>
              <a:t>Etiqueta empresarial</a:t>
            </a:r>
            <a:endParaRPr b="0" i="0" sz="1400" u="none" cap="none" strike="noStrike">
              <a:solidFill>
                <a:schemeClr val="lt1"/>
              </a:solidFill>
              <a:latin typeface="Arial"/>
              <a:ea typeface="Arial"/>
              <a:cs typeface="Arial"/>
              <a:sym typeface="Arial"/>
            </a:endParaRPr>
          </a:p>
        </p:txBody>
      </p:sp>
      <p:sp>
        <p:nvSpPr>
          <p:cNvPr id="150" name="Google Shape;150;p21"/>
          <p:cNvSpPr/>
          <p:nvPr/>
        </p:nvSpPr>
        <p:spPr>
          <a:xfrm>
            <a:off x="873615" y="2765399"/>
            <a:ext cx="3331284" cy="22929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La etiqueta empresarial se interpreta como un conjunto de normas que define la empresa con el fin de actuar de manera correcta en los diferentes ámbitos de actuación de la compañía. Es una de las herramientas de comunicación y relacionamiento prácticas más poderosas que tiene una empresa, dado que la aplicación de esta permitirá una diferenciación positiva frente a otras empresas. En términos prácticos, la etiqueta empresarial no solo es un tema personal (de los colaboradores), sino organizacional, por lo que la aplicación de esta transmite confianza, tranquilidad y genera muy buena imagen.</a:t>
            </a:r>
            <a:endParaRPr b="0" i="0" sz="1400" u="none" cap="none" strike="noStrike">
              <a:solidFill>
                <a:srgbClr val="000000"/>
              </a:solidFill>
              <a:latin typeface="Arial"/>
              <a:ea typeface="Arial"/>
              <a:cs typeface="Arial"/>
              <a:sym typeface="Arial"/>
            </a:endParaRPr>
          </a:p>
        </p:txBody>
      </p:sp>
      <p:pic>
        <p:nvPicPr>
          <p:cNvPr descr="Gerente alegre feliz completar encuesta fuera Foto gratis" id="151" name="Google Shape;151;p21"/>
          <p:cNvPicPr preferRelativeResize="0"/>
          <p:nvPr/>
        </p:nvPicPr>
        <p:blipFill rotWithShape="1">
          <a:blip r:embed="rId3">
            <a:alphaModFix/>
          </a:blip>
          <a:srcRect b="0" l="0" r="0" t="0"/>
          <a:stretch/>
        </p:blipFill>
        <p:spPr>
          <a:xfrm>
            <a:off x="4426361" y="2858447"/>
            <a:ext cx="3196921" cy="212957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