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gb//+jvtSRY0kqZOFOCvXCShbZ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8"/>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1"/>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2"/>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2"/>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2"/>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2"/>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5"/>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p:nvPr>
            <p:ph idx="2" type="pic"/>
          </p:nvPr>
        </p:nvSpPr>
        <p:spPr>
          <a:xfrm>
            <a:off x="5183187" y="987425"/>
            <a:ext cx="6172199" cy="4873624"/>
          </a:xfrm>
          <a:prstGeom prst="rect">
            <a:avLst/>
          </a:prstGeom>
          <a:noFill/>
          <a:ln>
            <a:noFill/>
          </a:ln>
        </p:spPr>
      </p:sp>
      <p:sp>
        <p:nvSpPr>
          <p:cNvPr id="58" name="Google Shape;58;p16"/>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freepik.es/vector-gratis/infografia-recursos-humanos_3925762.htm#query=estadistica&amp;from_query=cuantitativa&amp;position=3&amp;from_view=search" TargetMode="External"/><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301833" y="282335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CF01_6_4_infográfía_consejos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6"/>
          <p:cNvSpPr txBox="1"/>
          <p:nvPr/>
        </p:nvSpPr>
        <p:spPr>
          <a:xfrm>
            <a:off x="8368423" y="992032"/>
            <a:ext cx="3582225"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Favor realizar infografía de acuerdo a referencia visual dada. </a:t>
            </a:r>
            <a:endParaRPr b="0" i="0" sz="1400" u="none" cap="none" strike="noStrike">
              <a:solidFill>
                <a:schemeClr val="dk1"/>
              </a:solidFill>
              <a:latin typeface="Arial"/>
              <a:ea typeface="Arial"/>
              <a:cs typeface="Arial"/>
              <a:sym typeface="Arial"/>
            </a:endParaRPr>
          </a:p>
        </p:txBody>
      </p:sp>
      <p:sp>
        <p:nvSpPr>
          <p:cNvPr id="85" name="Google Shape;85;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8253350" y="5000262"/>
            <a:ext cx="3948174" cy="1857735"/>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dk1"/>
                </a:solidFill>
                <a:latin typeface="Arial"/>
                <a:ea typeface="Arial"/>
                <a:cs typeface="Arial"/>
                <a:sym typeface="Arial"/>
              </a:rPr>
              <a:t>Referencias de las imágenes: </a:t>
            </a:r>
            <a:r>
              <a:rPr b="0" i="0" lang="es-ES" sz="1100" u="sng" cap="none" strike="noStrike">
                <a:solidFill>
                  <a:schemeClr val="dk1"/>
                </a:solidFill>
                <a:latin typeface="Arial"/>
                <a:ea typeface="Arial"/>
                <a:cs typeface="Arial"/>
                <a:sym typeface="Arial"/>
                <a:hlinkClick r:id="rId3">
                  <a:extLst>
                    <a:ext uri="{A12FA001-AC4F-418D-AE19-62706E023703}">
                      <ahyp:hlinkClr val="tx"/>
                    </a:ext>
                  </a:extLst>
                </a:hlinkClick>
              </a:rPr>
              <a:t>https://www.freepik.es/vector-gratis/infografia-recursos-humanos_3925762.htm#query=estadistica&amp;from_query=cuantitativa&amp;position=3&amp;from_view=search</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rgbClr val="000000"/>
                </a:solidFill>
                <a:latin typeface="Arial"/>
                <a:ea typeface="Arial"/>
                <a:cs typeface="Arial"/>
                <a:sym typeface="Arial"/>
              </a:rPr>
              <a:t>https://www.ine.cl/acceso-informantes/informacion-para-personas-encuestadas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100" u="none" cap="none" strike="noStrike">
              <a:solidFill>
                <a:schemeClr val="dk1"/>
              </a:solidFill>
              <a:latin typeface="Arial"/>
              <a:ea typeface="Arial"/>
              <a:cs typeface="Arial"/>
              <a:sym typeface="Arial"/>
            </a:endParaRPr>
          </a:p>
        </p:txBody>
      </p:sp>
      <p:pic>
        <p:nvPicPr>
          <p:cNvPr id="87" name="Google Shape;87;p6"/>
          <p:cNvPicPr preferRelativeResize="0"/>
          <p:nvPr/>
        </p:nvPicPr>
        <p:blipFill rotWithShape="1">
          <a:blip r:embed="rId4">
            <a:alphaModFix/>
          </a:blip>
          <a:srcRect b="74416" l="0" r="0" t="0"/>
          <a:stretch/>
        </p:blipFill>
        <p:spPr>
          <a:xfrm>
            <a:off x="208346" y="7235"/>
            <a:ext cx="4747353" cy="1754536"/>
          </a:xfrm>
          <a:prstGeom prst="rect">
            <a:avLst/>
          </a:prstGeom>
          <a:noFill/>
          <a:ln>
            <a:noFill/>
          </a:ln>
        </p:spPr>
      </p:pic>
      <p:sp>
        <p:nvSpPr>
          <p:cNvPr id="88" name="Google Shape;88;p6"/>
          <p:cNvSpPr/>
          <p:nvPr/>
        </p:nvSpPr>
        <p:spPr>
          <a:xfrm>
            <a:off x="208347" y="1971584"/>
            <a:ext cx="7882359" cy="4867966"/>
          </a:xfrm>
          <a:prstGeom prst="rect">
            <a:avLst/>
          </a:prstGeom>
          <a:solidFill>
            <a:srgbClr val="34374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9" name="Google Shape;89;p6"/>
          <p:cNvSpPr/>
          <p:nvPr/>
        </p:nvSpPr>
        <p:spPr>
          <a:xfrm>
            <a:off x="356425" y="319754"/>
            <a:ext cx="2361236" cy="694481"/>
          </a:xfrm>
          <a:prstGeom prst="roundRect">
            <a:avLst>
              <a:gd fmla="val 16667" name="adj"/>
            </a:avLst>
          </a:prstGeom>
          <a:solidFill>
            <a:srgbClr val="34374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6"/>
          <p:cNvSpPr/>
          <p:nvPr/>
        </p:nvSpPr>
        <p:spPr>
          <a:xfrm>
            <a:off x="356425" y="1183581"/>
            <a:ext cx="2361236" cy="474566"/>
          </a:xfrm>
          <a:prstGeom prst="roundRect">
            <a:avLst>
              <a:gd fmla="val 16667"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6"/>
          <p:cNvSpPr/>
          <p:nvPr/>
        </p:nvSpPr>
        <p:spPr>
          <a:xfrm>
            <a:off x="289555" y="340522"/>
            <a:ext cx="2685351" cy="4462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rPr b="1" i="0" lang="es-ES" sz="2300" u="none" cap="none" strike="noStrike">
                <a:solidFill>
                  <a:schemeClr val="lt1"/>
                </a:solidFill>
                <a:latin typeface="Arial"/>
                <a:ea typeface="Arial"/>
                <a:cs typeface="Arial"/>
                <a:sym typeface="Arial"/>
              </a:rPr>
              <a:t>Consejos básicos</a:t>
            </a:r>
            <a:endParaRPr b="1" i="0" sz="2300" u="none" cap="none" strike="noStrike">
              <a:solidFill>
                <a:schemeClr val="lt1"/>
              </a:solidFill>
              <a:latin typeface="Arial"/>
              <a:ea typeface="Arial"/>
              <a:cs typeface="Arial"/>
              <a:sym typeface="Arial"/>
            </a:endParaRPr>
          </a:p>
        </p:txBody>
      </p:sp>
      <p:sp>
        <p:nvSpPr>
          <p:cNvPr id="92" name="Google Shape;92;p6"/>
          <p:cNvSpPr/>
          <p:nvPr/>
        </p:nvSpPr>
        <p:spPr>
          <a:xfrm>
            <a:off x="356425" y="700670"/>
            <a:ext cx="199285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Arial"/>
                <a:ea typeface="Arial"/>
                <a:cs typeface="Arial"/>
                <a:sym typeface="Arial"/>
              </a:rPr>
              <a:t>para un encuestador </a:t>
            </a:r>
            <a:endParaRPr b="1" i="0" sz="1400" u="none" cap="none" strike="noStrike">
              <a:solidFill>
                <a:schemeClr val="lt1"/>
              </a:solidFill>
              <a:latin typeface="Arial"/>
              <a:ea typeface="Arial"/>
              <a:cs typeface="Arial"/>
              <a:sym typeface="Arial"/>
            </a:endParaRPr>
          </a:p>
        </p:txBody>
      </p:sp>
      <p:sp>
        <p:nvSpPr>
          <p:cNvPr id="93" name="Google Shape;93;p6"/>
          <p:cNvSpPr/>
          <p:nvPr/>
        </p:nvSpPr>
        <p:spPr>
          <a:xfrm>
            <a:off x="2174781" y="2095058"/>
            <a:ext cx="2175250"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Es importante tener presente que cuando un encuestador va a realizar encuestas presenciales, requiere un</a:t>
            </a:r>
            <a:r>
              <a:rPr b="1" i="0" lang="es-ES" sz="1000" u="none" cap="none" strike="noStrike">
                <a:solidFill>
                  <a:schemeClr val="lt1"/>
                </a:solidFill>
                <a:latin typeface="Arial"/>
                <a:ea typeface="Arial"/>
                <a:cs typeface="Arial"/>
                <a:sym typeface="Arial"/>
              </a:rPr>
              <a:t> carné o chaleco </a:t>
            </a:r>
            <a:r>
              <a:rPr b="0" i="0" lang="es-ES" sz="1000" u="none" cap="none" strike="noStrike">
                <a:solidFill>
                  <a:schemeClr val="lt1"/>
                </a:solidFill>
                <a:latin typeface="Arial"/>
                <a:ea typeface="Arial"/>
                <a:cs typeface="Arial"/>
                <a:sym typeface="Arial"/>
              </a:rPr>
              <a:t>distintivo por parte de la empresa de modo que facilite su identificación y asociación con la empresa que realice el estudio.</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208346" y="2086993"/>
            <a:ext cx="1934830" cy="453792"/>
          </a:xfrm>
          <a:prstGeom prst="homePlate">
            <a:avLst>
              <a:gd fmla="val 16841"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5" name="Google Shape;95;p6"/>
          <p:cNvSpPr/>
          <p:nvPr/>
        </p:nvSpPr>
        <p:spPr>
          <a:xfrm>
            <a:off x="523753" y="2144612"/>
            <a:ext cx="133562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43744"/>
                </a:solidFill>
                <a:latin typeface="Arial"/>
                <a:ea typeface="Arial"/>
                <a:cs typeface="Arial"/>
                <a:sym typeface="Arial"/>
              </a:rPr>
              <a:t>DISTINTIVO</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flipH="1" rot="-5400000">
            <a:off x="6068161" y="507252"/>
            <a:ext cx="557651" cy="3478559"/>
          </a:xfrm>
          <a:prstGeom prst="homePlate">
            <a:avLst>
              <a:gd fmla="val 10090"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7" name="Google Shape;97;p6"/>
          <p:cNvSpPr/>
          <p:nvPr/>
        </p:nvSpPr>
        <p:spPr>
          <a:xfrm>
            <a:off x="5448543" y="2074960"/>
            <a:ext cx="186942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343744"/>
                </a:solidFill>
                <a:latin typeface="Arial"/>
                <a:ea typeface="Arial"/>
                <a:cs typeface="Arial"/>
                <a:sym typeface="Arial"/>
              </a:rPr>
              <a:t>PRUEBA PILOTO</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4596132" y="2598522"/>
            <a:ext cx="3312435"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Antes de aplicar una encuesta con un cliente real, se realiza un ejercicio de simulación que permita validar la comprensión y funcionamiento del instrumento.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Para ello, se debe propender que el piloto sea lo más cercano posible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a la realidad, de modo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que también incluso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permita medir tiempos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y comportamientos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posibles del encuestado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frente a los interrogantes.</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4915929" y="7234"/>
            <a:ext cx="3116022" cy="1737351"/>
          </a:xfrm>
          <a:prstGeom prst="rect">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0" name="Google Shape;100;p6"/>
          <p:cNvSpPr/>
          <p:nvPr/>
        </p:nvSpPr>
        <p:spPr>
          <a:xfrm flipH="1" rot="-5400000">
            <a:off x="2059579" y="1649558"/>
            <a:ext cx="603673" cy="4304385"/>
          </a:xfrm>
          <a:prstGeom prst="homePlate">
            <a:avLst>
              <a:gd fmla="val 19677"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6"/>
          <p:cNvSpPr/>
          <p:nvPr/>
        </p:nvSpPr>
        <p:spPr>
          <a:xfrm>
            <a:off x="503870" y="3535998"/>
            <a:ext cx="3543782"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343744"/>
                </a:solidFill>
                <a:latin typeface="Arial"/>
                <a:ea typeface="Arial"/>
                <a:cs typeface="Arial"/>
                <a:sym typeface="Arial"/>
              </a:rPr>
              <a:t>INDUMENTARIA CÓMODA</a:t>
            </a:r>
            <a:br>
              <a:rPr b="1" i="0" lang="es-ES" sz="1500" u="none" cap="none" strike="noStrike">
                <a:solidFill>
                  <a:srgbClr val="343744"/>
                </a:solidFill>
                <a:latin typeface="Arial"/>
                <a:ea typeface="Arial"/>
                <a:cs typeface="Arial"/>
                <a:sym typeface="Arial"/>
              </a:rPr>
            </a:br>
            <a:r>
              <a:rPr b="1" i="0" lang="es-ES" sz="1500" u="none" cap="none" strike="noStrike">
                <a:solidFill>
                  <a:srgbClr val="343744"/>
                </a:solidFill>
                <a:latin typeface="Arial"/>
                <a:ea typeface="Arial"/>
                <a:cs typeface="Arial"/>
                <a:sym typeface="Arial"/>
              </a:rPr>
              <a:t>Y PERTINENTE</a:t>
            </a:r>
            <a:endParaRPr b="1" i="0" sz="1500" u="none" cap="none" strike="noStrike">
              <a:solidFill>
                <a:srgbClr val="343744"/>
              </a:solidFill>
              <a:latin typeface="Arial"/>
              <a:ea typeface="Arial"/>
              <a:cs typeface="Arial"/>
              <a:sym typeface="Arial"/>
            </a:endParaRPr>
          </a:p>
        </p:txBody>
      </p:sp>
      <p:sp>
        <p:nvSpPr>
          <p:cNvPr id="102" name="Google Shape;102;p6"/>
          <p:cNvSpPr/>
          <p:nvPr/>
        </p:nvSpPr>
        <p:spPr>
          <a:xfrm>
            <a:off x="340033" y="4120773"/>
            <a:ext cx="2634874"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En la elección del vestuario se debe tener la comodidad como principal característica, por lo que utilizar un calzado tipo tenis será considerada la mejor opción. En cuanto a la pertinencia hace relación a que también se debe tener presente con qué tipo de público se va a interactuar.</a:t>
            </a:r>
            <a:endParaRPr b="0" i="0" sz="1000" u="none" cap="none" strike="noStrike">
              <a:solidFill>
                <a:schemeClr val="lt1"/>
              </a:solidFill>
              <a:latin typeface="Arial"/>
              <a:ea typeface="Arial"/>
              <a:cs typeface="Arial"/>
              <a:sym typeface="Arial"/>
            </a:endParaRPr>
          </a:p>
        </p:txBody>
      </p:sp>
      <p:sp>
        <p:nvSpPr>
          <p:cNvPr id="103" name="Google Shape;103;p6"/>
          <p:cNvSpPr/>
          <p:nvPr/>
        </p:nvSpPr>
        <p:spPr>
          <a:xfrm flipH="1" rot="-5400000">
            <a:off x="6173623" y="3638101"/>
            <a:ext cx="861774" cy="2972390"/>
          </a:xfrm>
          <a:prstGeom prst="homePlate">
            <a:avLst>
              <a:gd fmla="val 10090"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4" name="Google Shape;104;p6"/>
          <p:cNvSpPr/>
          <p:nvPr/>
        </p:nvSpPr>
        <p:spPr>
          <a:xfrm>
            <a:off x="5601632" y="4831907"/>
            <a:ext cx="2069589"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rgbClr val="343744"/>
                </a:solidFill>
                <a:latin typeface="Arial"/>
                <a:ea typeface="Arial"/>
                <a:cs typeface="Arial"/>
                <a:sym typeface="Arial"/>
              </a:rPr>
              <a:t>CONFIANZA </a:t>
            </a:r>
            <a:br>
              <a:rPr b="1" i="0" lang="es-ES" sz="1600" u="none" cap="none" strike="noStrike">
                <a:solidFill>
                  <a:srgbClr val="343744"/>
                </a:solidFill>
                <a:latin typeface="Arial"/>
                <a:ea typeface="Arial"/>
                <a:cs typeface="Arial"/>
                <a:sym typeface="Arial"/>
              </a:rPr>
            </a:br>
            <a:r>
              <a:rPr b="1" i="0" lang="es-ES" sz="1600" u="none" cap="none" strike="noStrike">
                <a:solidFill>
                  <a:srgbClr val="343744"/>
                </a:solidFill>
                <a:latin typeface="Arial"/>
                <a:ea typeface="Arial"/>
                <a:cs typeface="Arial"/>
                <a:sym typeface="Arial"/>
              </a:rPr>
              <a:t>E IMPARCIALIDAD</a:t>
            </a:r>
            <a:endParaRPr b="0" i="0" sz="1600" u="none" cap="none" strike="noStrike">
              <a:solidFill>
                <a:srgbClr val="343744"/>
              </a:solidFill>
              <a:latin typeface="Arial"/>
              <a:ea typeface="Arial"/>
              <a:cs typeface="Arial"/>
              <a:sym typeface="Arial"/>
            </a:endParaRPr>
          </a:p>
        </p:txBody>
      </p:sp>
      <p:sp>
        <p:nvSpPr>
          <p:cNvPr id="105" name="Google Shape;105;p6"/>
          <p:cNvSpPr/>
          <p:nvPr/>
        </p:nvSpPr>
        <p:spPr>
          <a:xfrm>
            <a:off x="5177069" y="5655616"/>
            <a:ext cx="2854882"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El tono de voz y la forma como se realizan las preguntas es clave. No debe parecer que se está apuntando al encuestado dependiendo de la respuesta que entregue. La clave entonces estará en realizar las preguntas de forma natural y conversada.</a:t>
            </a:r>
            <a:endParaRPr b="0" i="0" sz="1400" u="none" cap="none" strike="noStrike">
              <a:solidFill>
                <a:srgbClr val="000000"/>
              </a:solidFill>
              <a:latin typeface="Arial"/>
              <a:ea typeface="Arial"/>
              <a:cs typeface="Arial"/>
              <a:sym typeface="Arial"/>
            </a:endParaRPr>
          </a:p>
        </p:txBody>
      </p:sp>
      <p:sp>
        <p:nvSpPr>
          <p:cNvPr id="106" name="Google Shape;106;p6"/>
          <p:cNvSpPr/>
          <p:nvPr/>
        </p:nvSpPr>
        <p:spPr>
          <a:xfrm flipH="1">
            <a:off x="3004639" y="5725022"/>
            <a:ext cx="2086026" cy="946257"/>
          </a:xfrm>
          <a:prstGeom prst="homePlate">
            <a:avLst>
              <a:gd fmla="val 16841" name="adj"/>
            </a:avLst>
          </a:prstGeom>
          <a:solidFill>
            <a:srgbClr val="56C1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7" name="Google Shape;107;p6"/>
          <p:cNvSpPr/>
          <p:nvPr/>
        </p:nvSpPr>
        <p:spPr>
          <a:xfrm>
            <a:off x="3271283" y="5986787"/>
            <a:ext cx="1719474" cy="5847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600"/>
              <a:buFont typeface="Arial"/>
              <a:buNone/>
            </a:pPr>
            <a:r>
              <a:rPr b="1" i="0" lang="es-ES" sz="1600" u="none" cap="none" strike="noStrike">
                <a:solidFill>
                  <a:srgbClr val="343744"/>
                </a:solidFill>
                <a:latin typeface="Arial"/>
                <a:ea typeface="Arial"/>
                <a:cs typeface="Arial"/>
                <a:sym typeface="Arial"/>
              </a:rPr>
              <a:t>PREGUNTAS FILTRO Y PASE</a:t>
            </a:r>
            <a:endParaRPr b="0" i="0" sz="1400" u="none" cap="none" strike="noStrike">
              <a:solidFill>
                <a:srgbClr val="000000"/>
              </a:solidFill>
              <a:latin typeface="Arial"/>
              <a:ea typeface="Arial"/>
              <a:cs typeface="Arial"/>
              <a:sym typeface="Arial"/>
            </a:endParaRPr>
          </a:p>
        </p:txBody>
      </p:sp>
      <p:sp>
        <p:nvSpPr>
          <p:cNvPr id="108" name="Google Shape;108;p6"/>
          <p:cNvSpPr/>
          <p:nvPr/>
        </p:nvSpPr>
        <p:spPr>
          <a:xfrm>
            <a:off x="316921" y="5561464"/>
            <a:ext cx="2664606" cy="116955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ES" sz="1000" u="none" cap="none" strike="noStrike">
                <a:solidFill>
                  <a:schemeClr val="lt1"/>
                </a:solidFill>
                <a:latin typeface="Arial"/>
                <a:ea typeface="Arial"/>
                <a:cs typeface="Arial"/>
                <a:sym typeface="Arial"/>
              </a:rPr>
              <a:t>En cuanto a la aplicación del cuestionario, trate de seguir el orden propuesto, garantizando la aplicación de las preguntas filtro y pase, ya que una mala administración en este tipo de preguntas, puede llevar a que el cuestionario no sea considerado como efectivo.</a:t>
            </a:r>
            <a:endParaRPr b="0" i="0" sz="1400" u="none" cap="none" strike="noStrike">
              <a:solidFill>
                <a:srgbClr val="000000"/>
              </a:solidFill>
              <a:latin typeface="Arial"/>
              <a:ea typeface="Arial"/>
              <a:cs typeface="Arial"/>
              <a:sym typeface="Arial"/>
            </a:endParaRPr>
          </a:p>
        </p:txBody>
      </p:sp>
      <p:cxnSp>
        <p:nvCxnSpPr>
          <p:cNvPr id="109" name="Google Shape;109;p6"/>
          <p:cNvCxnSpPr/>
          <p:nvPr/>
        </p:nvCxnSpPr>
        <p:spPr>
          <a:xfrm>
            <a:off x="208346" y="1863524"/>
            <a:ext cx="7823605" cy="0"/>
          </a:xfrm>
          <a:prstGeom prst="straightConnector1">
            <a:avLst/>
          </a:prstGeom>
          <a:noFill/>
          <a:ln cap="flat" cmpd="sng" w="38100">
            <a:solidFill>
              <a:srgbClr val="56C1D3"/>
            </a:solidFill>
            <a:prstDash val="solid"/>
            <a:round/>
            <a:headEnd len="sm" w="sm" type="none"/>
            <a:tailEnd len="sm" w="sm" type="none"/>
          </a:ln>
        </p:spPr>
      </p:cxnSp>
      <p:pic>
        <p:nvPicPr>
          <p:cNvPr id="110" name="Google Shape;110;p6"/>
          <p:cNvPicPr preferRelativeResize="0"/>
          <p:nvPr/>
        </p:nvPicPr>
        <p:blipFill rotWithShape="1">
          <a:blip r:embed="rId4">
            <a:alphaModFix/>
          </a:blip>
          <a:srcRect b="39913" l="67240" r="21635" t="52719"/>
          <a:stretch/>
        </p:blipFill>
        <p:spPr>
          <a:xfrm>
            <a:off x="1183963" y="2464860"/>
            <a:ext cx="1006011" cy="962603"/>
          </a:xfrm>
          <a:prstGeom prst="ellipse">
            <a:avLst/>
          </a:prstGeom>
          <a:noFill/>
          <a:ln>
            <a:noFill/>
          </a:ln>
        </p:spPr>
      </p:pic>
      <p:pic>
        <p:nvPicPr>
          <p:cNvPr id="111" name="Google Shape;111;p6"/>
          <p:cNvPicPr preferRelativeResize="0"/>
          <p:nvPr/>
        </p:nvPicPr>
        <p:blipFill rotWithShape="1">
          <a:blip r:embed="rId4">
            <a:alphaModFix/>
          </a:blip>
          <a:srcRect b="22249" l="9088" r="68265" t="67221"/>
          <a:stretch/>
        </p:blipFill>
        <p:spPr>
          <a:xfrm>
            <a:off x="6221162" y="3524661"/>
            <a:ext cx="1878993" cy="1261950"/>
          </a:xfrm>
          <a:prstGeom prst="roundRect">
            <a:avLst>
              <a:gd fmla="val 7359" name="adj"/>
            </a:avLst>
          </a:prstGeom>
          <a:noFill/>
          <a:ln>
            <a:noFill/>
          </a:ln>
        </p:spPr>
      </p:pic>
      <p:pic>
        <p:nvPicPr>
          <p:cNvPr id="112" name="Google Shape;112;p6"/>
          <p:cNvPicPr preferRelativeResize="0"/>
          <p:nvPr/>
        </p:nvPicPr>
        <p:blipFill rotWithShape="1">
          <a:blip r:embed="rId5">
            <a:alphaModFix/>
          </a:blip>
          <a:srcRect b="20108" l="-1617" r="26826" t="2983"/>
          <a:stretch/>
        </p:blipFill>
        <p:spPr>
          <a:xfrm>
            <a:off x="2631455" y="3903157"/>
            <a:ext cx="2438720" cy="1983913"/>
          </a:xfrm>
          <a:prstGeom prst="rect">
            <a:avLst/>
          </a:prstGeom>
          <a:noFill/>
          <a:ln>
            <a:noFill/>
          </a:ln>
        </p:spPr>
      </p:pic>
      <p:pic>
        <p:nvPicPr>
          <p:cNvPr descr="Flat feedback concept illustration Free Vector" id="113" name="Google Shape;113;p6"/>
          <p:cNvPicPr preferRelativeResize="0"/>
          <p:nvPr/>
        </p:nvPicPr>
        <p:blipFill rotWithShape="1">
          <a:blip r:embed="rId6">
            <a:alphaModFix/>
          </a:blip>
          <a:srcRect b="0" l="0" r="0" t="0"/>
          <a:stretch/>
        </p:blipFill>
        <p:spPr>
          <a:xfrm>
            <a:off x="4908946" y="0"/>
            <a:ext cx="3031461" cy="2088213"/>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