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8" r:id="rId2"/>
    <p:sldId id="260" r:id="rId3"/>
    <p:sldId id="263" r:id="rId4"/>
    <p:sldId id="264" r:id="rId5"/>
    <p:sldId id="265"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30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280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869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CF01_6_4_interactivo_normas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421885" y="1052903"/>
            <a:ext cx="3601577" cy="7429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aplicar a esta imagen tres botones. Al dar clic sobre cada uno, aparece su respectivo texto. </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400339"/>
            <a:ext cx="3948174" cy="145765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/foto-gratis/jefe-felicitando-empleada-promocion_4013255.htm#query=</a:t>
            </a:r>
            <a:r>
              <a:rPr lang="es-ES" sz="1200" dirty="0" err="1">
                <a:solidFill>
                  <a:schemeClr val="dk1"/>
                </a:solidFill>
              </a:rPr>
              <a:t>entrevista&amp;position</a:t>
            </a:r>
            <a:r>
              <a:rPr lang="es-ES" sz="1200" dirty="0">
                <a:solidFill>
                  <a:schemeClr val="dk1"/>
                </a:solidFill>
              </a:rPr>
              <a:t>=11&amp;from_view=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BD6B5CFB-BC54-9845-A1AF-2637203DA5EC}"/>
              </a:ext>
            </a:extLst>
          </p:cNvPr>
          <p:cNvPicPr>
            <a:picLocks noChangeAspect="1"/>
          </p:cNvPicPr>
          <p:nvPr/>
        </p:nvPicPr>
        <p:blipFill>
          <a:blip r:embed="rId3"/>
          <a:stretch>
            <a:fillRect/>
          </a:stretch>
        </p:blipFill>
        <p:spPr>
          <a:xfrm>
            <a:off x="754005" y="960159"/>
            <a:ext cx="6969985" cy="4642273"/>
          </a:xfrm>
          <a:prstGeom prst="rect">
            <a:avLst/>
          </a:prstGeom>
        </p:spPr>
      </p:pic>
      <p:sp>
        <p:nvSpPr>
          <p:cNvPr id="3" name="Oval 2">
            <a:extLst>
              <a:ext uri="{FF2B5EF4-FFF2-40B4-BE49-F238E27FC236}">
                <a16:creationId xmlns:a16="http://schemas.microsoft.com/office/drawing/2014/main" id="{3C39ACFA-B8B1-1C42-AA1A-0A13342C988C}"/>
              </a:ext>
            </a:extLst>
          </p:cNvPr>
          <p:cNvSpPr/>
          <p:nvPr/>
        </p:nvSpPr>
        <p:spPr>
          <a:xfrm>
            <a:off x="6723529" y="3291840"/>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8" name="Oval 7">
            <a:extLst>
              <a:ext uri="{FF2B5EF4-FFF2-40B4-BE49-F238E27FC236}">
                <a16:creationId xmlns:a16="http://schemas.microsoft.com/office/drawing/2014/main" id="{2A32C918-9E2B-B245-BE42-4D6556857761}"/>
              </a:ext>
            </a:extLst>
          </p:cNvPr>
          <p:cNvSpPr/>
          <p:nvPr/>
        </p:nvSpPr>
        <p:spPr>
          <a:xfrm>
            <a:off x="3594846" y="4273499"/>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9" name="Oval 8">
            <a:extLst>
              <a:ext uri="{FF2B5EF4-FFF2-40B4-BE49-F238E27FC236}">
                <a16:creationId xmlns:a16="http://schemas.microsoft.com/office/drawing/2014/main" id="{1DD5DDE4-A51C-5E4E-AEEE-1385254C2FB0}"/>
              </a:ext>
            </a:extLst>
          </p:cNvPr>
          <p:cNvSpPr/>
          <p:nvPr/>
        </p:nvSpPr>
        <p:spPr>
          <a:xfrm>
            <a:off x="4029222" y="2356608"/>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400339"/>
            <a:ext cx="3948174" cy="145765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/foto-gratis/jefe-felicitando-empleada-promocion_4013255.htm#query=</a:t>
            </a:r>
            <a:r>
              <a:rPr lang="es-ES" sz="1200" dirty="0" err="1">
                <a:solidFill>
                  <a:schemeClr val="dk1"/>
                </a:solidFill>
              </a:rPr>
              <a:t>entrevista&amp;position</a:t>
            </a:r>
            <a:r>
              <a:rPr lang="es-ES" sz="1200" dirty="0">
                <a:solidFill>
                  <a:schemeClr val="dk1"/>
                </a:solidFill>
              </a:rPr>
              <a:t>=11&amp;from_view=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BD6B5CFB-BC54-9845-A1AF-2637203DA5EC}"/>
              </a:ext>
            </a:extLst>
          </p:cNvPr>
          <p:cNvPicPr>
            <a:picLocks noChangeAspect="1"/>
          </p:cNvPicPr>
          <p:nvPr/>
        </p:nvPicPr>
        <p:blipFill>
          <a:blip r:embed="rId3"/>
          <a:stretch>
            <a:fillRect/>
          </a:stretch>
        </p:blipFill>
        <p:spPr>
          <a:xfrm>
            <a:off x="754005" y="960159"/>
            <a:ext cx="6969985" cy="4642273"/>
          </a:xfrm>
          <a:prstGeom prst="rect">
            <a:avLst/>
          </a:prstGeom>
        </p:spPr>
      </p:pic>
      <p:sp>
        <p:nvSpPr>
          <p:cNvPr id="3" name="Oval 2">
            <a:extLst>
              <a:ext uri="{FF2B5EF4-FFF2-40B4-BE49-F238E27FC236}">
                <a16:creationId xmlns:a16="http://schemas.microsoft.com/office/drawing/2014/main" id="{3C39ACFA-B8B1-1C42-AA1A-0A13342C988C}"/>
              </a:ext>
            </a:extLst>
          </p:cNvPr>
          <p:cNvSpPr/>
          <p:nvPr/>
        </p:nvSpPr>
        <p:spPr>
          <a:xfrm>
            <a:off x="6723529" y="3291840"/>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8" name="Oval 7">
            <a:extLst>
              <a:ext uri="{FF2B5EF4-FFF2-40B4-BE49-F238E27FC236}">
                <a16:creationId xmlns:a16="http://schemas.microsoft.com/office/drawing/2014/main" id="{2A32C918-9E2B-B245-BE42-4D6556857761}"/>
              </a:ext>
            </a:extLst>
          </p:cNvPr>
          <p:cNvSpPr/>
          <p:nvPr/>
        </p:nvSpPr>
        <p:spPr>
          <a:xfrm>
            <a:off x="3594846" y="4273499"/>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9" name="Oval 8">
            <a:extLst>
              <a:ext uri="{FF2B5EF4-FFF2-40B4-BE49-F238E27FC236}">
                <a16:creationId xmlns:a16="http://schemas.microsoft.com/office/drawing/2014/main" id="{1DD5DDE4-A51C-5E4E-AEEE-1385254C2FB0}"/>
              </a:ext>
            </a:extLst>
          </p:cNvPr>
          <p:cNvSpPr/>
          <p:nvPr/>
        </p:nvSpPr>
        <p:spPr>
          <a:xfrm>
            <a:off x="4029222" y="2356608"/>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4" name="Rounded Rectangular Callout 3">
            <a:extLst>
              <a:ext uri="{FF2B5EF4-FFF2-40B4-BE49-F238E27FC236}">
                <a16:creationId xmlns:a16="http://schemas.microsoft.com/office/drawing/2014/main" id="{2F189BA6-33C5-CA46-96B3-592859EC48F2}"/>
              </a:ext>
            </a:extLst>
          </p:cNvPr>
          <p:cNvSpPr/>
          <p:nvPr/>
        </p:nvSpPr>
        <p:spPr>
          <a:xfrm>
            <a:off x="2345167" y="3851238"/>
            <a:ext cx="5740322" cy="2269863"/>
          </a:xfrm>
          <a:prstGeom prst="wedgeRoundRectCallout">
            <a:avLst>
              <a:gd name="adj1" fmla="val 29042"/>
              <a:gd name="adj2" fmla="val -63048"/>
              <a:gd name="adj3" fmla="val 16667"/>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FBF97183-C1A3-D441-80F6-AD4695FDB7F8}"/>
              </a:ext>
            </a:extLst>
          </p:cNvPr>
          <p:cNvSpPr/>
          <p:nvPr/>
        </p:nvSpPr>
        <p:spPr>
          <a:xfrm>
            <a:off x="2658593" y="4161848"/>
            <a:ext cx="5149327" cy="1692771"/>
          </a:xfrm>
          <a:prstGeom prst="rect">
            <a:avLst/>
          </a:prstGeom>
        </p:spPr>
        <p:txBody>
          <a:bodyPr wrap="square">
            <a:spAutoFit/>
          </a:bodyPr>
          <a:lstStyle/>
          <a:p>
            <a:pPr algn="just"/>
            <a:r>
              <a:rPr lang="es-CO" sz="1300" b="1" dirty="0">
                <a:latin typeface="Arial" panose="020B0604020202020204" pitchFamily="34" charset="0"/>
                <a:ea typeface="Arial" panose="020B0604020202020204" pitchFamily="34" charset="0"/>
              </a:rPr>
              <a:t>Presentación personal:</a:t>
            </a:r>
            <a:r>
              <a:rPr lang="es-CO" sz="1300" dirty="0">
                <a:latin typeface="Arial" panose="020B0604020202020204" pitchFamily="34" charset="0"/>
                <a:ea typeface="Arial" panose="020B0604020202020204" pitchFamily="34" charset="0"/>
              </a:rPr>
              <a:t> en algunas empresas se utilizan los uniformes, en este caso, deben llevarse de manera correcta, en las empresas o en los cargos en donde no aplica el uso de uniforme la organización define un “código de vestuario” que define los lineamientos en la forma de vestir para los colaboradores. Cabe mencionar que en muchas empresas esto ya es un concepto no aplicable; en las ventas mayoristas y en las empresariales, la buena presentación personal es un aspecto muy valorado.</a:t>
            </a:r>
            <a:endParaRPr lang="es-ES_tradnl" sz="1300" dirty="0"/>
          </a:p>
        </p:txBody>
      </p:sp>
    </p:spTree>
    <p:extLst>
      <p:ext uri="{BB962C8B-B14F-4D97-AF65-F5344CB8AC3E}">
        <p14:creationId xmlns:p14="http://schemas.microsoft.com/office/powerpoint/2010/main" val="201261713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400339"/>
            <a:ext cx="3948174" cy="145765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/foto-gratis/jefe-felicitando-empleada-promocion_4013255.htm#query=</a:t>
            </a:r>
            <a:r>
              <a:rPr lang="es-ES" sz="1200" dirty="0" err="1">
                <a:solidFill>
                  <a:schemeClr val="dk1"/>
                </a:solidFill>
              </a:rPr>
              <a:t>entrevista&amp;position</a:t>
            </a:r>
            <a:r>
              <a:rPr lang="es-ES" sz="1200" dirty="0">
                <a:solidFill>
                  <a:schemeClr val="dk1"/>
                </a:solidFill>
              </a:rPr>
              <a:t>=11&amp;from_view=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BD6B5CFB-BC54-9845-A1AF-2637203DA5EC}"/>
              </a:ext>
            </a:extLst>
          </p:cNvPr>
          <p:cNvPicPr>
            <a:picLocks noChangeAspect="1"/>
          </p:cNvPicPr>
          <p:nvPr/>
        </p:nvPicPr>
        <p:blipFill>
          <a:blip r:embed="rId3"/>
          <a:stretch>
            <a:fillRect/>
          </a:stretch>
        </p:blipFill>
        <p:spPr>
          <a:xfrm>
            <a:off x="754005" y="960159"/>
            <a:ext cx="6969985" cy="4642273"/>
          </a:xfrm>
          <a:prstGeom prst="rect">
            <a:avLst/>
          </a:prstGeom>
        </p:spPr>
      </p:pic>
      <p:sp>
        <p:nvSpPr>
          <p:cNvPr id="3" name="Oval 2">
            <a:extLst>
              <a:ext uri="{FF2B5EF4-FFF2-40B4-BE49-F238E27FC236}">
                <a16:creationId xmlns:a16="http://schemas.microsoft.com/office/drawing/2014/main" id="{3C39ACFA-B8B1-1C42-AA1A-0A13342C988C}"/>
              </a:ext>
            </a:extLst>
          </p:cNvPr>
          <p:cNvSpPr/>
          <p:nvPr/>
        </p:nvSpPr>
        <p:spPr>
          <a:xfrm>
            <a:off x="6723529" y="3291840"/>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8" name="Oval 7">
            <a:extLst>
              <a:ext uri="{FF2B5EF4-FFF2-40B4-BE49-F238E27FC236}">
                <a16:creationId xmlns:a16="http://schemas.microsoft.com/office/drawing/2014/main" id="{2A32C918-9E2B-B245-BE42-4D6556857761}"/>
              </a:ext>
            </a:extLst>
          </p:cNvPr>
          <p:cNvSpPr/>
          <p:nvPr/>
        </p:nvSpPr>
        <p:spPr>
          <a:xfrm>
            <a:off x="3594846" y="4273499"/>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9" name="Oval 8">
            <a:extLst>
              <a:ext uri="{FF2B5EF4-FFF2-40B4-BE49-F238E27FC236}">
                <a16:creationId xmlns:a16="http://schemas.microsoft.com/office/drawing/2014/main" id="{1DD5DDE4-A51C-5E4E-AEEE-1385254C2FB0}"/>
              </a:ext>
            </a:extLst>
          </p:cNvPr>
          <p:cNvSpPr/>
          <p:nvPr/>
        </p:nvSpPr>
        <p:spPr>
          <a:xfrm>
            <a:off x="4029222" y="2356608"/>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4" name="Rounded Rectangular Callout 3">
            <a:extLst>
              <a:ext uri="{FF2B5EF4-FFF2-40B4-BE49-F238E27FC236}">
                <a16:creationId xmlns:a16="http://schemas.microsoft.com/office/drawing/2014/main" id="{2F189BA6-33C5-CA46-96B3-592859EC48F2}"/>
              </a:ext>
            </a:extLst>
          </p:cNvPr>
          <p:cNvSpPr/>
          <p:nvPr/>
        </p:nvSpPr>
        <p:spPr>
          <a:xfrm>
            <a:off x="355678" y="2883049"/>
            <a:ext cx="5740322" cy="1264230"/>
          </a:xfrm>
          <a:prstGeom prst="wedgeRoundRectCallout">
            <a:avLst>
              <a:gd name="adj1" fmla="val 10302"/>
              <a:gd name="adj2" fmla="val 62544"/>
              <a:gd name="adj3" fmla="val 16667"/>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FBF97183-C1A3-D441-80F6-AD4695FDB7F8}"/>
              </a:ext>
            </a:extLst>
          </p:cNvPr>
          <p:cNvSpPr/>
          <p:nvPr/>
        </p:nvSpPr>
        <p:spPr>
          <a:xfrm>
            <a:off x="651175" y="3080736"/>
            <a:ext cx="5149327" cy="830997"/>
          </a:xfrm>
          <a:prstGeom prst="rect">
            <a:avLst/>
          </a:prstGeom>
        </p:spPr>
        <p:txBody>
          <a:bodyPr wrap="square">
            <a:spAutoFit/>
          </a:bodyPr>
          <a:lstStyle/>
          <a:p>
            <a:pPr algn="just"/>
            <a:r>
              <a:rPr lang="es-CO" sz="1200" b="1" dirty="0">
                <a:latin typeface="Arial" panose="020B0604020202020204" pitchFamily="34" charset="0"/>
                <a:ea typeface="Arial" panose="020B0604020202020204" pitchFamily="34" charset="0"/>
              </a:rPr>
              <a:t>Forma de presentarse con el cliente/ encuestado:</a:t>
            </a:r>
            <a:r>
              <a:rPr lang="es-CO" sz="1200" dirty="0">
                <a:latin typeface="Arial" panose="020B0604020202020204" pitchFamily="34" charset="0"/>
                <a:ea typeface="Arial" panose="020B0604020202020204" pitchFamily="34" charset="0"/>
              </a:rPr>
              <a:t> la empresa debe definir cómo se deben presentar los encuestadores cuando van a tener interacción con un cliente. Sin embargo, lo mínimo que se debe asegurar es saludar, indicar el nombre con apellidos y el rol (encuestador).</a:t>
            </a:r>
            <a:endParaRPr lang="es-ES_tradnl" sz="1300" dirty="0"/>
          </a:p>
        </p:txBody>
      </p:sp>
    </p:spTree>
    <p:extLst>
      <p:ext uri="{BB962C8B-B14F-4D97-AF65-F5344CB8AC3E}">
        <p14:creationId xmlns:p14="http://schemas.microsoft.com/office/powerpoint/2010/main" val="186655254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400339"/>
            <a:ext cx="3948174" cy="145765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/foto-gratis/jefe-felicitando-empleada-promocion_4013255.htm#query=</a:t>
            </a:r>
            <a:r>
              <a:rPr lang="es-ES" sz="1200" dirty="0" err="1">
                <a:solidFill>
                  <a:schemeClr val="dk1"/>
                </a:solidFill>
              </a:rPr>
              <a:t>entrevista&amp;position</a:t>
            </a:r>
            <a:r>
              <a:rPr lang="es-ES" sz="1200" dirty="0">
                <a:solidFill>
                  <a:schemeClr val="dk1"/>
                </a:solidFill>
              </a:rPr>
              <a:t>=11&amp;from_view=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BD6B5CFB-BC54-9845-A1AF-2637203DA5EC}"/>
              </a:ext>
            </a:extLst>
          </p:cNvPr>
          <p:cNvPicPr>
            <a:picLocks noChangeAspect="1"/>
          </p:cNvPicPr>
          <p:nvPr/>
        </p:nvPicPr>
        <p:blipFill>
          <a:blip r:embed="rId3"/>
          <a:stretch>
            <a:fillRect/>
          </a:stretch>
        </p:blipFill>
        <p:spPr>
          <a:xfrm>
            <a:off x="754005" y="960159"/>
            <a:ext cx="6969985" cy="4642273"/>
          </a:xfrm>
          <a:prstGeom prst="rect">
            <a:avLst/>
          </a:prstGeom>
        </p:spPr>
      </p:pic>
      <p:sp>
        <p:nvSpPr>
          <p:cNvPr id="3" name="Oval 2">
            <a:extLst>
              <a:ext uri="{FF2B5EF4-FFF2-40B4-BE49-F238E27FC236}">
                <a16:creationId xmlns:a16="http://schemas.microsoft.com/office/drawing/2014/main" id="{3C39ACFA-B8B1-1C42-AA1A-0A13342C988C}"/>
              </a:ext>
            </a:extLst>
          </p:cNvPr>
          <p:cNvSpPr/>
          <p:nvPr/>
        </p:nvSpPr>
        <p:spPr>
          <a:xfrm>
            <a:off x="6723529" y="3291840"/>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8" name="Oval 7">
            <a:extLst>
              <a:ext uri="{FF2B5EF4-FFF2-40B4-BE49-F238E27FC236}">
                <a16:creationId xmlns:a16="http://schemas.microsoft.com/office/drawing/2014/main" id="{2A32C918-9E2B-B245-BE42-4D6556857761}"/>
              </a:ext>
            </a:extLst>
          </p:cNvPr>
          <p:cNvSpPr/>
          <p:nvPr/>
        </p:nvSpPr>
        <p:spPr>
          <a:xfrm>
            <a:off x="3594846" y="4273499"/>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9" name="Oval 8">
            <a:extLst>
              <a:ext uri="{FF2B5EF4-FFF2-40B4-BE49-F238E27FC236}">
                <a16:creationId xmlns:a16="http://schemas.microsoft.com/office/drawing/2014/main" id="{1DD5DDE4-A51C-5E4E-AEEE-1385254C2FB0}"/>
              </a:ext>
            </a:extLst>
          </p:cNvPr>
          <p:cNvSpPr/>
          <p:nvPr/>
        </p:nvSpPr>
        <p:spPr>
          <a:xfrm>
            <a:off x="4029222" y="2356608"/>
            <a:ext cx="419549" cy="40879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sp>
        <p:nvSpPr>
          <p:cNvPr id="4" name="Rounded Rectangular Callout 3">
            <a:extLst>
              <a:ext uri="{FF2B5EF4-FFF2-40B4-BE49-F238E27FC236}">
                <a16:creationId xmlns:a16="http://schemas.microsoft.com/office/drawing/2014/main" id="{2F189BA6-33C5-CA46-96B3-592859EC48F2}"/>
              </a:ext>
            </a:extLst>
          </p:cNvPr>
          <p:cNvSpPr/>
          <p:nvPr/>
        </p:nvSpPr>
        <p:spPr>
          <a:xfrm>
            <a:off x="355678" y="2883049"/>
            <a:ext cx="5740322" cy="1065007"/>
          </a:xfrm>
          <a:prstGeom prst="wedgeRoundRectCallout">
            <a:avLst>
              <a:gd name="adj1" fmla="val 17236"/>
              <a:gd name="adj2" fmla="val -68498"/>
              <a:gd name="adj3" fmla="val 16667"/>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FBF97183-C1A3-D441-80F6-AD4695FDB7F8}"/>
              </a:ext>
            </a:extLst>
          </p:cNvPr>
          <p:cNvSpPr/>
          <p:nvPr/>
        </p:nvSpPr>
        <p:spPr>
          <a:xfrm>
            <a:off x="651175" y="3080736"/>
            <a:ext cx="5149327" cy="646331"/>
          </a:xfrm>
          <a:prstGeom prst="rect">
            <a:avLst/>
          </a:prstGeom>
        </p:spPr>
        <p:txBody>
          <a:bodyPr wrap="square">
            <a:spAutoFit/>
          </a:bodyPr>
          <a:lstStyle/>
          <a:p>
            <a:pPr algn="just"/>
            <a:r>
              <a:rPr lang="es-CO" sz="1200" b="1" dirty="0">
                <a:latin typeface="Arial" panose="020B0604020202020204" pitchFamily="34" charset="0"/>
                <a:ea typeface="Arial" panose="020B0604020202020204" pitchFamily="34" charset="0"/>
              </a:rPr>
              <a:t>Normas de cortesía: </a:t>
            </a:r>
            <a:r>
              <a:rPr lang="es-CO" sz="1200" dirty="0">
                <a:latin typeface="Arial" panose="020B0604020202020204" pitchFamily="34" charset="0"/>
                <a:ea typeface="Arial" panose="020B0604020202020204" pitchFamily="34" charset="0"/>
              </a:rPr>
              <a:t>deben hacer parte de cada individuo, sin embargo, es importante resaltar que con los clientes siempre deben estar presentes, saludar, despedirse, dar las gracias, solicitar.</a:t>
            </a:r>
            <a:endParaRPr lang="es-ES_tradnl" sz="1300" dirty="0"/>
          </a:p>
        </p:txBody>
      </p:sp>
    </p:spTree>
    <p:extLst>
      <p:ext uri="{BB962C8B-B14F-4D97-AF65-F5344CB8AC3E}">
        <p14:creationId xmlns:p14="http://schemas.microsoft.com/office/powerpoint/2010/main" val="814296872"/>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367</Words>
  <Application>Microsoft Office PowerPoint</Application>
  <PresentationFormat>Panorámica</PresentationFormat>
  <Paragraphs>25</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VASQUEZ</dc:creator>
  <cp:lastModifiedBy>JGOA</cp:lastModifiedBy>
  <cp:revision>13</cp:revision>
  <dcterms:modified xsi:type="dcterms:W3CDTF">2022-08-06T22:58:13Z</dcterms:modified>
</cp:coreProperties>
</file>