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Mz8H76QVY8iPbHDStWHSA00xV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9" name="Google Shape;10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7" name="Google Shape;13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5" name="Google Shape;16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3" name="Google Shape;19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21" name="Google Shape;22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49" name="Google Shape;24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laticon.es/icono-premium/resultados-de-la-encuesta_4047113?term=encuesta&amp;related_id=4047113&amp;origin=search"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laticon.es/icono-premium/resultados-de-la-encuesta_4047113?term=encuesta&amp;related_id=4047113&amp;origin=search"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laticon.es/icono-premium/resultados-de-la-encuesta_4047113?term=encuesta&amp;related_id=4047113&amp;origin=search"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laticon.es/icono-premium/resultados-de-la-encuesta_4047113?term=encuesta&amp;related_id=4047113&amp;origin=search"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laticon.es/icono-premium/resultados-de-la-encuesta_4047113?term=encuesta&amp;related_id=4047113&amp;origin=search"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flaticon.es/icono-premium/resultados-de-la-encuesta_4047113?term=encuesta&amp;related_id=4047113&amp;origin=search"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flaticon.es/icono-premium/resultados-de-la-encuesta_4047113?term=encuesta&amp;related_id=4047113&amp;origin=search"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CF01_6_interactivo_cuestionario</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5"/>
          <p:cNvSpPr txBox="1"/>
          <p:nvPr/>
        </p:nvSpPr>
        <p:spPr>
          <a:xfrm>
            <a:off x="8427267" y="1062573"/>
            <a:ext cx="3494001"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interactivo con base en el gráfico propuesto por la experta. En total son siete botones. Al dar clic en cada uno de ellos, la información respectiva aparecerá en la parte inferior, tal como se aprecia en las diapositivas. </a:t>
            </a:r>
            <a:endParaRPr b="0" i="0" sz="1400" u="none" cap="none" strike="noStrike">
              <a:solidFill>
                <a:schemeClr val="dk1"/>
              </a:solidFill>
              <a:latin typeface="Arial"/>
              <a:ea typeface="Arial"/>
              <a:cs typeface="Arial"/>
              <a:sym typeface="Arial"/>
            </a:endParaRPr>
          </a:p>
        </p:txBody>
      </p:sp>
      <p:sp>
        <p:nvSpPr>
          <p:cNvPr id="85" name="Google Shape;85;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8253350" y="5057138"/>
            <a:ext cx="3948174" cy="180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1" lang="es-ES" sz="1400" u="sng" cap="none" strike="noStrike">
                <a:solidFill>
                  <a:srgbClr val="0000FF"/>
                </a:solidFill>
                <a:latin typeface="Arial"/>
                <a:ea typeface="Arial"/>
                <a:cs typeface="Arial"/>
                <a:sym typeface="Arial"/>
                <a:hlinkClick r:id="rId3">
                  <a:extLst>
                    <a:ext uri="{A12FA001-AC4F-418D-AE19-62706E023703}">
                      <ahyp:hlinkClr val="tx"/>
                    </a:ext>
                  </a:extLst>
                </a:hlinkClick>
              </a:rPr>
              <a:t>https://www.flaticon.es/icono-premium/resultados-de-la-encuesta_4047113?term=encuesta&amp;related_id=4047113&amp;origin=search</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7" name="Google Shape;87;p5"/>
          <p:cNvGrpSpPr/>
          <p:nvPr/>
        </p:nvGrpSpPr>
        <p:grpSpPr>
          <a:xfrm>
            <a:off x="-457887" y="1402736"/>
            <a:ext cx="8310971" cy="2186754"/>
            <a:chOff x="-1222932" y="2140528"/>
            <a:chExt cx="13080634" cy="3441732"/>
          </a:xfrm>
        </p:grpSpPr>
        <p:pic>
          <p:nvPicPr>
            <p:cNvPr id="88" name="Google Shape;88;p5"/>
            <p:cNvPicPr preferRelativeResize="0"/>
            <p:nvPr/>
          </p:nvPicPr>
          <p:blipFill rotWithShape="1">
            <a:blip r:embed="rId4">
              <a:alphaModFix/>
            </a:blip>
            <a:srcRect b="0" l="0" r="0" t="0"/>
            <a:stretch/>
          </p:blipFill>
          <p:spPr>
            <a:xfrm>
              <a:off x="3581703" y="2140528"/>
              <a:ext cx="3441732" cy="3441732"/>
            </a:xfrm>
            <a:prstGeom prst="rect">
              <a:avLst/>
            </a:prstGeom>
            <a:noFill/>
            <a:ln>
              <a:noFill/>
            </a:ln>
          </p:spPr>
        </p:pic>
        <p:sp>
          <p:nvSpPr>
            <p:cNvPr id="89" name="Google Shape;89;p5"/>
            <p:cNvSpPr/>
            <p:nvPr/>
          </p:nvSpPr>
          <p:spPr>
            <a:xfrm>
              <a:off x="4758812" y="2327786"/>
              <a:ext cx="3097161"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5"/>
            <p:cNvSpPr/>
            <p:nvPr/>
          </p:nvSpPr>
          <p:spPr>
            <a:xfrm>
              <a:off x="4845590" y="2677276"/>
              <a:ext cx="3010384"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5"/>
            <p:cNvSpPr/>
            <p:nvPr/>
          </p:nvSpPr>
          <p:spPr>
            <a:xfrm>
              <a:off x="6416405" y="3784981"/>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5"/>
            <p:cNvSpPr/>
            <p:nvPr/>
          </p:nvSpPr>
          <p:spPr>
            <a:xfrm>
              <a:off x="6322142" y="3544763"/>
              <a:ext cx="45719" cy="729811"/>
            </a:xfrm>
            <a:prstGeom prst="rightBrace">
              <a:avLst>
                <a:gd fmla="val 8333" name="adj1"/>
                <a:gd fmla="val 50000" name="adj2"/>
              </a:avLst>
            </a:prstGeom>
            <a:noFill/>
            <a:ln cap="flat" cmpd="sng" w="952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3" name="Google Shape;93;p5"/>
            <p:cNvSpPr/>
            <p:nvPr/>
          </p:nvSpPr>
          <p:spPr>
            <a:xfrm rot="10800000">
              <a:off x="2930012" y="4483395"/>
              <a:ext cx="574519"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5"/>
            <p:cNvSpPr/>
            <p:nvPr/>
          </p:nvSpPr>
          <p:spPr>
            <a:xfrm rot="10800000">
              <a:off x="3018503" y="4961431"/>
              <a:ext cx="563200"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5"/>
            <p:cNvSpPr txBox="1"/>
            <p:nvPr/>
          </p:nvSpPr>
          <p:spPr>
            <a:xfrm>
              <a:off x="7927143" y="2218995"/>
              <a:ext cx="1510737"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Encabezado</a:t>
              </a:r>
              <a:endParaRPr b="0" i="0" sz="1000" u="none" cap="none" strike="noStrike">
                <a:solidFill>
                  <a:srgbClr val="000000"/>
                </a:solidFill>
                <a:latin typeface="Arial"/>
                <a:ea typeface="Arial"/>
                <a:cs typeface="Arial"/>
                <a:sym typeface="Arial"/>
              </a:endParaRPr>
            </a:p>
          </p:txBody>
        </p:sp>
        <p:sp>
          <p:nvSpPr>
            <p:cNvPr id="96" name="Google Shape;96;p5"/>
            <p:cNvSpPr txBox="1"/>
            <p:nvPr/>
          </p:nvSpPr>
          <p:spPr>
            <a:xfrm>
              <a:off x="7927141" y="2562648"/>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Presentación y solicitud de colaboración</a:t>
              </a:r>
              <a:endParaRPr b="0" i="0" sz="1000" u="none" cap="none" strike="noStrike">
                <a:solidFill>
                  <a:srgbClr val="000000"/>
                </a:solidFill>
                <a:latin typeface="Arial"/>
                <a:ea typeface="Arial"/>
                <a:cs typeface="Arial"/>
                <a:sym typeface="Arial"/>
              </a:endParaRPr>
            </a:p>
          </p:txBody>
        </p:sp>
        <p:sp>
          <p:nvSpPr>
            <p:cNvPr id="97" name="Google Shape;97;p5"/>
            <p:cNvSpPr txBox="1"/>
            <p:nvPr/>
          </p:nvSpPr>
          <p:spPr>
            <a:xfrm>
              <a:off x="8021407" y="3784981"/>
              <a:ext cx="3010384"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Preguntas</a:t>
              </a:r>
              <a:endParaRPr b="0" i="0" sz="1000" u="none" cap="none" strike="noStrike">
                <a:solidFill>
                  <a:srgbClr val="000000"/>
                </a:solidFill>
                <a:latin typeface="Arial"/>
                <a:ea typeface="Arial"/>
                <a:cs typeface="Arial"/>
                <a:sym typeface="Arial"/>
              </a:endParaRPr>
            </a:p>
          </p:txBody>
        </p:sp>
        <p:sp>
          <p:nvSpPr>
            <p:cNvPr id="98" name="Google Shape;98;p5"/>
            <p:cNvSpPr/>
            <p:nvPr/>
          </p:nvSpPr>
          <p:spPr>
            <a:xfrm>
              <a:off x="6367861" y="3051347"/>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5"/>
            <p:cNvSpPr txBox="1"/>
            <p:nvPr/>
          </p:nvSpPr>
          <p:spPr>
            <a:xfrm>
              <a:off x="7927141" y="3001986"/>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Validación del perfil del encuestado</a:t>
              </a:r>
              <a:endParaRPr b="0" i="0" sz="1000" u="none" cap="none" strike="noStrike">
                <a:solidFill>
                  <a:srgbClr val="000000"/>
                </a:solidFill>
                <a:latin typeface="Arial"/>
                <a:ea typeface="Arial"/>
                <a:cs typeface="Arial"/>
                <a:sym typeface="Arial"/>
              </a:endParaRPr>
            </a:p>
          </p:txBody>
        </p:sp>
        <p:sp>
          <p:nvSpPr>
            <p:cNvPr id="100" name="Google Shape;100;p5"/>
            <p:cNvSpPr txBox="1"/>
            <p:nvPr/>
          </p:nvSpPr>
          <p:spPr>
            <a:xfrm>
              <a:off x="-1222932" y="4202633"/>
              <a:ext cx="4100906"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 y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agradecimiento</a:t>
              </a:r>
              <a:endParaRPr b="0" i="0" sz="1000" u="none" cap="none" strike="noStrike">
                <a:solidFill>
                  <a:srgbClr val="000000"/>
                </a:solidFill>
                <a:latin typeface="Arial"/>
                <a:ea typeface="Arial"/>
                <a:cs typeface="Arial"/>
                <a:sym typeface="Arial"/>
              </a:endParaRPr>
            </a:p>
          </p:txBody>
        </p:sp>
        <p:sp>
          <p:nvSpPr>
            <p:cNvPr id="101" name="Google Shape;101;p5"/>
            <p:cNvSpPr txBox="1"/>
            <p:nvPr/>
          </p:nvSpPr>
          <p:spPr>
            <a:xfrm>
              <a:off x="328376" y="4881653"/>
              <a:ext cx="2382410"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encuestador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o del canal</a:t>
              </a:r>
              <a:endParaRPr b="0" i="0" sz="1000" u="none" cap="none" strike="noStrike">
                <a:solidFill>
                  <a:srgbClr val="000000"/>
                </a:solidFill>
                <a:latin typeface="Arial"/>
                <a:ea typeface="Arial"/>
                <a:cs typeface="Arial"/>
                <a:sym typeface="Arial"/>
              </a:endParaRPr>
            </a:p>
          </p:txBody>
        </p:sp>
      </p:grpSp>
      <p:sp>
        <p:nvSpPr>
          <p:cNvPr id="102" name="Google Shape;102;p5"/>
          <p:cNvSpPr/>
          <p:nvPr/>
        </p:nvSpPr>
        <p:spPr>
          <a:xfrm>
            <a:off x="5329777" y="3176832"/>
            <a:ext cx="18004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Despedida y agradecimiento</a:t>
            </a:r>
            <a:endParaRPr b="0" i="0" sz="1000" u="none" cap="none" strike="noStrike">
              <a:solidFill>
                <a:srgbClr val="000000"/>
              </a:solidFill>
              <a:latin typeface="Arial"/>
              <a:ea typeface="Arial"/>
              <a:cs typeface="Arial"/>
              <a:sym typeface="Arial"/>
            </a:endParaRPr>
          </a:p>
        </p:txBody>
      </p:sp>
      <p:sp>
        <p:nvSpPr>
          <p:cNvPr id="103" name="Google Shape;103;p5"/>
          <p:cNvSpPr/>
          <p:nvPr/>
        </p:nvSpPr>
        <p:spPr>
          <a:xfrm>
            <a:off x="4707495" y="3176832"/>
            <a:ext cx="561775" cy="21280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5"/>
          <p:cNvSpPr/>
          <p:nvPr/>
        </p:nvSpPr>
        <p:spPr>
          <a:xfrm>
            <a:off x="204396" y="3723750"/>
            <a:ext cx="7891853" cy="1386136"/>
          </a:xfrm>
          <a:prstGeom prst="roundRect">
            <a:avLst>
              <a:gd fmla="val 3133" name="adj"/>
            </a:avLst>
          </a:prstGeom>
          <a:solidFill>
            <a:srgbClr val="CA69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5"/>
          <p:cNvSpPr/>
          <p:nvPr/>
        </p:nvSpPr>
        <p:spPr>
          <a:xfrm>
            <a:off x="1102322" y="4186393"/>
            <a:ext cx="6096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lt1"/>
                </a:solidFill>
                <a:latin typeface="Arial"/>
                <a:ea typeface="Arial"/>
                <a:cs typeface="Arial"/>
                <a:sym typeface="Arial"/>
              </a:rPr>
              <a:t>Encabezado: </a:t>
            </a:r>
            <a:r>
              <a:rPr b="0" i="0" lang="es-ES" sz="1200" u="none" cap="none" strike="noStrike">
                <a:solidFill>
                  <a:schemeClr val="lt1"/>
                </a:solidFill>
                <a:latin typeface="Arial"/>
                <a:ea typeface="Arial"/>
                <a:cs typeface="Arial"/>
                <a:sym typeface="Arial"/>
              </a:rPr>
              <a:t>hace relación a la información que referencia el título del estudio, la versión del cuestionario y el nombre de la firma de investigación de mercados.</a:t>
            </a:r>
            <a:endParaRPr/>
          </a:p>
        </p:txBody>
      </p:sp>
      <p:sp>
        <p:nvSpPr>
          <p:cNvPr id="106" name="Google Shape;106;p5"/>
          <p:cNvSpPr/>
          <p:nvPr/>
        </p:nvSpPr>
        <p:spPr>
          <a:xfrm>
            <a:off x="5329778" y="1156591"/>
            <a:ext cx="905100" cy="246300"/>
          </a:xfrm>
          <a:prstGeom prst="rect">
            <a:avLst/>
          </a:prstGeom>
          <a:noFill/>
          <a:ln cap="flat" cmpd="sng" w="25400">
            <a:solidFill>
              <a:srgbClr val="CA6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a:off x="8253350" y="5057138"/>
            <a:ext cx="3948174" cy="180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1" lang="es-ES" sz="1400" u="sng" cap="none" strike="noStrike">
                <a:solidFill>
                  <a:srgbClr val="0000FF"/>
                </a:solidFill>
                <a:latin typeface="Arial"/>
                <a:ea typeface="Arial"/>
                <a:cs typeface="Arial"/>
                <a:sym typeface="Arial"/>
                <a:hlinkClick r:id="rId3">
                  <a:extLst>
                    <a:ext uri="{A12FA001-AC4F-418D-AE19-62706E023703}">
                      <ahyp:hlinkClr val="tx"/>
                    </a:ext>
                  </a:extLst>
                </a:hlinkClick>
              </a:rPr>
              <a:t>https://www.flaticon.es/icono-premium/resultados-de-la-encuesta_4047113?term=encuesta&amp;related_id=4047113&amp;origin=search</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4" name="Google Shape;114;p19"/>
          <p:cNvGrpSpPr/>
          <p:nvPr/>
        </p:nvGrpSpPr>
        <p:grpSpPr>
          <a:xfrm>
            <a:off x="-457887" y="1402736"/>
            <a:ext cx="8310971" cy="2186754"/>
            <a:chOff x="-1222932" y="2140528"/>
            <a:chExt cx="13080634" cy="3441732"/>
          </a:xfrm>
        </p:grpSpPr>
        <p:pic>
          <p:nvPicPr>
            <p:cNvPr id="115" name="Google Shape;115;p19"/>
            <p:cNvPicPr preferRelativeResize="0"/>
            <p:nvPr/>
          </p:nvPicPr>
          <p:blipFill rotWithShape="1">
            <a:blip r:embed="rId4">
              <a:alphaModFix/>
            </a:blip>
            <a:srcRect b="0" l="0" r="0" t="0"/>
            <a:stretch/>
          </p:blipFill>
          <p:spPr>
            <a:xfrm>
              <a:off x="3581703" y="2140528"/>
              <a:ext cx="3441732" cy="3441732"/>
            </a:xfrm>
            <a:prstGeom prst="rect">
              <a:avLst/>
            </a:prstGeom>
            <a:noFill/>
            <a:ln>
              <a:noFill/>
            </a:ln>
          </p:spPr>
        </p:pic>
        <p:sp>
          <p:nvSpPr>
            <p:cNvPr id="116" name="Google Shape;116;p19"/>
            <p:cNvSpPr/>
            <p:nvPr/>
          </p:nvSpPr>
          <p:spPr>
            <a:xfrm>
              <a:off x="4758812" y="2327786"/>
              <a:ext cx="3097161"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7" name="Google Shape;117;p19"/>
            <p:cNvSpPr/>
            <p:nvPr/>
          </p:nvSpPr>
          <p:spPr>
            <a:xfrm>
              <a:off x="4845590" y="2677276"/>
              <a:ext cx="3010384"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19"/>
            <p:cNvSpPr/>
            <p:nvPr/>
          </p:nvSpPr>
          <p:spPr>
            <a:xfrm>
              <a:off x="6416405" y="3784981"/>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19"/>
            <p:cNvSpPr/>
            <p:nvPr/>
          </p:nvSpPr>
          <p:spPr>
            <a:xfrm>
              <a:off x="6322142" y="3544763"/>
              <a:ext cx="45719" cy="729811"/>
            </a:xfrm>
            <a:prstGeom prst="rightBrace">
              <a:avLst>
                <a:gd fmla="val 8333" name="adj1"/>
                <a:gd fmla="val 50000" name="adj2"/>
              </a:avLst>
            </a:prstGeom>
            <a:noFill/>
            <a:ln cap="flat" cmpd="sng" w="952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0" name="Google Shape;120;p19"/>
            <p:cNvSpPr/>
            <p:nvPr/>
          </p:nvSpPr>
          <p:spPr>
            <a:xfrm rot="10800000">
              <a:off x="2930012" y="4483395"/>
              <a:ext cx="574519"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19"/>
            <p:cNvSpPr/>
            <p:nvPr/>
          </p:nvSpPr>
          <p:spPr>
            <a:xfrm rot="10800000">
              <a:off x="3018503" y="4961431"/>
              <a:ext cx="563200"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 name="Google Shape;122;p19"/>
            <p:cNvSpPr txBox="1"/>
            <p:nvPr/>
          </p:nvSpPr>
          <p:spPr>
            <a:xfrm>
              <a:off x="7927143" y="2218995"/>
              <a:ext cx="1510737"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Encabezado</a:t>
              </a:r>
              <a:endParaRPr b="0" i="0" sz="1000" u="none" cap="none" strike="noStrike">
                <a:solidFill>
                  <a:srgbClr val="000000"/>
                </a:solidFill>
                <a:latin typeface="Arial"/>
                <a:ea typeface="Arial"/>
                <a:cs typeface="Arial"/>
                <a:sym typeface="Arial"/>
              </a:endParaRPr>
            </a:p>
          </p:txBody>
        </p:sp>
        <p:sp>
          <p:nvSpPr>
            <p:cNvPr id="123" name="Google Shape;123;p19"/>
            <p:cNvSpPr txBox="1"/>
            <p:nvPr/>
          </p:nvSpPr>
          <p:spPr>
            <a:xfrm>
              <a:off x="7927141" y="2562648"/>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Presentación y solicitud de colaboración</a:t>
              </a:r>
              <a:endParaRPr b="0" i="0" sz="1000" u="none" cap="none" strike="noStrike">
                <a:solidFill>
                  <a:srgbClr val="000000"/>
                </a:solidFill>
                <a:latin typeface="Arial"/>
                <a:ea typeface="Arial"/>
                <a:cs typeface="Arial"/>
                <a:sym typeface="Arial"/>
              </a:endParaRPr>
            </a:p>
          </p:txBody>
        </p:sp>
        <p:sp>
          <p:nvSpPr>
            <p:cNvPr id="124" name="Google Shape;124;p19"/>
            <p:cNvSpPr txBox="1"/>
            <p:nvPr/>
          </p:nvSpPr>
          <p:spPr>
            <a:xfrm>
              <a:off x="8021407" y="3784981"/>
              <a:ext cx="3010384"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Preguntas</a:t>
              </a:r>
              <a:endParaRPr b="0" i="0" sz="1000" u="none" cap="none" strike="noStrike">
                <a:solidFill>
                  <a:srgbClr val="000000"/>
                </a:solidFill>
                <a:latin typeface="Arial"/>
                <a:ea typeface="Arial"/>
                <a:cs typeface="Arial"/>
                <a:sym typeface="Arial"/>
              </a:endParaRPr>
            </a:p>
          </p:txBody>
        </p:sp>
        <p:sp>
          <p:nvSpPr>
            <p:cNvPr id="125" name="Google Shape;125;p19"/>
            <p:cNvSpPr/>
            <p:nvPr/>
          </p:nvSpPr>
          <p:spPr>
            <a:xfrm>
              <a:off x="6367861" y="3051347"/>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9"/>
            <p:cNvSpPr txBox="1"/>
            <p:nvPr/>
          </p:nvSpPr>
          <p:spPr>
            <a:xfrm>
              <a:off x="7927141" y="3001986"/>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Validación del perfil del encuestado</a:t>
              </a:r>
              <a:endParaRPr b="0" i="0" sz="1000" u="none" cap="none" strike="noStrike">
                <a:solidFill>
                  <a:srgbClr val="000000"/>
                </a:solidFill>
                <a:latin typeface="Arial"/>
                <a:ea typeface="Arial"/>
                <a:cs typeface="Arial"/>
                <a:sym typeface="Arial"/>
              </a:endParaRPr>
            </a:p>
          </p:txBody>
        </p:sp>
        <p:sp>
          <p:nvSpPr>
            <p:cNvPr id="127" name="Google Shape;127;p19"/>
            <p:cNvSpPr txBox="1"/>
            <p:nvPr/>
          </p:nvSpPr>
          <p:spPr>
            <a:xfrm>
              <a:off x="-1222932" y="4202633"/>
              <a:ext cx="4100906"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 y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agradecimiento</a:t>
              </a:r>
              <a:endParaRPr b="0" i="0" sz="1000" u="none" cap="none" strike="noStrike">
                <a:solidFill>
                  <a:srgbClr val="000000"/>
                </a:solidFill>
                <a:latin typeface="Arial"/>
                <a:ea typeface="Arial"/>
                <a:cs typeface="Arial"/>
                <a:sym typeface="Arial"/>
              </a:endParaRPr>
            </a:p>
          </p:txBody>
        </p:sp>
        <p:sp>
          <p:nvSpPr>
            <p:cNvPr id="128" name="Google Shape;128;p19"/>
            <p:cNvSpPr txBox="1"/>
            <p:nvPr/>
          </p:nvSpPr>
          <p:spPr>
            <a:xfrm>
              <a:off x="328376" y="4881653"/>
              <a:ext cx="2382410"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encuestador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o del canal</a:t>
              </a:r>
              <a:endParaRPr b="0" i="0" sz="1000" u="none" cap="none" strike="noStrike">
                <a:solidFill>
                  <a:srgbClr val="000000"/>
                </a:solidFill>
                <a:latin typeface="Arial"/>
                <a:ea typeface="Arial"/>
                <a:cs typeface="Arial"/>
                <a:sym typeface="Arial"/>
              </a:endParaRPr>
            </a:p>
          </p:txBody>
        </p:sp>
      </p:grpSp>
      <p:sp>
        <p:nvSpPr>
          <p:cNvPr id="129" name="Google Shape;129;p19"/>
          <p:cNvSpPr/>
          <p:nvPr/>
        </p:nvSpPr>
        <p:spPr>
          <a:xfrm>
            <a:off x="5329777" y="3176832"/>
            <a:ext cx="18004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Despedida y agradecimiento</a:t>
            </a:r>
            <a:endParaRPr b="0" i="0" sz="1000" u="none" cap="none" strike="noStrike">
              <a:solidFill>
                <a:srgbClr val="000000"/>
              </a:solidFill>
              <a:latin typeface="Arial"/>
              <a:ea typeface="Arial"/>
              <a:cs typeface="Arial"/>
              <a:sym typeface="Arial"/>
            </a:endParaRPr>
          </a:p>
        </p:txBody>
      </p:sp>
      <p:sp>
        <p:nvSpPr>
          <p:cNvPr id="130" name="Google Shape;130;p19"/>
          <p:cNvSpPr/>
          <p:nvPr/>
        </p:nvSpPr>
        <p:spPr>
          <a:xfrm>
            <a:off x="4707495" y="3176832"/>
            <a:ext cx="561775" cy="21280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19"/>
          <p:cNvSpPr/>
          <p:nvPr/>
        </p:nvSpPr>
        <p:spPr>
          <a:xfrm>
            <a:off x="251688" y="1268476"/>
            <a:ext cx="7801529" cy="2516618"/>
          </a:xfrm>
          <a:prstGeom prst="rect">
            <a:avLst/>
          </a:prstGeom>
          <a:noFill/>
          <a:ln cap="flat" cmpd="sng" w="9525">
            <a:solidFill>
              <a:srgbClr val="829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19"/>
          <p:cNvSpPr/>
          <p:nvPr/>
        </p:nvSpPr>
        <p:spPr>
          <a:xfrm>
            <a:off x="204396" y="3723750"/>
            <a:ext cx="7891853" cy="1386136"/>
          </a:xfrm>
          <a:prstGeom prst="roundRect">
            <a:avLst>
              <a:gd fmla="val 3133"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19"/>
          <p:cNvSpPr/>
          <p:nvPr/>
        </p:nvSpPr>
        <p:spPr>
          <a:xfrm>
            <a:off x="1053431" y="4013701"/>
            <a:ext cx="654636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lt1"/>
                </a:solidFill>
                <a:latin typeface="Arial"/>
                <a:ea typeface="Arial"/>
                <a:cs typeface="Arial"/>
                <a:sym typeface="Arial"/>
              </a:rPr>
              <a:t>Presentación y solicitud de colaboración: </a:t>
            </a:r>
            <a:r>
              <a:rPr b="0" i="0" lang="es-ES" sz="1200" u="none" cap="none" strike="noStrike">
                <a:solidFill>
                  <a:schemeClr val="lt1"/>
                </a:solidFill>
                <a:latin typeface="Arial"/>
                <a:ea typeface="Arial"/>
                <a:cs typeface="Arial"/>
                <a:sym typeface="Arial"/>
              </a:rPr>
              <a:t>este es un párrafo en donde se saluda, se hace la presentación tanto de la empresa que realiza el estudio como del encuestador, se da a conocer al encuestado cuál es el objetivo del estudio, se le pregunta si está de acuerdo en participar y se propende por dar un tiempo estimado de duración de la encuesta.</a:t>
            </a:r>
            <a:endParaRPr/>
          </a:p>
        </p:txBody>
      </p:sp>
      <p:sp>
        <p:nvSpPr>
          <p:cNvPr id="134" name="Google Shape;134;p19"/>
          <p:cNvSpPr/>
          <p:nvPr/>
        </p:nvSpPr>
        <p:spPr>
          <a:xfrm>
            <a:off x="5365660" y="1668094"/>
            <a:ext cx="2487423" cy="259325"/>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1" name="Google Shape;141;p20"/>
          <p:cNvSpPr/>
          <p:nvPr/>
        </p:nvSpPr>
        <p:spPr>
          <a:xfrm>
            <a:off x="8253350" y="5057138"/>
            <a:ext cx="3948174" cy="180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1" lang="es-ES" sz="1400" u="sng" cap="none" strike="noStrike">
                <a:solidFill>
                  <a:srgbClr val="0000FF"/>
                </a:solidFill>
                <a:latin typeface="Arial"/>
                <a:ea typeface="Arial"/>
                <a:cs typeface="Arial"/>
                <a:sym typeface="Arial"/>
                <a:hlinkClick r:id="rId3">
                  <a:extLst>
                    <a:ext uri="{A12FA001-AC4F-418D-AE19-62706E023703}">
                      <ahyp:hlinkClr val="tx"/>
                    </a:ext>
                  </a:extLst>
                </a:hlinkClick>
              </a:rPr>
              <a:t>https://www.flaticon.es/icono-premium/resultados-de-la-encuesta_4047113?term=encuesta&amp;related_id=4047113&amp;origin=search</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42" name="Google Shape;142;p20"/>
          <p:cNvGrpSpPr/>
          <p:nvPr/>
        </p:nvGrpSpPr>
        <p:grpSpPr>
          <a:xfrm>
            <a:off x="-457887" y="1402736"/>
            <a:ext cx="8310971" cy="2186754"/>
            <a:chOff x="-1222932" y="2140528"/>
            <a:chExt cx="13080634" cy="3441732"/>
          </a:xfrm>
        </p:grpSpPr>
        <p:pic>
          <p:nvPicPr>
            <p:cNvPr id="143" name="Google Shape;143;p20"/>
            <p:cNvPicPr preferRelativeResize="0"/>
            <p:nvPr/>
          </p:nvPicPr>
          <p:blipFill rotWithShape="1">
            <a:blip r:embed="rId4">
              <a:alphaModFix/>
            </a:blip>
            <a:srcRect b="0" l="0" r="0" t="0"/>
            <a:stretch/>
          </p:blipFill>
          <p:spPr>
            <a:xfrm>
              <a:off x="3581703" y="2140528"/>
              <a:ext cx="3441732" cy="3441732"/>
            </a:xfrm>
            <a:prstGeom prst="rect">
              <a:avLst/>
            </a:prstGeom>
            <a:noFill/>
            <a:ln>
              <a:noFill/>
            </a:ln>
          </p:spPr>
        </p:pic>
        <p:sp>
          <p:nvSpPr>
            <p:cNvPr id="144" name="Google Shape;144;p20"/>
            <p:cNvSpPr/>
            <p:nvPr/>
          </p:nvSpPr>
          <p:spPr>
            <a:xfrm>
              <a:off x="4758812" y="2327786"/>
              <a:ext cx="3097161"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0"/>
            <p:cNvSpPr/>
            <p:nvPr/>
          </p:nvSpPr>
          <p:spPr>
            <a:xfrm>
              <a:off x="4845590" y="2677276"/>
              <a:ext cx="3010384"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20"/>
            <p:cNvSpPr/>
            <p:nvPr/>
          </p:nvSpPr>
          <p:spPr>
            <a:xfrm>
              <a:off x="6416405" y="3784981"/>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20"/>
            <p:cNvSpPr/>
            <p:nvPr/>
          </p:nvSpPr>
          <p:spPr>
            <a:xfrm>
              <a:off x="6322142" y="3544763"/>
              <a:ext cx="45719" cy="729811"/>
            </a:xfrm>
            <a:prstGeom prst="rightBrace">
              <a:avLst>
                <a:gd fmla="val 8333" name="adj1"/>
                <a:gd fmla="val 50000" name="adj2"/>
              </a:avLst>
            </a:prstGeom>
            <a:noFill/>
            <a:ln cap="flat" cmpd="sng" w="952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8" name="Google Shape;148;p20"/>
            <p:cNvSpPr/>
            <p:nvPr/>
          </p:nvSpPr>
          <p:spPr>
            <a:xfrm rot="10800000">
              <a:off x="2930012" y="4483395"/>
              <a:ext cx="574519"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9" name="Google Shape;149;p20"/>
            <p:cNvSpPr/>
            <p:nvPr/>
          </p:nvSpPr>
          <p:spPr>
            <a:xfrm rot="10800000">
              <a:off x="3018503" y="4961431"/>
              <a:ext cx="563200"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20"/>
            <p:cNvSpPr txBox="1"/>
            <p:nvPr/>
          </p:nvSpPr>
          <p:spPr>
            <a:xfrm>
              <a:off x="7927143" y="2218995"/>
              <a:ext cx="1510737"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Encabezado</a:t>
              </a:r>
              <a:endParaRPr b="0" i="0" sz="1000" u="none" cap="none" strike="noStrike">
                <a:solidFill>
                  <a:srgbClr val="000000"/>
                </a:solidFill>
                <a:latin typeface="Arial"/>
                <a:ea typeface="Arial"/>
                <a:cs typeface="Arial"/>
                <a:sym typeface="Arial"/>
              </a:endParaRPr>
            </a:p>
          </p:txBody>
        </p:sp>
        <p:sp>
          <p:nvSpPr>
            <p:cNvPr id="151" name="Google Shape;151;p20"/>
            <p:cNvSpPr txBox="1"/>
            <p:nvPr/>
          </p:nvSpPr>
          <p:spPr>
            <a:xfrm>
              <a:off x="7927141" y="2562648"/>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Presentación y solicitud de colaboración</a:t>
              </a:r>
              <a:endParaRPr b="0" i="0" sz="1000" u="none" cap="none" strike="noStrike">
                <a:solidFill>
                  <a:srgbClr val="000000"/>
                </a:solidFill>
                <a:latin typeface="Arial"/>
                <a:ea typeface="Arial"/>
                <a:cs typeface="Arial"/>
                <a:sym typeface="Arial"/>
              </a:endParaRPr>
            </a:p>
          </p:txBody>
        </p:sp>
        <p:sp>
          <p:nvSpPr>
            <p:cNvPr id="152" name="Google Shape;152;p20"/>
            <p:cNvSpPr txBox="1"/>
            <p:nvPr/>
          </p:nvSpPr>
          <p:spPr>
            <a:xfrm>
              <a:off x="8021407" y="3784981"/>
              <a:ext cx="3010384"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Preguntas</a:t>
              </a:r>
              <a:endParaRPr b="0" i="0" sz="1000" u="none" cap="none" strike="noStrike">
                <a:solidFill>
                  <a:srgbClr val="000000"/>
                </a:solidFill>
                <a:latin typeface="Arial"/>
                <a:ea typeface="Arial"/>
                <a:cs typeface="Arial"/>
                <a:sym typeface="Arial"/>
              </a:endParaRPr>
            </a:p>
          </p:txBody>
        </p:sp>
        <p:sp>
          <p:nvSpPr>
            <p:cNvPr id="153" name="Google Shape;153;p20"/>
            <p:cNvSpPr/>
            <p:nvPr/>
          </p:nvSpPr>
          <p:spPr>
            <a:xfrm>
              <a:off x="6367861" y="3051347"/>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20"/>
            <p:cNvSpPr txBox="1"/>
            <p:nvPr/>
          </p:nvSpPr>
          <p:spPr>
            <a:xfrm>
              <a:off x="7927141" y="3001986"/>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Validación del perfil del encuestado</a:t>
              </a:r>
              <a:endParaRPr b="0" i="0" sz="1000" u="none" cap="none" strike="noStrike">
                <a:solidFill>
                  <a:srgbClr val="000000"/>
                </a:solidFill>
                <a:latin typeface="Arial"/>
                <a:ea typeface="Arial"/>
                <a:cs typeface="Arial"/>
                <a:sym typeface="Arial"/>
              </a:endParaRPr>
            </a:p>
          </p:txBody>
        </p:sp>
        <p:sp>
          <p:nvSpPr>
            <p:cNvPr id="155" name="Google Shape;155;p20"/>
            <p:cNvSpPr txBox="1"/>
            <p:nvPr/>
          </p:nvSpPr>
          <p:spPr>
            <a:xfrm>
              <a:off x="-1222932" y="4202633"/>
              <a:ext cx="4100906"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 y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agradecimiento</a:t>
              </a:r>
              <a:endParaRPr b="0" i="0" sz="1000" u="none" cap="none" strike="noStrike">
                <a:solidFill>
                  <a:srgbClr val="000000"/>
                </a:solidFill>
                <a:latin typeface="Arial"/>
                <a:ea typeface="Arial"/>
                <a:cs typeface="Arial"/>
                <a:sym typeface="Arial"/>
              </a:endParaRPr>
            </a:p>
          </p:txBody>
        </p:sp>
        <p:sp>
          <p:nvSpPr>
            <p:cNvPr id="156" name="Google Shape;156;p20"/>
            <p:cNvSpPr txBox="1"/>
            <p:nvPr/>
          </p:nvSpPr>
          <p:spPr>
            <a:xfrm>
              <a:off x="328376" y="4881653"/>
              <a:ext cx="2382410"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encuestador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o del canal</a:t>
              </a:r>
              <a:endParaRPr b="0" i="0" sz="1000" u="none" cap="none" strike="noStrike">
                <a:solidFill>
                  <a:srgbClr val="000000"/>
                </a:solidFill>
                <a:latin typeface="Arial"/>
                <a:ea typeface="Arial"/>
                <a:cs typeface="Arial"/>
                <a:sym typeface="Arial"/>
              </a:endParaRPr>
            </a:p>
          </p:txBody>
        </p:sp>
      </p:grpSp>
      <p:sp>
        <p:nvSpPr>
          <p:cNvPr id="157" name="Google Shape;157;p20"/>
          <p:cNvSpPr/>
          <p:nvPr/>
        </p:nvSpPr>
        <p:spPr>
          <a:xfrm>
            <a:off x="5329777" y="3176832"/>
            <a:ext cx="18004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Despedida y agradecimiento</a:t>
            </a:r>
            <a:endParaRPr b="0" i="0" sz="1000" u="none" cap="none" strike="noStrike">
              <a:solidFill>
                <a:srgbClr val="000000"/>
              </a:solidFill>
              <a:latin typeface="Arial"/>
              <a:ea typeface="Arial"/>
              <a:cs typeface="Arial"/>
              <a:sym typeface="Arial"/>
            </a:endParaRPr>
          </a:p>
        </p:txBody>
      </p:sp>
      <p:sp>
        <p:nvSpPr>
          <p:cNvPr id="158" name="Google Shape;158;p20"/>
          <p:cNvSpPr/>
          <p:nvPr/>
        </p:nvSpPr>
        <p:spPr>
          <a:xfrm>
            <a:off x="4707495" y="3176832"/>
            <a:ext cx="561775" cy="21280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20"/>
          <p:cNvSpPr/>
          <p:nvPr/>
        </p:nvSpPr>
        <p:spPr>
          <a:xfrm>
            <a:off x="251688" y="1268476"/>
            <a:ext cx="7801529" cy="2516618"/>
          </a:xfrm>
          <a:prstGeom prst="rect">
            <a:avLst/>
          </a:prstGeom>
          <a:noFill/>
          <a:ln cap="flat" cmpd="sng" w="9525">
            <a:solidFill>
              <a:srgbClr val="829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20"/>
          <p:cNvSpPr/>
          <p:nvPr/>
        </p:nvSpPr>
        <p:spPr>
          <a:xfrm>
            <a:off x="204396" y="3723750"/>
            <a:ext cx="7891853" cy="1386136"/>
          </a:xfrm>
          <a:prstGeom prst="roundRect">
            <a:avLst>
              <a:gd fmla="val 3133"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p20"/>
          <p:cNvSpPr/>
          <p:nvPr/>
        </p:nvSpPr>
        <p:spPr>
          <a:xfrm>
            <a:off x="1053431" y="4070680"/>
            <a:ext cx="639086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lt1"/>
                </a:solidFill>
                <a:latin typeface="Arial"/>
                <a:ea typeface="Arial"/>
                <a:cs typeface="Arial"/>
                <a:sym typeface="Arial"/>
              </a:rPr>
              <a:t>Validación del perfil del encuestado: </a:t>
            </a:r>
            <a:r>
              <a:rPr b="0" i="0" lang="es-ES" sz="1200" u="none" cap="none" strike="noStrike">
                <a:solidFill>
                  <a:schemeClr val="lt1"/>
                </a:solidFill>
                <a:latin typeface="Arial"/>
                <a:ea typeface="Arial"/>
                <a:cs typeface="Arial"/>
                <a:sym typeface="Arial"/>
              </a:rPr>
              <a:t>se denomina pregunta filtro, y tiene por fin validar que la persona a la cual se le va a aplicar el cuestionario si está dentro del público objetivo definido en la planeación de la investigación.</a:t>
            </a:r>
            <a:endParaRPr/>
          </a:p>
        </p:txBody>
      </p:sp>
      <p:sp>
        <p:nvSpPr>
          <p:cNvPr id="162" name="Google Shape;162;p20"/>
          <p:cNvSpPr/>
          <p:nvPr/>
        </p:nvSpPr>
        <p:spPr>
          <a:xfrm>
            <a:off x="5365662" y="1946714"/>
            <a:ext cx="2186754" cy="259325"/>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9" name="Google Shape;169;p21"/>
          <p:cNvSpPr/>
          <p:nvPr/>
        </p:nvSpPr>
        <p:spPr>
          <a:xfrm>
            <a:off x="8253350" y="5057138"/>
            <a:ext cx="3948174" cy="180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1" lang="es-ES" sz="1400" u="sng" cap="none" strike="noStrike">
                <a:solidFill>
                  <a:srgbClr val="0000FF"/>
                </a:solidFill>
                <a:latin typeface="Arial"/>
                <a:ea typeface="Arial"/>
                <a:cs typeface="Arial"/>
                <a:sym typeface="Arial"/>
                <a:hlinkClick r:id="rId3">
                  <a:extLst>
                    <a:ext uri="{A12FA001-AC4F-418D-AE19-62706E023703}">
                      <ahyp:hlinkClr val="tx"/>
                    </a:ext>
                  </a:extLst>
                </a:hlinkClick>
              </a:rPr>
              <a:t>https://www.flaticon.es/icono-premium/resultados-de-la-encuesta_4047113?term=encuesta&amp;related_id=4047113&amp;origin=search</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70" name="Google Shape;170;p21"/>
          <p:cNvGrpSpPr/>
          <p:nvPr/>
        </p:nvGrpSpPr>
        <p:grpSpPr>
          <a:xfrm>
            <a:off x="-457887" y="1402736"/>
            <a:ext cx="8310971" cy="2186754"/>
            <a:chOff x="-1222932" y="2140528"/>
            <a:chExt cx="13080634" cy="3441732"/>
          </a:xfrm>
        </p:grpSpPr>
        <p:pic>
          <p:nvPicPr>
            <p:cNvPr id="171" name="Google Shape;171;p21"/>
            <p:cNvPicPr preferRelativeResize="0"/>
            <p:nvPr/>
          </p:nvPicPr>
          <p:blipFill rotWithShape="1">
            <a:blip r:embed="rId4">
              <a:alphaModFix/>
            </a:blip>
            <a:srcRect b="0" l="0" r="0" t="0"/>
            <a:stretch/>
          </p:blipFill>
          <p:spPr>
            <a:xfrm>
              <a:off x="3581703" y="2140528"/>
              <a:ext cx="3441732" cy="3441732"/>
            </a:xfrm>
            <a:prstGeom prst="rect">
              <a:avLst/>
            </a:prstGeom>
            <a:noFill/>
            <a:ln>
              <a:noFill/>
            </a:ln>
          </p:spPr>
        </p:pic>
        <p:sp>
          <p:nvSpPr>
            <p:cNvPr id="172" name="Google Shape;172;p21"/>
            <p:cNvSpPr/>
            <p:nvPr/>
          </p:nvSpPr>
          <p:spPr>
            <a:xfrm>
              <a:off x="4758812" y="2327786"/>
              <a:ext cx="3097161"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21"/>
            <p:cNvSpPr/>
            <p:nvPr/>
          </p:nvSpPr>
          <p:spPr>
            <a:xfrm>
              <a:off x="4845590" y="2677276"/>
              <a:ext cx="3010384"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21"/>
            <p:cNvSpPr/>
            <p:nvPr/>
          </p:nvSpPr>
          <p:spPr>
            <a:xfrm>
              <a:off x="6416405" y="3784981"/>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21"/>
            <p:cNvSpPr/>
            <p:nvPr/>
          </p:nvSpPr>
          <p:spPr>
            <a:xfrm>
              <a:off x="6322142" y="3544763"/>
              <a:ext cx="45719" cy="729811"/>
            </a:xfrm>
            <a:prstGeom prst="rightBrace">
              <a:avLst>
                <a:gd fmla="val 8333" name="adj1"/>
                <a:gd fmla="val 50000" name="adj2"/>
              </a:avLst>
            </a:prstGeom>
            <a:noFill/>
            <a:ln cap="flat" cmpd="sng" w="952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 name="Google Shape;176;p21"/>
            <p:cNvSpPr/>
            <p:nvPr/>
          </p:nvSpPr>
          <p:spPr>
            <a:xfrm rot="10800000">
              <a:off x="2930012" y="4483395"/>
              <a:ext cx="574519"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21"/>
            <p:cNvSpPr/>
            <p:nvPr/>
          </p:nvSpPr>
          <p:spPr>
            <a:xfrm rot="10800000">
              <a:off x="3018503" y="4961431"/>
              <a:ext cx="563200"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21"/>
            <p:cNvSpPr txBox="1"/>
            <p:nvPr/>
          </p:nvSpPr>
          <p:spPr>
            <a:xfrm>
              <a:off x="7927143" y="2218995"/>
              <a:ext cx="1510737"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Encabezado</a:t>
              </a:r>
              <a:endParaRPr b="0" i="0" sz="1000" u="none" cap="none" strike="noStrike">
                <a:solidFill>
                  <a:srgbClr val="000000"/>
                </a:solidFill>
                <a:latin typeface="Arial"/>
                <a:ea typeface="Arial"/>
                <a:cs typeface="Arial"/>
                <a:sym typeface="Arial"/>
              </a:endParaRPr>
            </a:p>
          </p:txBody>
        </p:sp>
        <p:sp>
          <p:nvSpPr>
            <p:cNvPr id="179" name="Google Shape;179;p21"/>
            <p:cNvSpPr txBox="1"/>
            <p:nvPr/>
          </p:nvSpPr>
          <p:spPr>
            <a:xfrm>
              <a:off x="7927141" y="2562648"/>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Presentación y solicitud de colaboración</a:t>
              </a:r>
              <a:endParaRPr b="0" i="0" sz="1000" u="none" cap="none" strike="noStrike">
                <a:solidFill>
                  <a:srgbClr val="000000"/>
                </a:solidFill>
                <a:latin typeface="Arial"/>
                <a:ea typeface="Arial"/>
                <a:cs typeface="Arial"/>
                <a:sym typeface="Arial"/>
              </a:endParaRPr>
            </a:p>
          </p:txBody>
        </p:sp>
        <p:sp>
          <p:nvSpPr>
            <p:cNvPr id="180" name="Google Shape;180;p21"/>
            <p:cNvSpPr txBox="1"/>
            <p:nvPr/>
          </p:nvSpPr>
          <p:spPr>
            <a:xfrm>
              <a:off x="8021407" y="3784981"/>
              <a:ext cx="3010384"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Preguntas</a:t>
              </a:r>
              <a:endParaRPr b="0" i="0" sz="1000" u="none" cap="none" strike="noStrike">
                <a:solidFill>
                  <a:srgbClr val="000000"/>
                </a:solidFill>
                <a:latin typeface="Arial"/>
                <a:ea typeface="Arial"/>
                <a:cs typeface="Arial"/>
                <a:sym typeface="Arial"/>
              </a:endParaRPr>
            </a:p>
          </p:txBody>
        </p:sp>
        <p:sp>
          <p:nvSpPr>
            <p:cNvPr id="181" name="Google Shape;181;p21"/>
            <p:cNvSpPr/>
            <p:nvPr/>
          </p:nvSpPr>
          <p:spPr>
            <a:xfrm>
              <a:off x="6367861" y="3051347"/>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21"/>
            <p:cNvSpPr txBox="1"/>
            <p:nvPr/>
          </p:nvSpPr>
          <p:spPr>
            <a:xfrm>
              <a:off x="7927141" y="3001986"/>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Validación del perfil del encuestado</a:t>
              </a:r>
              <a:endParaRPr b="0" i="0" sz="1000" u="none" cap="none" strike="noStrike">
                <a:solidFill>
                  <a:srgbClr val="000000"/>
                </a:solidFill>
                <a:latin typeface="Arial"/>
                <a:ea typeface="Arial"/>
                <a:cs typeface="Arial"/>
                <a:sym typeface="Arial"/>
              </a:endParaRPr>
            </a:p>
          </p:txBody>
        </p:sp>
        <p:sp>
          <p:nvSpPr>
            <p:cNvPr id="183" name="Google Shape;183;p21"/>
            <p:cNvSpPr txBox="1"/>
            <p:nvPr/>
          </p:nvSpPr>
          <p:spPr>
            <a:xfrm>
              <a:off x="-1222932" y="4202633"/>
              <a:ext cx="4100906"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 y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agradecimiento</a:t>
              </a:r>
              <a:endParaRPr b="0" i="0" sz="1000" u="none" cap="none" strike="noStrike">
                <a:solidFill>
                  <a:srgbClr val="000000"/>
                </a:solidFill>
                <a:latin typeface="Arial"/>
                <a:ea typeface="Arial"/>
                <a:cs typeface="Arial"/>
                <a:sym typeface="Arial"/>
              </a:endParaRPr>
            </a:p>
          </p:txBody>
        </p:sp>
        <p:sp>
          <p:nvSpPr>
            <p:cNvPr id="184" name="Google Shape;184;p21"/>
            <p:cNvSpPr txBox="1"/>
            <p:nvPr/>
          </p:nvSpPr>
          <p:spPr>
            <a:xfrm>
              <a:off x="328376" y="4881653"/>
              <a:ext cx="2382410"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encuestador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o del canal</a:t>
              </a:r>
              <a:endParaRPr b="0" i="0" sz="1000" u="none" cap="none" strike="noStrike">
                <a:solidFill>
                  <a:srgbClr val="000000"/>
                </a:solidFill>
                <a:latin typeface="Arial"/>
                <a:ea typeface="Arial"/>
                <a:cs typeface="Arial"/>
                <a:sym typeface="Arial"/>
              </a:endParaRPr>
            </a:p>
          </p:txBody>
        </p:sp>
      </p:grpSp>
      <p:sp>
        <p:nvSpPr>
          <p:cNvPr id="185" name="Google Shape;185;p21"/>
          <p:cNvSpPr/>
          <p:nvPr/>
        </p:nvSpPr>
        <p:spPr>
          <a:xfrm>
            <a:off x="5329777" y="3176832"/>
            <a:ext cx="18004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Despedida y agradecimiento</a:t>
            </a:r>
            <a:endParaRPr b="0" i="0" sz="1000" u="none" cap="none" strike="noStrike">
              <a:solidFill>
                <a:srgbClr val="000000"/>
              </a:solidFill>
              <a:latin typeface="Arial"/>
              <a:ea typeface="Arial"/>
              <a:cs typeface="Arial"/>
              <a:sym typeface="Arial"/>
            </a:endParaRPr>
          </a:p>
        </p:txBody>
      </p:sp>
      <p:sp>
        <p:nvSpPr>
          <p:cNvPr id="186" name="Google Shape;186;p21"/>
          <p:cNvSpPr/>
          <p:nvPr/>
        </p:nvSpPr>
        <p:spPr>
          <a:xfrm>
            <a:off x="4707495" y="3176832"/>
            <a:ext cx="561775" cy="21280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21"/>
          <p:cNvSpPr/>
          <p:nvPr/>
        </p:nvSpPr>
        <p:spPr>
          <a:xfrm>
            <a:off x="251688" y="1268476"/>
            <a:ext cx="7801529" cy="2516618"/>
          </a:xfrm>
          <a:prstGeom prst="rect">
            <a:avLst/>
          </a:prstGeom>
          <a:noFill/>
          <a:ln cap="flat" cmpd="sng" w="9525">
            <a:solidFill>
              <a:srgbClr val="829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21"/>
          <p:cNvSpPr/>
          <p:nvPr/>
        </p:nvSpPr>
        <p:spPr>
          <a:xfrm>
            <a:off x="204396" y="3723750"/>
            <a:ext cx="7891853" cy="1386136"/>
          </a:xfrm>
          <a:prstGeom prst="roundRect">
            <a:avLst>
              <a:gd fmla="val 3133" name="adj"/>
            </a:avLst>
          </a:prstGeom>
          <a:solidFill>
            <a:srgbClr val="4172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21"/>
          <p:cNvSpPr/>
          <p:nvPr/>
        </p:nvSpPr>
        <p:spPr>
          <a:xfrm>
            <a:off x="1931966" y="4146985"/>
            <a:ext cx="492782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lt1"/>
                </a:solidFill>
                <a:latin typeface="Arial"/>
                <a:ea typeface="Arial"/>
                <a:cs typeface="Arial"/>
                <a:sym typeface="Arial"/>
              </a:rPr>
              <a:t>Preguntas: </a:t>
            </a:r>
            <a:r>
              <a:rPr b="0" i="0" lang="es-ES" sz="1200" u="none" cap="none" strike="noStrike">
                <a:solidFill>
                  <a:schemeClr val="lt1"/>
                </a:solidFill>
                <a:latin typeface="Arial"/>
                <a:ea typeface="Arial"/>
                <a:cs typeface="Arial"/>
                <a:sym typeface="Arial"/>
              </a:rPr>
              <a:t>es denominado también el “cuerpo” de la encuesta, comprende todas las preguntas que se realizan al encuestado.</a:t>
            </a:r>
            <a:endParaRPr/>
          </a:p>
        </p:txBody>
      </p:sp>
      <p:sp>
        <p:nvSpPr>
          <p:cNvPr id="190" name="Google Shape;190;p21"/>
          <p:cNvSpPr/>
          <p:nvPr/>
        </p:nvSpPr>
        <p:spPr>
          <a:xfrm>
            <a:off x="5429362" y="2443952"/>
            <a:ext cx="777800" cy="259325"/>
          </a:xfrm>
          <a:prstGeom prst="rect">
            <a:avLst/>
          </a:prstGeom>
          <a:noFill/>
          <a:ln cap="flat" cmpd="sng" w="25400">
            <a:solidFill>
              <a:srgbClr val="4172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7" name="Google Shape;197;p22"/>
          <p:cNvSpPr/>
          <p:nvPr/>
        </p:nvSpPr>
        <p:spPr>
          <a:xfrm>
            <a:off x="8253350" y="5057138"/>
            <a:ext cx="3948174" cy="180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1" lang="es-ES" sz="1400" u="sng" cap="none" strike="noStrike">
                <a:solidFill>
                  <a:srgbClr val="0000FF"/>
                </a:solidFill>
                <a:latin typeface="Arial"/>
                <a:ea typeface="Arial"/>
                <a:cs typeface="Arial"/>
                <a:sym typeface="Arial"/>
                <a:hlinkClick r:id="rId3">
                  <a:extLst>
                    <a:ext uri="{A12FA001-AC4F-418D-AE19-62706E023703}">
                      <ahyp:hlinkClr val="tx"/>
                    </a:ext>
                  </a:extLst>
                </a:hlinkClick>
              </a:rPr>
              <a:t>https://www.flaticon.es/icono-premium/resultados-de-la-encuesta_4047113?term=encuesta&amp;related_id=4047113&amp;origin=search</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98" name="Google Shape;198;p22"/>
          <p:cNvGrpSpPr/>
          <p:nvPr/>
        </p:nvGrpSpPr>
        <p:grpSpPr>
          <a:xfrm>
            <a:off x="-457887" y="1402736"/>
            <a:ext cx="8310971" cy="2186754"/>
            <a:chOff x="-1222932" y="2140528"/>
            <a:chExt cx="13080634" cy="3441732"/>
          </a:xfrm>
        </p:grpSpPr>
        <p:pic>
          <p:nvPicPr>
            <p:cNvPr id="199" name="Google Shape;199;p22"/>
            <p:cNvPicPr preferRelativeResize="0"/>
            <p:nvPr/>
          </p:nvPicPr>
          <p:blipFill rotWithShape="1">
            <a:blip r:embed="rId4">
              <a:alphaModFix/>
            </a:blip>
            <a:srcRect b="0" l="0" r="0" t="0"/>
            <a:stretch/>
          </p:blipFill>
          <p:spPr>
            <a:xfrm>
              <a:off x="3581703" y="2140528"/>
              <a:ext cx="3441732" cy="3441732"/>
            </a:xfrm>
            <a:prstGeom prst="rect">
              <a:avLst/>
            </a:prstGeom>
            <a:noFill/>
            <a:ln>
              <a:noFill/>
            </a:ln>
          </p:spPr>
        </p:pic>
        <p:sp>
          <p:nvSpPr>
            <p:cNvPr id="200" name="Google Shape;200;p22"/>
            <p:cNvSpPr/>
            <p:nvPr/>
          </p:nvSpPr>
          <p:spPr>
            <a:xfrm>
              <a:off x="4758812" y="2327786"/>
              <a:ext cx="3097161"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p22"/>
            <p:cNvSpPr/>
            <p:nvPr/>
          </p:nvSpPr>
          <p:spPr>
            <a:xfrm>
              <a:off x="4845590" y="2677276"/>
              <a:ext cx="3010384"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22"/>
            <p:cNvSpPr/>
            <p:nvPr/>
          </p:nvSpPr>
          <p:spPr>
            <a:xfrm>
              <a:off x="6416405" y="3784981"/>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3" name="Google Shape;203;p22"/>
            <p:cNvSpPr/>
            <p:nvPr/>
          </p:nvSpPr>
          <p:spPr>
            <a:xfrm>
              <a:off x="6322142" y="3544763"/>
              <a:ext cx="45719" cy="729811"/>
            </a:xfrm>
            <a:prstGeom prst="rightBrace">
              <a:avLst>
                <a:gd fmla="val 8333" name="adj1"/>
                <a:gd fmla="val 50000" name="adj2"/>
              </a:avLst>
            </a:prstGeom>
            <a:noFill/>
            <a:ln cap="flat" cmpd="sng" w="952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4" name="Google Shape;204;p22"/>
            <p:cNvSpPr/>
            <p:nvPr/>
          </p:nvSpPr>
          <p:spPr>
            <a:xfrm rot="10800000">
              <a:off x="2930012" y="4483395"/>
              <a:ext cx="574519"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5" name="Google Shape;205;p22"/>
            <p:cNvSpPr/>
            <p:nvPr/>
          </p:nvSpPr>
          <p:spPr>
            <a:xfrm rot="10800000">
              <a:off x="3018503" y="4961431"/>
              <a:ext cx="563200"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6" name="Google Shape;206;p22"/>
            <p:cNvSpPr txBox="1"/>
            <p:nvPr/>
          </p:nvSpPr>
          <p:spPr>
            <a:xfrm>
              <a:off x="7927143" y="2218995"/>
              <a:ext cx="1510737"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Encabezado</a:t>
              </a:r>
              <a:endParaRPr b="0" i="0" sz="1000" u="none" cap="none" strike="noStrike">
                <a:solidFill>
                  <a:srgbClr val="000000"/>
                </a:solidFill>
                <a:latin typeface="Arial"/>
                <a:ea typeface="Arial"/>
                <a:cs typeface="Arial"/>
                <a:sym typeface="Arial"/>
              </a:endParaRPr>
            </a:p>
          </p:txBody>
        </p:sp>
        <p:sp>
          <p:nvSpPr>
            <p:cNvPr id="207" name="Google Shape;207;p22"/>
            <p:cNvSpPr txBox="1"/>
            <p:nvPr/>
          </p:nvSpPr>
          <p:spPr>
            <a:xfrm>
              <a:off x="7927141" y="2562648"/>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Presentación y solicitud de colaboración</a:t>
              </a:r>
              <a:endParaRPr b="0" i="0" sz="1000" u="none" cap="none" strike="noStrike">
                <a:solidFill>
                  <a:srgbClr val="000000"/>
                </a:solidFill>
                <a:latin typeface="Arial"/>
                <a:ea typeface="Arial"/>
                <a:cs typeface="Arial"/>
                <a:sym typeface="Arial"/>
              </a:endParaRPr>
            </a:p>
          </p:txBody>
        </p:sp>
        <p:sp>
          <p:nvSpPr>
            <p:cNvPr id="208" name="Google Shape;208;p22"/>
            <p:cNvSpPr txBox="1"/>
            <p:nvPr/>
          </p:nvSpPr>
          <p:spPr>
            <a:xfrm>
              <a:off x="8021407" y="3784981"/>
              <a:ext cx="3010384"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Preguntas</a:t>
              </a:r>
              <a:endParaRPr b="0" i="0" sz="1000" u="none" cap="none" strike="noStrike">
                <a:solidFill>
                  <a:srgbClr val="000000"/>
                </a:solidFill>
                <a:latin typeface="Arial"/>
                <a:ea typeface="Arial"/>
                <a:cs typeface="Arial"/>
                <a:sym typeface="Arial"/>
              </a:endParaRPr>
            </a:p>
          </p:txBody>
        </p:sp>
        <p:sp>
          <p:nvSpPr>
            <p:cNvPr id="209" name="Google Shape;209;p22"/>
            <p:cNvSpPr/>
            <p:nvPr/>
          </p:nvSpPr>
          <p:spPr>
            <a:xfrm>
              <a:off x="6367861" y="3051347"/>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0" name="Google Shape;210;p22"/>
            <p:cNvSpPr txBox="1"/>
            <p:nvPr/>
          </p:nvSpPr>
          <p:spPr>
            <a:xfrm>
              <a:off x="7927141" y="3001986"/>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Validación del perfil del encuestado</a:t>
              </a:r>
              <a:endParaRPr b="0" i="0" sz="1000" u="none" cap="none" strike="noStrike">
                <a:solidFill>
                  <a:srgbClr val="000000"/>
                </a:solidFill>
                <a:latin typeface="Arial"/>
                <a:ea typeface="Arial"/>
                <a:cs typeface="Arial"/>
                <a:sym typeface="Arial"/>
              </a:endParaRPr>
            </a:p>
          </p:txBody>
        </p:sp>
        <p:sp>
          <p:nvSpPr>
            <p:cNvPr id="211" name="Google Shape;211;p22"/>
            <p:cNvSpPr txBox="1"/>
            <p:nvPr/>
          </p:nvSpPr>
          <p:spPr>
            <a:xfrm>
              <a:off x="-1222932" y="4202633"/>
              <a:ext cx="4100906"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 y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agradecimiento</a:t>
              </a:r>
              <a:endParaRPr b="0" i="0" sz="1000" u="none" cap="none" strike="noStrike">
                <a:solidFill>
                  <a:srgbClr val="000000"/>
                </a:solidFill>
                <a:latin typeface="Arial"/>
                <a:ea typeface="Arial"/>
                <a:cs typeface="Arial"/>
                <a:sym typeface="Arial"/>
              </a:endParaRPr>
            </a:p>
          </p:txBody>
        </p:sp>
        <p:sp>
          <p:nvSpPr>
            <p:cNvPr id="212" name="Google Shape;212;p22"/>
            <p:cNvSpPr txBox="1"/>
            <p:nvPr/>
          </p:nvSpPr>
          <p:spPr>
            <a:xfrm>
              <a:off x="328376" y="4881653"/>
              <a:ext cx="2382410"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encuestador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o del canal</a:t>
              </a:r>
              <a:endParaRPr b="0" i="0" sz="1000" u="none" cap="none" strike="noStrike">
                <a:solidFill>
                  <a:srgbClr val="000000"/>
                </a:solidFill>
                <a:latin typeface="Arial"/>
                <a:ea typeface="Arial"/>
                <a:cs typeface="Arial"/>
                <a:sym typeface="Arial"/>
              </a:endParaRPr>
            </a:p>
          </p:txBody>
        </p:sp>
      </p:grpSp>
      <p:sp>
        <p:nvSpPr>
          <p:cNvPr id="213" name="Google Shape;213;p22"/>
          <p:cNvSpPr/>
          <p:nvPr/>
        </p:nvSpPr>
        <p:spPr>
          <a:xfrm>
            <a:off x="5329777" y="3176832"/>
            <a:ext cx="18004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Despedida y agradecimiento</a:t>
            </a:r>
            <a:endParaRPr b="0" i="0" sz="1000" u="none" cap="none" strike="noStrike">
              <a:solidFill>
                <a:srgbClr val="000000"/>
              </a:solidFill>
              <a:latin typeface="Arial"/>
              <a:ea typeface="Arial"/>
              <a:cs typeface="Arial"/>
              <a:sym typeface="Arial"/>
            </a:endParaRPr>
          </a:p>
        </p:txBody>
      </p:sp>
      <p:sp>
        <p:nvSpPr>
          <p:cNvPr id="214" name="Google Shape;214;p22"/>
          <p:cNvSpPr/>
          <p:nvPr/>
        </p:nvSpPr>
        <p:spPr>
          <a:xfrm>
            <a:off x="4707495" y="3176832"/>
            <a:ext cx="561775" cy="21280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22"/>
          <p:cNvSpPr/>
          <p:nvPr/>
        </p:nvSpPr>
        <p:spPr>
          <a:xfrm>
            <a:off x="251688" y="1268476"/>
            <a:ext cx="7801529" cy="2516618"/>
          </a:xfrm>
          <a:prstGeom prst="rect">
            <a:avLst/>
          </a:prstGeom>
          <a:noFill/>
          <a:ln cap="flat" cmpd="sng" w="9525">
            <a:solidFill>
              <a:srgbClr val="829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22"/>
          <p:cNvSpPr/>
          <p:nvPr/>
        </p:nvSpPr>
        <p:spPr>
          <a:xfrm>
            <a:off x="204396" y="3723750"/>
            <a:ext cx="7891853" cy="1386136"/>
          </a:xfrm>
          <a:prstGeom prst="roundRect">
            <a:avLst>
              <a:gd fmla="val 3133" name="adj"/>
            </a:avLst>
          </a:prstGeom>
          <a:solidFill>
            <a:srgbClr val="E06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7" name="Google Shape;217;p22"/>
          <p:cNvSpPr/>
          <p:nvPr/>
        </p:nvSpPr>
        <p:spPr>
          <a:xfrm>
            <a:off x="710005" y="4020797"/>
            <a:ext cx="705701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lt1"/>
                </a:solidFill>
                <a:latin typeface="Arial"/>
                <a:ea typeface="Arial"/>
                <a:cs typeface="Arial"/>
                <a:sym typeface="Arial"/>
              </a:rPr>
              <a:t>Datos del encuestado: </a:t>
            </a:r>
            <a:r>
              <a:rPr b="0" i="0" lang="es-ES" sz="1200" u="none" cap="none" strike="noStrike">
                <a:solidFill>
                  <a:schemeClr val="lt1"/>
                </a:solidFill>
                <a:latin typeface="Arial"/>
                <a:ea typeface="Arial"/>
                <a:cs typeface="Arial"/>
                <a:sym typeface="Arial"/>
              </a:rPr>
              <a:t>en Colombia, en caso que se vaya a solicitar los datos del encuestado, antes de pedirlos, se debe solicitar la autorización para el tratamiento de datos de acuerdo con la Ley 1580. En caso de que el encuestado decida dar esa información, se debe garantizar que al menos haya un dato que permita segmentarlo, y que ojalá sea de índole geográfica y/o demográfica.</a:t>
            </a:r>
            <a:endParaRPr/>
          </a:p>
        </p:txBody>
      </p:sp>
      <p:sp>
        <p:nvSpPr>
          <p:cNvPr id="218" name="Google Shape;218;p22"/>
          <p:cNvSpPr/>
          <p:nvPr/>
        </p:nvSpPr>
        <p:spPr>
          <a:xfrm>
            <a:off x="575388" y="2700698"/>
            <a:ext cx="1574743" cy="433552"/>
          </a:xfrm>
          <a:prstGeom prst="rect">
            <a:avLst/>
          </a:prstGeom>
          <a:noFill/>
          <a:ln cap="flat" cmpd="sng" w="25400">
            <a:solidFill>
              <a:srgbClr val="E06E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5" name="Google Shape;225;p23"/>
          <p:cNvSpPr/>
          <p:nvPr/>
        </p:nvSpPr>
        <p:spPr>
          <a:xfrm>
            <a:off x="8253350" y="5057138"/>
            <a:ext cx="3948174" cy="180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1" lang="es-ES" sz="1400" u="sng" cap="none" strike="noStrike">
                <a:solidFill>
                  <a:srgbClr val="0000FF"/>
                </a:solidFill>
                <a:latin typeface="Arial"/>
                <a:ea typeface="Arial"/>
                <a:cs typeface="Arial"/>
                <a:sym typeface="Arial"/>
                <a:hlinkClick r:id="rId3">
                  <a:extLst>
                    <a:ext uri="{A12FA001-AC4F-418D-AE19-62706E023703}">
                      <ahyp:hlinkClr val="tx"/>
                    </a:ext>
                  </a:extLst>
                </a:hlinkClick>
              </a:rPr>
              <a:t>https://www.flaticon.es/icono-premium/resultados-de-la-encuesta_4047113?term=encuesta&amp;related_id=4047113&amp;origin=search</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26" name="Google Shape;226;p23"/>
          <p:cNvGrpSpPr/>
          <p:nvPr/>
        </p:nvGrpSpPr>
        <p:grpSpPr>
          <a:xfrm>
            <a:off x="-457887" y="1402736"/>
            <a:ext cx="8310971" cy="2186754"/>
            <a:chOff x="-1222932" y="2140528"/>
            <a:chExt cx="13080634" cy="3441732"/>
          </a:xfrm>
        </p:grpSpPr>
        <p:pic>
          <p:nvPicPr>
            <p:cNvPr id="227" name="Google Shape;227;p23"/>
            <p:cNvPicPr preferRelativeResize="0"/>
            <p:nvPr/>
          </p:nvPicPr>
          <p:blipFill rotWithShape="1">
            <a:blip r:embed="rId4">
              <a:alphaModFix/>
            </a:blip>
            <a:srcRect b="0" l="0" r="0" t="0"/>
            <a:stretch/>
          </p:blipFill>
          <p:spPr>
            <a:xfrm>
              <a:off x="3581703" y="2140528"/>
              <a:ext cx="3441732" cy="3441732"/>
            </a:xfrm>
            <a:prstGeom prst="rect">
              <a:avLst/>
            </a:prstGeom>
            <a:noFill/>
            <a:ln>
              <a:noFill/>
            </a:ln>
          </p:spPr>
        </p:pic>
        <p:sp>
          <p:nvSpPr>
            <p:cNvPr id="228" name="Google Shape;228;p23"/>
            <p:cNvSpPr/>
            <p:nvPr/>
          </p:nvSpPr>
          <p:spPr>
            <a:xfrm>
              <a:off x="4758812" y="2327786"/>
              <a:ext cx="3097161"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23"/>
            <p:cNvSpPr/>
            <p:nvPr/>
          </p:nvSpPr>
          <p:spPr>
            <a:xfrm>
              <a:off x="4845590" y="2677276"/>
              <a:ext cx="3010384"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23"/>
            <p:cNvSpPr/>
            <p:nvPr/>
          </p:nvSpPr>
          <p:spPr>
            <a:xfrm>
              <a:off x="6416405" y="3784981"/>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23"/>
            <p:cNvSpPr/>
            <p:nvPr/>
          </p:nvSpPr>
          <p:spPr>
            <a:xfrm>
              <a:off x="6322142" y="3544763"/>
              <a:ext cx="45719" cy="729811"/>
            </a:xfrm>
            <a:prstGeom prst="rightBrace">
              <a:avLst>
                <a:gd fmla="val 8333" name="adj1"/>
                <a:gd fmla="val 50000" name="adj2"/>
              </a:avLst>
            </a:prstGeom>
            <a:noFill/>
            <a:ln cap="flat" cmpd="sng" w="952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2" name="Google Shape;232;p23"/>
            <p:cNvSpPr/>
            <p:nvPr/>
          </p:nvSpPr>
          <p:spPr>
            <a:xfrm rot="10800000">
              <a:off x="2930012" y="4483395"/>
              <a:ext cx="574519"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3" name="Google Shape;233;p23"/>
            <p:cNvSpPr/>
            <p:nvPr/>
          </p:nvSpPr>
          <p:spPr>
            <a:xfrm rot="10800000">
              <a:off x="3018503" y="4961431"/>
              <a:ext cx="563200"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p23"/>
            <p:cNvSpPr txBox="1"/>
            <p:nvPr/>
          </p:nvSpPr>
          <p:spPr>
            <a:xfrm>
              <a:off x="7927143" y="2218995"/>
              <a:ext cx="1510737"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Encabezado</a:t>
              </a:r>
              <a:endParaRPr b="0" i="0" sz="1000" u="none" cap="none" strike="noStrike">
                <a:solidFill>
                  <a:srgbClr val="000000"/>
                </a:solidFill>
                <a:latin typeface="Arial"/>
                <a:ea typeface="Arial"/>
                <a:cs typeface="Arial"/>
                <a:sym typeface="Arial"/>
              </a:endParaRPr>
            </a:p>
          </p:txBody>
        </p:sp>
        <p:sp>
          <p:nvSpPr>
            <p:cNvPr id="235" name="Google Shape;235;p23"/>
            <p:cNvSpPr txBox="1"/>
            <p:nvPr/>
          </p:nvSpPr>
          <p:spPr>
            <a:xfrm>
              <a:off x="7927141" y="2562648"/>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Presentación y solicitud de colaboración</a:t>
              </a:r>
              <a:endParaRPr b="0" i="0" sz="1000" u="none" cap="none" strike="noStrike">
                <a:solidFill>
                  <a:srgbClr val="000000"/>
                </a:solidFill>
                <a:latin typeface="Arial"/>
                <a:ea typeface="Arial"/>
                <a:cs typeface="Arial"/>
                <a:sym typeface="Arial"/>
              </a:endParaRPr>
            </a:p>
          </p:txBody>
        </p:sp>
        <p:sp>
          <p:nvSpPr>
            <p:cNvPr id="236" name="Google Shape;236;p23"/>
            <p:cNvSpPr txBox="1"/>
            <p:nvPr/>
          </p:nvSpPr>
          <p:spPr>
            <a:xfrm>
              <a:off x="8021407" y="3784981"/>
              <a:ext cx="3010384"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Preguntas</a:t>
              </a:r>
              <a:endParaRPr b="0" i="0" sz="1000" u="none" cap="none" strike="noStrike">
                <a:solidFill>
                  <a:srgbClr val="000000"/>
                </a:solidFill>
                <a:latin typeface="Arial"/>
                <a:ea typeface="Arial"/>
                <a:cs typeface="Arial"/>
                <a:sym typeface="Arial"/>
              </a:endParaRPr>
            </a:p>
          </p:txBody>
        </p:sp>
        <p:sp>
          <p:nvSpPr>
            <p:cNvPr id="237" name="Google Shape;237;p23"/>
            <p:cNvSpPr/>
            <p:nvPr/>
          </p:nvSpPr>
          <p:spPr>
            <a:xfrm>
              <a:off x="6367861" y="3051347"/>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8" name="Google Shape;238;p23"/>
            <p:cNvSpPr txBox="1"/>
            <p:nvPr/>
          </p:nvSpPr>
          <p:spPr>
            <a:xfrm>
              <a:off x="7927141" y="3001986"/>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Validación del perfil del encuestado</a:t>
              </a:r>
              <a:endParaRPr b="0" i="0" sz="1000" u="none" cap="none" strike="noStrike">
                <a:solidFill>
                  <a:srgbClr val="000000"/>
                </a:solidFill>
                <a:latin typeface="Arial"/>
                <a:ea typeface="Arial"/>
                <a:cs typeface="Arial"/>
                <a:sym typeface="Arial"/>
              </a:endParaRPr>
            </a:p>
          </p:txBody>
        </p:sp>
        <p:sp>
          <p:nvSpPr>
            <p:cNvPr id="239" name="Google Shape;239;p23"/>
            <p:cNvSpPr txBox="1"/>
            <p:nvPr/>
          </p:nvSpPr>
          <p:spPr>
            <a:xfrm>
              <a:off x="-1222932" y="4202633"/>
              <a:ext cx="4100906"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 y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agradecimiento</a:t>
              </a:r>
              <a:endParaRPr b="0" i="0" sz="1000" u="none" cap="none" strike="noStrike">
                <a:solidFill>
                  <a:srgbClr val="000000"/>
                </a:solidFill>
                <a:latin typeface="Arial"/>
                <a:ea typeface="Arial"/>
                <a:cs typeface="Arial"/>
                <a:sym typeface="Arial"/>
              </a:endParaRPr>
            </a:p>
          </p:txBody>
        </p:sp>
        <p:sp>
          <p:nvSpPr>
            <p:cNvPr id="240" name="Google Shape;240;p23"/>
            <p:cNvSpPr txBox="1"/>
            <p:nvPr/>
          </p:nvSpPr>
          <p:spPr>
            <a:xfrm>
              <a:off x="328376" y="4881653"/>
              <a:ext cx="2382410"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encuestador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o del canal</a:t>
              </a:r>
              <a:endParaRPr b="0" i="0" sz="1000" u="none" cap="none" strike="noStrike">
                <a:solidFill>
                  <a:srgbClr val="000000"/>
                </a:solidFill>
                <a:latin typeface="Arial"/>
                <a:ea typeface="Arial"/>
                <a:cs typeface="Arial"/>
                <a:sym typeface="Arial"/>
              </a:endParaRPr>
            </a:p>
          </p:txBody>
        </p:sp>
      </p:grpSp>
      <p:sp>
        <p:nvSpPr>
          <p:cNvPr id="241" name="Google Shape;241;p23"/>
          <p:cNvSpPr/>
          <p:nvPr/>
        </p:nvSpPr>
        <p:spPr>
          <a:xfrm>
            <a:off x="5329777" y="3176832"/>
            <a:ext cx="18004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Despedida y agradecimiento</a:t>
            </a:r>
            <a:endParaRPr b="0" i="0" sz="1000" u="none" cap="none" strike="noStrike">
              <a:solidFill>
                <a:srgbClr val="000000"/>
              </a:solidFill>
              <a:latin typeface="Arial"/>
              <a:ea typeface="Arial"/>
              <a:cs typeface="Arial"/>
              <a:sym typeface="Arial"/>
            </a:endParaRPr>
          </a:p>
        </p:txBody>
      </p:sp>
      <p:sp>
        <p:nvSpPr>
          <p:cNvPr id="242" name="Google Shape;242;p23"/>
          <p:cNvSpPr/>
          <p:nvPr/>
        </p:nvSpPr>
        <p:spPr>
          <a:xfrm>
            <a:off x="4707495" y="3176832"/>
            <a:ext cx="561775" cy="21280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p23"/>
          <p:cNvSpPr/>
          <p:nvPr/>
        </p:nvSpPr>
        <p:spPr>
          <a:xfrm>
            <a:off x="251688" y="1268476"/>
            <a:ext cx="7801529" cy="2516618"/>
          </a:xfrm>
          <a:prstGeom prst="rect">
            <a:avLst/>
          </a:prstGeom>
          <a:noFill/>
          <a:ln cap="flat" cmpd="sng" w="9525">
            <a:solidFill>
              <a:srgbClr val="829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23"/>
          <p:cNvSpPr/>
          <p:nvPr/>
        </p:nvSpPr>
        <p:spPr>
          <a:xfrm>
            <a:off x="204396" y="3723750"/>
            <a:ext cx="7891853" cy="1386136"/>
          </a:xfrm>
          <a:prstGeom prst="roundRect">
            <a:avLst>
              <a:gd fmla="val 3133" name="adj"/>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5" name="Google Shape;245;p23"/>
          <p:cNvSpPr/>
          <p:nvPr/>
        </p:nvSpPr>
        <p:spPr>
          <a:xfrm>
            <a:off x="796066" y="3969209"/>
            <a:ext cx="705701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lt1"/>
                </a:solidFill>
                <a:latin typeface="Arial"/>
                <a:ea typeface="Arial"/>
                <a:cs typeface="Arial"/>
                <a:sym typeface="Arial"/>
              </a:rPr>
              <a:t>Datos del encuestador o del canal por el cual se realiza: </a:t>
            </a:r>
            <a:r>
              <a:rPr b="0" i="0" lang="es-ES" sz="1200" u="none" cap="none" strike="noStrike">
                <a:solidFill>
                  <a:schemeClr val="lt1"/>
                </a:solidFill>
                <a:latin typeface="Arial"/>
                <a:ea typeface="Arial"/>
                <a:cs typeface="Arial"/>
                <a:sym typeface="Arial"/>
              </a:rPr>
              <a:t>con fines administrativos, las encuestas que son realizadas por encuestadores siempre deben indicar el código o nombre y apellido de la persona que realizó la encuesta, agregando la fecha y la hora, esto permitirá tener control y realizar posteriores auditorías. Cuando la encuesta se realiza de forma digital deberá garantizarse también que quede la trazabilidad del canal a través del cual se realizó.</a:t>
            </a:r>
            <a:endParaRPr/>
          </a:p>
        </p:txBody>
      </p:sp>
      <p:sp>
        <p:nvSpPr>
          <p:cNvPr id="246" name="Google Shape;246;p23"/>
          <p:cNvSpPr/>
          <p:nvPr/>
        </p:nvSpPr>
        <p:spPr>
          <a:xfrm>
            <a:off x="527758" y="3142222"/>
            <a:ext cx="1574743" cy="433552"/>
          </a:xfrm>
          <a:prstGeom prst="rect">
            <a:avLst/>
          </a:prstGeom>
          <a:no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a:off x="8253350" y="5057138"/>
            <a:ext cx="3948174" cy="180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1" lang="es-ES" sz="1400" u="sng" cap="none" strike="noStrike">
                <a:solidFill>
                  <a:srgbClr val="0000FF"/>
                </a:solidFill>
                <a:latin typeface="Arial"/>
                <a:ea typeface="Arial"/>
                <a:cs typeface="Arial"/>
                <a:sym typeface="Arial"/>
                <a:hlinkClick r:id="rId3">
                  <a:extLst>
                    <a:ext uri="{A12FA001-AC4F-418D-AE19-62706E023703}">
                      <ahyp:hlinkClr val="tx"/>
                    </a:ext>
                  </a:extLst>
                </a:hlinkClick>
              </a:rPr>
              <a:t>https://www.flaticon.es/icono-premium/resultados-de-la-encuesta_4047113?term=encuesta&amp;related_id=4047113&amp;origin=search</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54" name="Google Shape;254;p24"/>
          <p:cNvGrpSpPr/>
          <p:nvPr/>
        </p:nvGrpSpPr>
        <p:grpSpPr>
          <a:xfrm>
            <a:off x="-457887" y="1402736"/>
            <a:ext cx="8310971" cy="2186754"/>
            <a:chOff x="-1222932" y="2140528"/>
            <a:chExt cx="13080634" cy="3441732"/>
          </a:xfrm>
        </p:grpSpPr>
        <p:pic>
          <p:nvPicPr>
            <p:cNvPr id="255" name="Google Shape;255;p24"/>
            <p:cNvPicPr preferRelativeResize="0"/>
            <p:nvPr/>
          </p:nvPicPr>
          <p:blipFill rotWithShape="1">
            <a:blip r:embed="rId4">
              <a:alphaModFix/>
            </a:blip>
            <a:srcRect b="0" l="0" r="0" t="0"/>
            <a:stretch/>
          </p:blipFill>
          <p:spPr>
            <a:xfrm>
              <a:off x="3581703" y="2140528"/>
              <a:ext cx="3441732" cy="3441732"/>
            </a:xfrm>
            <a:prstGeom prst="rect">
              <a:avLst/>
            </a:prstGeom>
            <a:noFill/>
            <a:ln>
              <a:noFill/>
            </a:ln>
          </p:spPr>
        </p:pic>
        <p:sp>
          <p:nvSpPr>
            <p:cNvPr id="256" name="Google Shape;256;p24"/>
            <p:cNvSpPr/>
            <p:nvPr/>
          </p:nvSpPr>
          <p:spPr>
            <a:xfrm>
              <a:off x="4758812" y="2327786"/>
              <a:ext cx="3097161"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7" name="Google Shape;257;p24"/>
            <p:cNvSpPr/>
            <p:nvPr/>
          </p:nvSpPr>
          <p:spPr>
            <a:xfrm>
              <a:off x="4845590" y="2677276"/>
              <a:ext cx="3010384" cy="23038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8" name="Google Shape;258;p24"/>
            <p:cNvSpPr/>
            <p:nvPr/>
          </p:nvSpPr>
          <p:spPr>
            <a:xfrm>
              <a:off x="6416405" y="3784981"/>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9" name="Google Shape;259;p24"/>
            <p:cNvSpPr/>
            <p:nvPr/>
          </p:nvSpPr>
          <p:spPr>
            <a:xfrm>
              <a:off x="6322142" y="3544763"/>
              <a:ext cx="45719" cy="729811"/>
            </a:xfrm>
            <a:prstGeom prst="rightBrace">
              <a:avLst>
                <a:gd fmla="val 8333" name="adj1"/>
                <a:gd fmla="val 50000" name="adj2"/>
              </a:avLst>
            </a:prstGeom>
            <a:noFill/>
            <a:ln cap="flat" cmpd="sng" w="952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0" name="Google Shape;260;p24"/>
            <p:cNvSpPr/>
            <p:nvPr/>
          </p:nvSpPr>
          <p:spPr>
            <a:xfrm rot="10800000">
              <a:off x="2930012" y="4483395"/>
              <a:ext cx="574519"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1" name="Google Shape;261;p24"/>
            <p:cNvSpPr/>
            <p:nvPr/>
          </p:nvSpPr>
          <p:spPr>
            <a:xfrm rot="10800000">
              <a:off x="3018503" y="4961431"/>
              <a:ext cx="563200" cy="28524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24"/>
            <p:cNvSpPr txBox="1"/>
            <p:nvPr/>
          </p:nvSpPr>
          <p:spPr>
            <a:xfrm>
              <a:off x="7927143" y="2218995"/>
              <a:ext cx="1510737"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Encabezado</a:t>
              </a:r>
              <a:endParaRPr b="0" i="0" sz="1000" u="none" cap="none" strike="noStrike">
                <a:solidFill>
                  <a:srgbClr val="000000"/>
                </a:solidFill>
                <a:latin typeface="Arial"/>
                <a:ea typeface="Arial"/>
                <a:cs typeface="Arial"/>
                <a:sym typeface="Arial"/>
              </a:endParaRPr>
            </a:p>
          </p:txBody>
        </p:sp>
        <p:sp>
          <p:nvSpPr>
            <p:cNvPr id="263" name="Google Shape;263;p24"/>
            <p:cNvSpPr txBox="1"/>
            <p:nvPr/>
          </p:nvSpPr>
          <p:spPr>
            <a:xfrm>
              <a:off x="7927141" y="2562648"/>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Presentación y solicitud de colaboración</a:t>
              </a:r>
              <a:endParaRPr b="0" i="0" sz="1000" u="none" cap="none" strike="noStrike">
                <a:solidFill>
                  <a:srgbClr val="000000"/>
                </a:solidFill>
                <a:latin typeface="Arial"/>
                <a:ea typeface="Arial"/>
                <a:cs typeface="Arial"/>
                <a:sym typeface="Arial"/>
              </a:endParaRPr>
            </a:p>
          </p:txBody>
        </p:sp>
        <p:sp>
          <p:nvSpPr>
            <p:cNvPr id="264" name="Google Shape;264;p24"/>
            <p:cNvSpPr txBox="1"/>
            <p:nvPr/>
          </p:nvSpPr>
          <p:spPr>
            <a:xfrm>
              <a:off x="8021407" y="3784981"/>
              <a:ext cx="3010384"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Preguntas</a:t>
              </a:r>
              <a:endParaRPr b="0" i="0" sz="1000" u="none" cap="none" strike="noStrike">
                <a:solidFill>
                  <a:srgbClr val="000000"/>
                </a:solidFill>
                <a:latin typeface="Arial"/>
                <a:ea typeface="Arial"/>
                <a:cs typeface="Arial"/>
                <a:sym typeface="Arial"/>
              </a:endParaRPr>
            </a:p>
          </p:txBody>
        </p:sp>
        <p:sp>
          <p:nvSpPr>
            <p:cNvPr id="265" name="Google Shape;265;p24"/>
            <p:cNvSpPr/>
            <p:nvPr/>
          </p:nvSpPr>
          <p:spPr>
            <a:xfrm>
              <a:off x="6367861" y="3051347"/>
              <a:ext cx="1510737" cy="270613"/>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6" name="Google Shape;266;p24"/>
            <p:cNvSpPr txBox="1"/>
            <p:nvPr/>
          </p:nvSpPr>
          <p:spPr>
            <a:xfrm>
              <a:off x="7927141" y="3001986"/>
              <a:ext cx="3930561" cy="3875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Validación del perfil del encuestado</a:t>
              </a:r>
              <a:endParaRPr b="0" i="0" sz="1000" u="none" cap="none" strike="noStrike">
                <a:solidFill>
                  <a:srgbClr val="000000"/>
                </a:solidFill>
                <a:latin typeface="Arial"/>
                <a:ea typeface="Arial"/>
                <a:cs typeface="Arial"/>
                <a:sym typeface="Arial"/>
              </a:endParaRPr>
            </a:p>
          </p:txBody>
        </p:sp>
        <p:sp>
          <p:nvSpPr>
            <p:cNvPr id="267" name="Google Shape;267;p24"/>
            <p:cNvSpPr txBox="1"/>
            <p:nvPr/>
          </p:nvSpPr>
          <p:spPr>
            <a:xfrm>
              <a:off x="-1222932" y="4202633"/>
              <a:ext cx="4100906"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 y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agradecimiento</a:t>
              </a:r>
              <a:endParaRPr b="0" i="0" sz="1000" u="none" cap="none" strike="noStrike">
                <a:solidFill>
                  <a:srgbClr val="000000"/>
                </a:solidFill>
                <a:latin typeface="Arial"/>
                <a:ea typeface="Arial"/>
                <a:cs typeface="Arial"/>
                <a:sym typeface="Arial"/>
              </a:endParaRPr>
            </a:p>
          </p:txBody>
        </p:sp>
        <p:sp>
          <p:nvSpPr>
            <p:cNvPr id="268" name="Google Shape;268;p24"/>
            <p:cNvSpPr txBox="1"/>
            <p:nvPr/>
          </p:nvSpPr>
          <p:spPr>
            <a:xfrm>
              <a:off x="328376" y="4881653"/>
              <a:ext cx="2382410" cy="6297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Datos del encuestador </a:t>
              </a:r>
              <a:endParaRPr/>
            </a:p>
            <a:p>
              <a:pPr indent="0" lvl="0" marL="0" marR="0" rtl="0" algn="r">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o del canal</a:t>
              </a:r>
              <a:endParaRPr b="0" i="0" sz="1000" u="none" cap="none" strike="noStrike">
                <a:solidFill>
                  <a:srgbClr val="000000"/>
                </a:solidFill>
                <a:latin typeface="Arial"/>
                <a:ea typeface="Arial"/>
                <a:cs typeface="Arial"/>
                <a:sym typeface="Arial"/>
              </a:endParaRPr>
            </a:p>
          </p:txBody>
        </p:sp>
      </p:grpSp>
      <p:sp>
        <p:nvSpPr>
          <p:cNvPr id="269" name="Google Shape;269;p24"/>
          <p:cNvSpPr/>
          <p:nvPr/>
        </p:nvSpPr>
        <p:spPr>
          <a:xfrm>
            <a:off x="5329777" y="3176832"/>
            <a:ext cx="18004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Arial"/>
                <a:ea typeface="Arial"/>
                <a:cs typeface="Arial"/>
                <a:sym typeface="Arial"/>
              </a:rPr>
              <a:t>Despedida y agradecimiento</a:t>
            </a:r>
            <a:endParaRPr b="0" i="0" sz="1000" u="none" cap="none" strike="noStrike">
              <a:solidFill>
                <a:srgbClr val="000000"/>
              </a:solidFill>
              <a:latin typeface="Arial"/>
              <a:ea typeface="Arial"/>
              <a:cs typeface="Arial"/>
              <a:sym typeface="Arial"/>
            </a:endParaRPr>
          </a:p>
        </p:txBody>
      </p:sp>
      <p:sp>
        <p:nvSpPr>
          <p:cNvPr id="270" name="Google Shape;270;p24"/>
          <p:cNvSpPr/>
          <p:nvPr/>
        </p:nvSpPr>
        <p:spPr>
          <a:xfrm>
            <a:off x="4707495" y="3176832"/>
            <a:ext cx="561775" cy="212809"/>
          </a:xfrm>
          <a:prstGeom prst="rightArrow">
            <a:avLst>
              <a:gd fmla="val 50000" name="adj1"/>
              <a:gd fmla="val 50000" name="adj2"/>
            </a:avLst>
          </a:prstGeom>
          <a:solidFill>
            <a:srgbClr val="26262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1" name="Google Shape;271;p24"/>
          <p:cNvSpPr/>
          <p:nvPr/>
        </p:nvSpPr>
        <p:spPr>
          <a:xfrm>
            <a:off x="251688" y="1268476"/>
            <a:ext cx="7801529" cy="2516618"/>
          </a:xfrm>
          <a:prstGeom prst="rect">
            <a:avLst/>
          </a:prstGeom>
          <a:noFill/>
          <a:ln cap="flat" cmpd="sng" w="9525">
            <a:solidFill>
              <a:srgbClr val="829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2" name="Google Shape;272;p24"/>
          <p:cNvSpPr/>
          <p:nvPr/>
        </p:nvSpPr>
        <p:spPr>
          <a:xfrm>
            <a:off x="204396" y="3723750"/>
            <a:ext cx="7891853" cy="1386136"/>
          </a:xfrm>
          <a:prstGeom prst="roundRect">
            <a:avLst>
              <a:gd fmla="val 3133" name="adj"/>
            </a:avLst>
          </a:prstGeom>
          <a:solidFill>
            <a:srgbClr val="5DA5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p24"/>
          <p:cNvSpPr/>
          <p:nvPr/>
        </p:nvSpPr>
        <p:spPr>
          <a:xfrm>
            <a:off x="796066" y="4088636"/>
            <a:ext cx="705701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lt1"/>
                </a:solidFill>
                <a:latin typeface="Arial"/>
                <a:ea typeface="Arial"/>
                <a:cs typeface="Arial"/>
                <a:sym typeface="Arial"/>
              </a:rPr>
              <a:t>Despedida y agradecimiento: </a:t>
            </a:r>
            <a:r>
              <a:rPr b="0" i="0" lang="es-ES" sz="1200" u="none" cap="none" strike="noStrike">
                <a:solidFill>
                  <a:schemeClr val="lt1"/>
                </a:solidFill>
                <a:latin typeface="Arial"/>
                <a:ea typeface="Arial"/>
                <a:cs typeface="Arial"/>
                <a:sym typeface="Arial"/>
              </a:rPr>
              <a:t>el protocolo es un tema relevante para un encuestador, es por ello que agradecer la participación del encuestado en la investigación, representa el cierre formal de la aplicación de la encuesta.</a:t>
            </a:r>
            <a:endParaRPr/>
          </a:p>
        </p:txBody>
      </p:sp>
      <p:sp>
        <p:nvSpPr>
          <p:cNvPr id="274" name="Google Shape;274;p24"/>
          <p:cNvSpPr/>
          <p:nvPr/>
        </p:nvSpPr>
        <p:spPr>
          <a:xfrm>
            <a:off x="5347989" y="3083166"/>
            <a:ext cx="1776693" cy="433552"/>
          </a:xfrm>
          <a:prstGeom prst="rect">
            <a:avLst/>
          </a:prstGeom>
          <a:noFill/>
          <a:ln cap="flat" cmpd="sng" w="25400">
            <a:solidFill>
              <a:srgbClr val="69B9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