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G10INLyfH57TCJuxYkPeKtyeQ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2" name="Google Shape;1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4" name="Google Shape;12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6" name="Google Shape;14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8" name="Google Shape;16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0" name="Google Shape;1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2" name="Google Shape;21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CF01_interactivo_ruta aprendizaje</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9"/>
          <p:cNvSpPr txBox="1"/>
          <p:nvPr/>
        </p:nvSpPr>
        <p:spPr>
          <a:xfrm>
            <a:off x="8423610" y="999117"/>
            <a:ext cx="3623092"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interactivo de seis botones. Al dar clic sobre cada botón, aparece un cuadro de diálogo con la información respectiva, tal como se aprecia en las siguientes diapositivas.</a:t>
            </a:r>
            <a:endParaRPr b="0" i="0" sz="1400" u="none" cap="none" strike="noStrike">
              <a:solidFill>
                <a:schemeClr val="dk1"/>
              </a:solidFill>
              <a:latin typeface="Arial"/>
              <a:ea typeface="Arial"/>
              <a:cs typeface="Arial"/>
              <a:sym typeface="Arial"/>
            </a:endParaRPr>
          </a:p>
        </p:txBody>
      </p:sp>
      <p:sp>
        <p:nvSpPr>
          <p:cNvPr id="85" name="Google Shape;85;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19"/>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249346861?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7" name="Google Shape;87;p19"/>
          <p:cNvPicPr preferRelativeResize="0"/>
          <p:nvPr/>
        </p:nvPicPr>
        <p:blipFill rotWithShape="1">
          <a:blip r:embed="rId3">
            <a:alphaModFix/>
          </a:blip>
          <a:srcRect b="0" l="6758" r="5634" t="0"/>
          <a:stretch/>
        </p:blipFill>
        <p:spPr>
          <a:xfrm>
            <a:off x="177613" y="2000249"/>
            <a:ext cx="8075737" cy="2405948"/>
          </a:xfrm>
          <a:prstGeom prst="rect">
            <a:avLst/>
          </a:prstGeom>
          <a:noFill/>
          <a:ln>
            <a:noFill/>
          </a:ln>
        </p:spPr>
      </p:pic>
      <p:sp>
        <p:nvSpPr>
          <p:cNvPr id="88" name="Google Shape;88;p19"/>
          <p:cNvSpPr/>
          <p:nvPr/>
        </p:nvSpPr>
        <p:spPr>
          <a:xfrm>
            <a:off x="516367" y="3281082"/>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9"/>
          <p:cNvSpPr/>
          <p:nvPr/>
        </p:nvSpPr>
        <p:spPr>
          <a:xfrm>
            <a:off x="1737248" y="3281081"/>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19"/>
          <p:cNvSpPr/>
          <p:nvPr/>
        </p:nvSpPr>
        <p:spPr>
          <a:xfrm>
            <a:off x="3056524" y="3281080"/>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19"/>
          <p:cNvSpPr/>
          <p:nvPr/>
        </p:nvSpPr>
        <p:spPr>
          <a:xfrm>
            <a:off x="4215481" y="3281080"/>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19"/>
          <p:cNvSpPr/>
          <p:nvPr/>
        </p:nvSpPr>
        <p:spPr>
          <a:xfrm>
            <a:off x="5462016" y="3203223"/>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19"/>
          <p:cNvSpPr/>
          <p:nvPr/>
        </p:nvSpPr>
        <p:spPr>
          <a:xfrm>
            <a:off x="6708551" y="3281079"/>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9"/>
          <p:cNvSpPr/>
          <p:nvPr/>
        </p:nvSpPr>
        <p:spPr>
          <a:xfrm>
            <a:off x="472318" y="3411813"/>
            <a:ext cx="105104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Investigación de mercados</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95" name="Google Shape;95;p19"/>
          <p:cNvSpPr/>
          <p:nvPr/>
        </p:nvSpPr>
        <p:spPr>
          <a:xfrm>
            <a:off x="1923415"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Clientes</a:t>
            </a:r>
            <a:endParaRPr b="0" i="0" sz="1000" u="none" cap="none" strike="noStrike">
              <a:solidFill>
                <a:srgbClr val="000000"/>
              </a:solidFill>
              <a:latin typeface="Arial"/>
              <a:ea typeface="Arial"/>
              <a:cs typeface="Arial"/>
              <a:sym typeface="Arial"/>
            </a:endParaRPr>
          </a:p>
        </p:txBody>
      </p:sp>
      <p:sp>
        <p:nvSpPr>
          <p:cNvPr id="96" name="Google Shape;96;p19"/>
          <p:cNvSpPr/>
          <p:nvPr/>
        </p:nvSpPr>
        <p:spPr>
          <a:xfrm>
            <a:off x="2994172"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Normatividad</a:t>
            </a:r>
            <a:endParaRPr b="0" i="0" sz="1000" u="none" cap="none" strike="noStrike">
              <a:solidFill>
                <a:srgbClr val="000000"/>
              </a:solidFill>
              <a:latin typeface="Arial"/>
              <a:ea typeface="Arial"/>
              <a:cs typeface="Arial"/>
              <a:sym typeface="Arial"/>
            </a:endParaRPr>
          </a:p>
        </p:txBody>
      </p:sp>
      <p:sp>
        <p:nvSpPr>
          <p:cNvPr id="97" name="Google Shape;97;p19"/>
          <p:cNvSpPr/>
          <p:nvPr/>
        </p:nvSpPr>
        <p:spPr>
          <a:xfrm>
            <a:off x="4360030" y="3491123"/>
            <a:ext cx="80182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Ofimática</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98" name="Google Shape;98;p19"/>
          <p:cNvSpPr/>
          <p:nvPr/>
        </p:nvSpPr>
        <p:spPr>
          <a:xfrm>
            <a:off x="5516396" y="3281079"/>
            <a:ext cx="88212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Seguridad y salud en el trabajo</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99" name="Google Shape;99;p19"/>
          <p:cNvSpPr/>
          <p:nvPr/>
        </p:nvSpPr>
        <p:spPr>
          <a:xfrm>
            <a:off x="6832390" y="3488757"/>
            <a:ext cx="75212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Encuesta</a:t>
            </a:r>
            <a:endParaRPr b="0" i="0" sz="10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249346861?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07" name="Google Shape;107;p5"/>
          <p:cNvPicPr preferRelativeResize="0"/>
          <p:nvPr/>
        </p:nvPicPr>
        <p:blipFill rotWithShape="1">
          <a:blip r:embed="rId3">
            <a:alphaModFix/>
          </a:blip>
          <a:srcRect b="0" l="6758" r="5634" t="0"/>
          <a:stretch/>
        </p:blipFill>
        <p:spPr>
          <a:xfrm>
            <a:off x="177613" y="2000249"/>
            <a:ext cx="8075737" cy="2405948"/>
          </a:xfrm>
          <a:prstGeom prst="rect">
            <a:avLst/>
          </a:prstGeom>
          <a:noFill/>
          <a:ln>
            <a:noFill/>
          </a:ln>
        </p:spPr>
      </p:pic>
      <p:sp>
        <p:nvSpPr>
          <p:cNvPr id="108" name="Google Shape;108;p5"/>
          <p:cNvSpPr/>
          <p:nvPr/>
        </p:nvSpPr>
        <p:spPr>
          <a:xfrm>
            <a:off x="516367" y="3281082"/>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5"/>
          <p:cNvSpPr/>
          <p:nvPr/>
        </p:nvSpPr>
        <p:spPr>
          <a:xfrm>
            <a:off x="1737248" y="3281081"/>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5"/>
          <p:cNvSpPr/>
          <p:nvPr/>
        </p:nvSpPr>
        <p:spPr>
          <a:xfrm>
            <a:off x="3056524" y="3281080"/>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5"/>
          <p:cNvSpPr/>
          <p:nvPr/>
        </p:nvSpPr>
        <p:spPr>
          <a:xfrm>
            <a:off x="4215481" y="3281080"/>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5"/>
          <p:cNvSpPr/>
          <p:nvPr/>
        </p:nvSpPr>
        <p:spPr>
          <a:xfrm>
            <a:off x="5462016" y="3203223"/>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p5"/>
          <p:cNvSpPr/>
          <p:nvPr/>
        </p:nvSpPr>
        <p:spPr>
          <a:xfrm>
            <a:off x="6708551" y="3281079"/>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4" name="Google Shape;114;p5"/>
          <p:cNvSpPr/>
          <p:nvPr/>
        </p:nvSpPr>
        <p:spPr>
          <a:xfrm>
            <a:off x="472318" y="3411813"/>
            <a:ext cx="105104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Investigación de mercados</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15" name="Google Shape;115;p5"/>
          <p:cNvSpPr/>
          <p:nvPr/>
        </p:nvSpPr>
        <p:spPr>
          <a:xfrm>
            <a:off x="1923415"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Clientes</a:t>
            </a:r>
            <a:endParaRPr b="0" i="0" sz="1000" u="none" cap="none" strike="noStrike">
              <a:solidFill>
                <a:srgbClr val="000000"/>
              </a:solidFill>
              <a:latin typeface="Arial"/>
              <a:ea typeface="Arial"/>
              <a:cs typeface="Arial"/>
              <a:sym typeface="Arial"/>
            </a:endParaRPr>
          </a:p>
        </p:txBody>
      </p:sp>
      <p:sp>
        <p:nvSpPr>
          <p:cNvPr id="116" name="Google Shape;116;p5"/>
          <p:cNvSpPr/>
          <p:nvPr/>
        </p:nvSpPr>
        <p:spPr>
          <a:xfrm>
            <a:off x="2994172"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Normatividad</a:t>
            </a:r>
            <a:endParaRPr b="0" i="0" sz="1000" u="none" cap="none" strike="noStrike">
              <a:solidFill>
                <a:srgbClr val="000000"/>
              </a:solidFill>
              <a:latin typeface="Arial"/>
              <a:ea typeface="Arial"/>
              <a:cs typeface="Arial"/>
              <a:sym typeface="Arial"/>
            </a:endParaRPr>
          </a:p>
        </p:txBody>
      </p:sp>
      <p:sp>
        <p:nvSpPr>
          <p:cNvPr id="117" name="Google Shape;117;p5"/>
          <p:cNvSpPr/>
          <p:nvPr/>
        </p:nvSpPr>
        <p:spPr>
          <a:xfrm>
            <a:off x="4360030" y="3491123"/>
            <a:ext cx="80182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Ofimática</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18" name="Google Shape;118;p5"/>
          <p:cNvSpPr/>
          <p:nvPr/>
        </p:nvSpPr>
        <p:spPr>
          <a:xfrm>
            <a:off x="5516396" y="3281079"/>
            <a:ext cx="88212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Seguridad y salud en el trabajo</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19" name="Google Shape;119;p5"/>
          <p:cNvSpPr/>
          <p:nvPr/>
        </p:nvSpPr>
        <p:spPr>
          <a:xfrm>
            <a:off x="6832390" y="3488757"/>
            <a:ext cx="75212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Encuesta</a:t>
            </a:r>
            <a:endParaRPr b="0" i="0" sz="1000" u="none" cap="none" strike="noStrike">
              <a:solidFill>
                <a:srgbClr val="000000"/>
              </a:solidFill>
              <a:latin typeface="Arial"/>
              <a:ea typeface="Arial"/>
              <a:cs typeface="Arial"/>
              <a:sym typeface="Arial"/>
            </a:endParaRPr>
          </a:p>
        </p:txBody>
      </p:sp>
      <p:sp>
        <p:nvSpPr>
          <p:cNvPr id="120" name="Google Shape;120;p5"/>
          <p:cNvSpPr/>
          <p:nvPr/>
        </p:nvSpPr>
        <p:spPr>
          <a:xfrm>
            <a:off x="177613" y="3942654"/>
            <a:ext cx="2264373" cy="1074750"/>
          </a:xfrm>
          <a:prstGeom prst="wedgeRoundRectCallout">
            <a:avLst>
              <a:gd fmla="val -23320" name="adj1"/>
              <a:gd fmla="val -64573" name="adj2"/>
              <a:gd fmla="val 16667" name="adj3"/>
            </a:avLst>
          </a:prstGeom>
          <a:solidFill>
            <a:srgbClr val="59595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5"/>
          <p:cNvSpPr/>
          <p:nvPr/>
        </p:nvSpPr>
        <p:spPr>
          <a:xfrm>
            <a:off x="421445" y="4094080"/>
            <a:ext cx="2020541"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100" u="none" cap="none" strike="noStrike">
                <a:solidFill>
                  <a:schemeClr val="lt1"/>
                </a:solidFill>
                <a:latin typeface="Arial"/>
                <a:ea typeface="Arial"/>
                <a:cs typeface="Arial"/>
                <a:sym typeface="Arial"/>
              </a:rPr>
              <a:t>Se comenzará detallando qué es la investigación de mercados, conociendo sus metodologías y técnicas.</a:t>
            </a:r>
            <a:endParaRPr b="0" i="0" sz="11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249346861?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9" name="Google Shape;129;p20"/>
          <p:cNvPicPr preferRelativeResize="0"/>
          <p:nvPr/>
        </p:nvPicPr>
        <p:blipFill rotWithShape="1">
          <a:blip r:embed="rId3">
            <a:alphaModFix/>
          </a:blip>
          <a:srcRect b="0" l="6758" r="5634" t="0"/>
          <a:stretch/>
        </p:blipFill>
        <p:spPr>
          <a:xfrm>
            <a:off x="177613" y="2000249"/>
            <a:ext cx="8075737" cy="2405948"/>
          </a:xfrm>
          <a:prstGeom prst="rect">
            <a:avLst/>
          </a:prstGeom>
          <a:noFill/>
          <a:ln>
            <a:noFill/>
          </a:ln>
        </p:spPr>
      </p:pic>
      <p:sp>
        <p:nvSpPr>
          <p:cNvPr id="130" name="Google Shape;130;p20"/>
          <p:cNvSpPr/>
          <p:nvPr/>
        </p:nvSpPr>
        <p:spPr>
          <a:xfrm>
            <a:off x="516367" y="3281082"/>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20"/>
          <p:cNvSpPr/>
          <p:nvPr/>
        </p:nvSpPr>
        <p:spPr>
          <a:xfrm>
            <a:off x="1737248" y="3281081"/>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20"/>
          <p:cNvSpPr/>
          <p:nvPr/>
        </p:nvSpPr>
        <p:spPr>
          <a:xfrm>
            <a:off x="3056524" y="3281080"/>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20"/>
          <p:cNvSpPr/>
          <p:nvPr/>
        </p:nvSpPr>
        <p:spPr>
          <a:xfrm>
            <a:off x="4215481" y="3281080"/>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20"/>
          <p:cNvSpPr/>
          <p:nvPr/>
        </p:nvSpPr>
        <p:spPr>
          <a:xfrm>
            <a:off x="5462016" y="3203223"/>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20"/>
          <p:cNvSpPr/>
          <p:nvPr/>
        </p:nvSpPr>
        <p:spPr>
          <a:xfrm>
            <a:off x="6708551" y="3281079"/>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20"/>
          <p:cNvSpPr/>
          <p:nvPr/>
        </p:nvSpPr>
        <p:spPr>
          <a:xfrm>
            <a:off x="472318" y="3411813"/>
            <a:ext cx="105104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Investigación de mercados</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7" name="Google Shape;137;p20"/>
          <p:cNvSpPr/>
          <p:nvPr/>
        </p:nvSpPr>
        <p:spPr>
          <a:xfrm>
            <a:off x="1923415"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Clientes</a:t>
            </a:r>
            <a:endParaRPr b="0" i="0" sz="1000" u="none" cap="none" strike="noStrike">
              <a:solidFill>
                <a:srgbClr val="000000"/>
              </a:solidFill>
              <a:latin typeface="Arial"/>
              <a:ea typeface="Arial"/>
              <a:cs typeface="Arial"/>
              <a:sym typeface="Arial"/>
            </a:endParaRPr>
          </a:p>
        </p:txBody>
      </p:sp>
      <p:sp>
        <p:nvSpPr>
          <p:cNvPr id="138" name="Google Shape;138;p20"/>
          <p:cNvSpPr/>
          <p:nvPr/>
        </p:nvSpPr>
        <p:spPr>
          <a:xfrm>
            <a:off x="2994172"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Normatividad</a:t>
            </a:r>
            <a:endParaRPr b="0" i="0" sz="1000" u="none" cap="none" strike="noStrike">
              <a:solidFill>
                <a:srgbClr val="000000"/>
              </a:solidFill>
              <a:latin typeface="Arial"/>
              <a:ea typeface="Arial"/>
              <a:cs typeface="Arial"/>
              <a:sym typeface="Arial"/>
            </a:endParaRPr>
          </a:p>
        </p:txBody>
      </p:sp>
      <p:sp>
        <p:nvSpPr>
          <p:cNvPr id="139" name="Google Shape;139;p20"/>
          <p:cNvSpPr/>
          <p:nvPr/>
        </p:nvSpPr>
        <p:spPr>
          <a:xfrm>
            <a:off x="4360030" y="3491123"/>
            <a:ext cx="80182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Ofimática</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40" name="Google Shape;140;p20"/>
          <p:cNvSpPr/>
          <p:nvPr/>
        </p:nvSpPr>
        <p:spPr>
          <a:xfrm>
            <a:off x="5516396" y="3281079"/>
            <a:ext cx="88212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Seguridad y salud en el trabajo</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41" name="Google Shape;141;p20"/>
          <p:cNvSpPr/>
          <p:nvPr/>
        </p:nvSpPr>
        <p:spPr>
          <a:xfrm>
            <a:off x="6832390" y="3488757"/>
            <a:ext cx="75212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Encuesta</a:t>
            </a:r>
            <a:endParaRPr b="0" i="0" sz="1000" u="none" cap="none" strike="noStrike">
              <a:solidFill>
                <a:srgbClr val="000000"/>
              </a:solidFill>
              <a:latin typeface="Arial"/>
              <a:ea typeface="Arial"/>
              <a:cs typeface="Arial"/>
              <a:sym typeface="Arial"/>
            </a:endParaRPr>
          </a:p>
        </p:txBody>
      </p:sp>
      <p:sp>
        <p:nvSpPr>
          <p:cNvPr id="142" name="Google Shape;142;p20"/>
          <p:cNvSpPr/>
          <p:nvPr/>
        </p:nvSpPr>
        <p:spPr>
          <a:xfrm>
            <a:off x="1237129" y="3942653"/>
            <a:ext cx="3077572" cy="1428699"/>
          </a:xfrm>
          <a:prstGeom prst="wedgeRoundRectCallout">
            <a:avLst>
              <a:gd fmla="val -23320" name="adj1"/>
              <a:gd fmla="val -64573" name="adj2"/>
              <a:gd fmla="val 16667" name="adj3"/>
            </a:avLst>
          </a:prstGeom>
          <a:solidFill>
            <a:srgbClr val="18A1BE"/>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20"/>
          <p:cNvSpPr/>
          <p:nvPr/>
        </p:nvSpPr>
        <p:spPr>
          <a:xfrm>
            <a:off x="1398494" y="4115490"/>
            <a:ext cx="2916206"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100" u="none" cap="none" strike="noStrike">
                <a:solidFill>
                  <a:schemeClr val="lt1"/>
                </a:solidFill>
                <a:latin typeface="Arial"/>
                <a:ea typeface="Arial"/>
                <a:cs typeface="Arial"/>
                <a:sym typeface="Arial"/>
              </a:rPr>
              <a:t>Se suministrarán algunos conceptos asociados a la segmentación, un tema fundamental para comprender cómo se clasifican los clientes y cómo, dependiendo del tipo de cliente, se deben abordar de manera diferenciada.</a:t>
            </a:r>
            <a:endParaRPr b="0" i="0" sz="11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0" name="Google Shape;150;p21"/>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249346861?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b="0" l="6758" r="5634" t="0"/>
          <a:stretch/>
        </p:blipFill>
        <p:spPr>
          <a:xfrm>
            <a:off x="177613" y="2000249"/>
            <a:ext cx="8075737" cy="2405948"/>
          </a:xfrm>
          <a:prstGeom prst="rect">
            <a:avLst/>
          </a:prstGeom>
          <a:noFill/>
          <a:ln>
            <a:noFill/>
          </a:ln>
        </p:spPr>
      </p:pic>
      <p:sp>
        <p:nvSpPr>
          <p:cNvPr id="152" name="Google Shape;152;p21"/>
          <p:cNvSpPr/>
          <p:nvPr/>
        </p:nvSpPr>
        <p:spPr>
          <a:xfrm>
            <a:off x="516367" y="3281082"/>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 name="Google Shape;153;p21"/>
          <p:cNvSpPr/>
          <p:nvPr/>
        </p:nvSpPr>
        <p:spPr>
          <a:xfrm>
            <a:off x="1737248" y="3281081"/>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21"/>
          <p:cNvSpPr/>
          <p:nvPr/>
        </p:nvSpPr>
        <p:spPr>
          <a:xfrm>
            <a:off x="3056524" y="3281080"/>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21"/>
          <p:cNvSpPr/>
          <p:nvPr/>
        </p:nvSpPr>
        <p:spPr>
          <a:xfrm>
            <a:off x="4215481" y="3281080"/>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21"/>
          <p:cNvSpPr/>
          <p:nvPr/>
        </p:nvSpPr>
        <p:spPr>
          <a:xfrm>
            <a:off x="5462016" y="3203223"/>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21"/>
          <p:cNvSpPr/>
          <p:nvPr/>
        </p:nvSpPr>
        <p:spPr>
          <a:xfrm>
            <a:off x="6708551" y="3281079"/>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21"/>
          <p:cNvSpPr/>
          <p:nvPr/>
        </p:nvSpPr>
        <p:spPr>
          <a:xfrm>
            <a:off x="472318" y="3411813"/>
            <a:ext cx="105104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Investigación de mercados</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59" name="Google Shape;159;p21"/>
          <p:cNvSpPr/>
          <p:nvPr/>
        </p:nvSpPr>
        <p:spPr>
          <a:xfrm>
            <a:off x="1923415"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Clientes</a:t>
            </a:r>
            <a:endParaRPr b="0" i="0" sz="1000" u="none" cap="none" strike="noStrike">
              <a:solidFill>
                <a:srgbClr val="000000"/>
              </a:solidFill>
              <a:latin typeface="Arial"/>
              <a:ea typeface="Arial"/>
              <a:cs typeface="Arial"/>
              <a:sym typeface="Arial"/>
            </a:endParaRPr>
          </a:p>
        </p:txBody>
      </p:sp>
      <p:sp>
        <p:nvSpPr>
          <p:cNvPr id="160" name="Google Shape;160;p21"/>
          <p:cNvSpPr/>
          <p:nvPr/>
        </p:nvSpPr>
        <p:spPr>
          <a:xfrm>
            <a:off x="2994172"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Normatividad</a:t>
            </a:r>
            <a:endParaRPr b="0" i="0" sz="1000" u="none" cap="none" strike="noStrike">
              <a:solidFill>
                <a:srgbClr val="000000"/>
              </a:solidFill>
              <a:latin typeface="Arial"/>
              <a:ea typeface="Arial"/>
              <a:cs typeface="Arial"/>
              <a:sym typeface="Arial"/>
            </a:endParaRPr>
          </a:p>
        </p:txBody>
      </p:sp>
      <p:sp>
        <p:nvSpPr>
          <p:cNvPr id="161" name="Google Shape;161;p21"/>
          <p:cNvSpPr/>
          <p:nvPr/>
        </p:nvSpPr>
        <p:spPr>
          <a:xfrm>
            <a:off x="4360030" y="3491123"/>
            <a:ext cx="80182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Ofimática</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62" name="Google Shape;162;p21"/>
          <p:cNvSpPr/>
          <p:nvPr/>
        </p:nvSpPr>
        <p:spPr>
          <a:xfrm>
            <a:off x="5516396" y="3281079"/>
            <a:ext cx="88212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Seguridad y salud en el trabajo</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63" name="Google Shape;163;p21"/>
          <p:cNvSpPr/>
          <p:nvPr/>
        </p:nvSpPr>
        <p:spPr>
          <a:xfrm>
            <a:off x="6832390" y="3488757"/>
            <a:ext cx="75212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Encuesta</a:t>
            </a:r>
            <a:endParaRPr b="0" i="0" sz="1000" u="none" cap="none" strike="noStrike">
              <a:solidFill>
                <a:srgbClr val="000000"/>
              </a:solidFill>
              <a:latin typeface="Arial"/>
              <a:ea typeface="Arial"/>
              <a:cs typeface="Arial"/>
              <a:sym typeface="Arial"/>
            </a:endParaRPr>
          </a:p>
        </p:txBody>
      </p:sp>
      <p:sp>
        <p:nvSpPr>
          <p:cNvPr id="164" name="Google Shape;164;p21"/>
          <p:cNvSpPr/>
          <p:nvPr/>
        </p:nvSpPr>
        <p:spPr>
          <a:xfrm>
            <a:off x="2165904" y="4027457"/>
            <a:ext cx="4030629" cy="1428699"/>
          </a:xfrm>
          <a:prstGeom prst="wedgeRoundRectCallout">
            <a:avLst>
              <a:gd fmla="val -23320" name="adj1"/>
              <a:gd fmla="val -64573" name="adj2"/>
              <a:gd fmla="val 16667" name="adj3"/>
            </a:avLst>
          </a:prstGeom>
          <a:solidFill>
            <a:srgbClr val="CA345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21"/>
          <p:cNvSpPr/>
          <p:nvPr/>
        </p:nvSpPr>
        <p:spPr>
          <a:xfrm>
            <a:off x="2399765" y="4187809"/>
            <a:ext cx="3728106"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100" u="none" cap="none" strike="noStrike">
                <a:solidFill>
                  <a:schemeClr val="lt1"/>
                </a:solidFill>
                <a:latin typeface="Arial"/>
                <a:ea typeface="Arial"/>
                <a:cs typeface="Arial"/>
                <a:sym typeface="Arial"/>
              </a:rPr>
              <a:t>Luego, se tratará el tema de protección de datos, una temática muy sensible dentro de la investigación de mercados, dado que en Colombia este tema normativo requiere un tratamiento especial, en el cual el mundo de las encuestas es bastante impactado, dada la interacción constante con los clientes y sus datos personales.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2" name="Google Shape;172;p22"/>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249346861?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3" name="Google Shape;173;p22"/>
          <p:cNvPicPr preferRelativeResize="0"/>
          <p:nvPr/>
        </p:nvPicPr>
        <p:blipFill rotWithShape="1">
          <a:blip r:embed="rId3">
            <a:alphaModFix/>
          </a:blip>
          <a:srcRect b="0" l="6758" r="5634" t="0"/>
          <a:stretch/>
        </p:blipFill>
        <p:spPr>
          <a:xfrm>
            <a:off x="177613" y="2000249"/>
            <a:ext cx="8075737" cy="2405948"/>
          </a:xfrm>
          <a:prstGeom prst="rect">
            <a:avLst/>
          </a:prstGeom>
          <a:noFill/>
          <a:ln>
            <a:noFill/>
          </a:ln>
        </p:spPr>
      </p:pic>
      <p:sp>
        <p:nvSpPr>
          <p:cNvPr id="174" name="Google Shape;174;p22"/>
          <p:cNvSpPr/>
          <p:nvPr/>
        </p:nvSpPr>
        <p:spPr>
          <a:xfrm>
            <a:off x="516367" y="3281082"/>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p22"/>
          <p:cNvSpPr/>
          <p:nvPr/>
        </p:nvSpPr>
        <p:spPr>
          <a:xfrm>
            <a:off x="1737248" y="3281081"/>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6" name="Google Shape;176;p22"/>
          <p:cNvSpPr/>
          <p:nvPr/>
        </p:nvSpPr>
        <p:spPr>
          <a:xfrm>
            <a:off x="3056524" y="3281080"/>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7" name="Google Shape;177;p22"/>
          <p:cNvSpPr/>
          <p:nvPr/>
        </p:nvSpPr>
        <p:spPr>
          <a:xfrm>
            <a:off x="4215481" y="3281080"/>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p22"/>
          <p:cNvSpPr/>
          <p:nvPr/>
        </p:nvSpPr>
        <p:spPr>
          <a:xfrm>
            <a:off x="5462016" y="3203223"/>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9" name="Google Shape;179;p22"/>
          <p:cNvSpPr/>
          <p:nvPr/>
        </p:nvSpPr>
        <p:spPr>
          <a:xfrm>
            <a:off x="6708551" y="3281079"/>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22"/>
          <p:cNvSpPr/>
          <p:nvPr/>
        </p:nvSpPr>
        <p:spPr>
          <a:xfrm>
            <a:off x="472318" y="3411813"/>
            <a:ext cx="105104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Investigación de mercados</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81" name="Google Shape;181;p22"/>
          <p:cNvSpPr/>
          <p:nvPr/>
        </p:nvSpPr>
        <p:spPr>
          <a:xfrm>
            <a:off x="1923415"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Clientes</a:t>
            </a:r>
            <a:endParaRPr b="0" i="0" sz="1000" u="none" cap="none" strike="noStrike">
              <a:solidFill>
                <a:srgbClr val="000000"/>
              </a:solidFill>
              <a:latin typeface="Arial"/>
              <a:ea typeface="Arial"/>
              <a:cs typeface="Arial"/>
              <a:sym typeface="Arial"/>
            </a:endParaRPr>
          </a:p>
        </p:txBody>
      </p:sp>
      <p:sp>
        <p:nvSpPr>
          <p:cNvPr id="182" name="Google Shape;182;p22"/>
          <p:cNvSpPr/>
          <p:nvPr/>
        </p:nvSpPr>
        <p:spPr>
          <a:xfrm>
            <a:off x="2994172"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Normatividad</a:t>
            </a:r>
            <a:endParaRPr b="0" i="0" sz="1000" u="none" cap="none" strike="noStrike">
              <a:solidFill>
                <a:srgbClr val="000000"/>
              </a:solidFill>
              <a:latin typeface="Arial"/>
              <a:ea typeface="Arial"/>
              <a:cs typeface="Arial"/>
              <a:sym typeface="Arial"/>
            </a:endParaRPr>
          </a:p>
        </p:txBody>
      </p:sp>
      <p:sp>
        <p:nvSpPr>
          <p:cNvPr id="183" name="Google Shape;183;p22"/>
          <p:cNvSpPr/>
          <p:nvPr/>
        </p:nvSpPr>
        <p:spPr>
          <a:xfrm>
            <a:off x="4360030" y="3491123"/>
            <a:ext cx="80182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Ofimática</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84" name="Google Shape;184;p22"/>
          <p:cNvSpPr/>
          <p:nvPr/>
        </p:nvSpPr>
        <p:spPr>
          <a:xfrm>
            <a:off x="5516396" y="3281079"/>
            <a:ext cx="88212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Seguridad y salud en el trabajo</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85" name="Google Shape;185;p22"/>
          <p:cNvSpPr/>
          <p:nvPr/>
        </p:nvSpPr>
        <p:spPr>
          <a:xfrm>
            <a:off x="6832390" y="3488757"/>
            <a:ext cx="75212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Encuesta</a:t>
            </a:r>
            <a:endParaRPr b="0" i="0" sz="1000" u="none" cap="none" strike="noStrike">
              <a:solidFill>
                <a:srgbClr val="000000"/>
              </a:solidFill>
              <a:latin typeface="Arial"/>
              <a:ea typeface="Arial"/>
              <a:cs typeface="Arial"/>
              <a:sym typeface="Arial"/>
            </a:endParaRPr>
          </a:p>
        </p:txBody>
      </p:sp>
      <p:sp>
        <p:nvSpPr>
          <p:cNvPr id="186" name="Google Shape;186;p22"/>
          <p:cNvSpPr/>
          <p:nvPr/>
        </p:nvSpPr>
        <p:spPr>
          <a:xfrm>
            <a:off x="3652381" y="3986131"/>
            <a:ext cx="3180009" cy="1088451"/>
          </a:xfrm>
          <a:prstGeom prst="wedgeRoundRectCallout">
            <a:avLst>
              <a:gd fmla="val -23320" name="adj1"/>
              <a:gd fmla="val -64573" name="adj2"/>
              <a:gd fmla="val 16667" name="adj3"/>
            </a:avLst>
          </a:prstGeom>
          <a:solidFill>
            <a:srgbClr val="D5933B"/>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22"/>
          <p:cNvSpPr/>
          <p:nvPr/>
        </p:nvSpPr>
        <p:spPr>
          <a:xfrm>
            <a:off x="3886241" y="4146483"/>
            <a:ext cx="284933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100" u="none" cap="none" strike="noStrike">
                <a:solidFill>
                  <a:schemeClr val="lt1"/>
                </a:solidFill>
                <a:latin typeface="Arial"/>
                <a:ea typeface="Arial"/>
                <a:cs typeface="Arial"/>
                <a:sym typeface="Arial"/>
              </a:rPr>
              <a:t>Se abordarán conceptos básicos asociados al tema de la ofimática como herramienta de apoyo en la realización de procesos de investigación de mercados.</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2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249346861?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5" name="Google Shape;195;p23"/>
          <p:cNvPicPr preferRelativeResize="0"/>
          <p:nvPr/>
        </p:nvPicPr>
        <p:blipFill rotWithShape="1">
          <a:blip r:embed="rId3">
            <a:alphaModFix/>
          </a:blip>
          <a:srcRect b="0" l="6758" r="5634" t="0"/>
          <a:stretch/>
        </p:blipFill>
        <p:spPr>
          <a:xfrm>
            <a:off x="177613" y="2000249"/>
            <a:ext cx="8075737" cy="2405948"/>
          </a:xfrm>
          <a:prstGeom prst="rect">
            <a:avLst/>
          </a:prstGeom>
          <a:noFill/>
          <a:ln>
            <a:noFill/>
          </a:ln>
        </p:spPr>
      </p:pic>
      <p:sp>
        <p:nvSpPr>
          <p:cNvPr id="196" name="Google Shape;196;p23"/>
          <p:cNvSpPr/>
          <p:nvPr/>
        </p:nvSpPr>
        <p:spPr>
          <a:xfrm>
            <a:off x="516367" y="3281082"/>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7" name="Google Shape;197;p23"/>
          <p:cNvSpPr/>
          <p:nvPr/>
        </p:nvSpPr>
        <p:spPr>
          <a:xfrm>
            <a:off x="1737248" y="3281081"/>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8" name="Google Shape;198;p23"/>
          <p:cNvSpPr/>
          <p:nvPr/>
        </p:nvSpPr>
        <p:spPr>
          <a:xfrm>
            <a:off x="3056524" y="3281080"/>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9" name="Google Shape;199;p23"/>
          <p:cNvSpPr/>
          <p:nvPr/>
        </p:nvSpPr>
        <p:spPr>
          <a:xfrm>
            <a:off x="4215481" y="3281080"/>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0" name="Google Shape;200;p23"/>
          <p:cNvSpPr/>
          <p:nvPr/>
        </p:nvSpPr>
        <p:spPr>
          <a:xfrm>
            <a:off x="5462016" y="3203223"/>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1" name="Google Shape;201;p23"/>
          <p:cNvSpPr/>
          <p:nvPr/>
        </p:nvSpPr>
        <p:spPr>
          <a:xfrm>
            <a:off x="6708551" y="3281079"/>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23"/>
          <p:cNvSpPr/>
          <p:nvPr/>
        </p:nvSpPr>
        <p:spPr>
          <a:xfrm>
            <a:off x="472318" y="3411813"/>
            <a:ext cx="105104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Investigación de mercados</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203" name="Google Shape;203;p23"/>
          <p:cNvSpPr/>
          <p:nvPr/>
        </p:nvSpPr>
        <p:spPr>
          <a:xfrm>
            <a:off x="1923415"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Clientes</a:t>
            </a:r>
            <a:endParaRPr b="0" i="0" sz="1000" u="none" cap="none" strike="noStrike">
              <a:solidFill>
                <a:srgbClr val="000000"/>
              </a:solidFill>
              <a:latin typeface="Arial"/>
              <a:ea typeface="Arial"/>
              <a:cs typeface="Arial"/>
              <a:sym typeface="Arial"/>
            </a:endParaRPr>
          </a:p>
        </p:txBody>
      </p:sp>
      <p:sp>
        <p:nvSpPr>
          <p:cNvPr id="204" name="Google Shape;204;p23"/>
          <p:cNvSpPr/>
          <p:nvPr/>
        </p:nvSpPr>
        <p:spPr>
          <a:xfrm>
            <a:off x="2994172"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Normatividad</a:t>
            </a:r>
            <a:endParaRPr b="0" i="0" sz="1000" u="none" cap="none" strike="noStrike">
              <a:solidFill>
                <a:srgbClr val="000000"/>
              </a:solidFill>
              <a:latin typeface="Arial"/>
              <a:ea typeface="Arial"/>
              <a:cs typeface="Arial"/>
              <a:sym typeface="Arial"/>
            </a:endParaRPr>
          </a:p>
        </p:txBody>
      </p:sp>
      <p:sp>
        <p:nvSpPr>
          <p:cNvPr id="205" name="Google Shape;205;p23"/>
          <p:cNvSpPr/>
          <p:nvPr/>
        </p:nvSpPr>
        <p:spPr>
          <a:xfrm>
            <a:off x="4360030" y="3491123"/>
            <a:ext cx="80182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Ofimática</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206" name="Google Shape;206;p23"/>
          <p:cNvSpPr/>
          <p:nvPr/>
        </p:nvSpPr>
        <p:spPr>
          <a:xfrm>
            <a:off x="5516396" y="3281079"/>
            <a:ext cx="88212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Seguridad y salud en el trabajo</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207" name="Google Shape;207;p23"/>
          <p:cNvSpPr/>
          <p:nvPr/>
        </p:nvSpPr>
        <p:spPr>
          <a:xfrm>
            <a:off x="6832390" y="3488757"/>
            <a:ext cx="75212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Encuesta</a:t>
            </a:r>
            <a:endParaRPr b="0" i="0" sz="1000" u="none" cap="none" strike="noStrike">
              <a:solidFill>
                <a:srgbClr val="000000"/>
              </a:solidFill>
              <a:latin typeface="Arial"/>
              <a:ea typeface="Arial"/>
              <a:cs typeface="Arial"/>
              <a:sym typeface="Arial"/>
            </a:endParaRPr>
          </a:p>
        </p:txBody>
      </p:sp>
      <p:sp>
        <p:nvSpPr>
          <p:cNvPr id="208" name="Google Shape;208;p23"/>
          <p:cNvSpPr/>
          <p:nvPr/>
        </p:nvSpPr>
        <p:spPr>
          <a:xfrm>
            <a:off x="4921784" y="3999422"/>
            <a:ext cx="3180009" cy="1437625"/>
          </a:xfrm>
          <a:prstGeom prst="wedgeRoundRectCallout">
            <a:avLst>
              <a:gd fmla="val -23320" name="adj1"/>
              <a:gd fmla="val -64573" name="adj2"/>
              <a:gd fmla="val 16667" name="adj3"/>
            </a:avLst>
          </a:prstGeom>
          <a:solidFill>
            <a:srgbClr val="A164A4"/>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9" name="Google Shape;209;p23"/>
          <p:cNvSpPr/>
          <p:nvPr/>
        </p:nvSpPr>
        <p:spPr>
          <a:xfrm>
            <a:off x="5155644" y="4164236"/>
            <a:ext cx="2946149"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100" u="none" cap="none" strike="noStrike">
                <a:solidFill>
                  <a:schemeClr val="lt1"/>
                </a:solidFill>
                <a:latin typeface="Arial"/>
                <a:ea typeface="Arial"/>
                <a:cs typeface="Arial"/>
                <a:sym typeface="Arial"/>
              </a:rPr>
              <a:t>Se trabajará de una manera general un tema que, si bien pareciera no tener mucho alcance, realmente tiene gran importancia en el desempeño del encuestador como lo es, la buena práctica de pautas de seguridad y salud en el trabajo.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5" name="Google Shape;215;p2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stock.adobe.com/co/images/id/249346861?as_audience=srp&amp;as_campaign=Freepik&amp;get_facets=1&amp;order=relevance&amp;safe_search=1&amp;as_content=api&amp;k=infograf%C3%83%C2%ADa%20seis&amp;filterscontent_typezip_vector=1&amp;tduid=0efadf5367b667ad536303d96e793a72&amp;as_channel=affiliate&amp;as_campclass=redirect&amp;as_source=arv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17" name="Google Shape;217;p24"/>
          <p:cNvPicPr preferRelativeResize="0"/>
          <p:nvPr/>
        </p:nvPicPr>
        <p:blipFill rotWithShape="1">
          <a:blip r:embed="rId3">
            <a:alphaModFix/>
          </a:blip>
          <a:srcRect b="0" l="6758" r="5634" t="0"/>
          <a:stretch/>
        </p:blipFill>
        <p:spPr>
          <a:xfrm>
            <a:off x="177613" y="2000249"/>
            <a:ext cx="8075737" cy="2405948"/>
          </a:xfrm>
          <a:prstGeom prst="rect">
            <a:avLst/>
          </a:prstGeom>
          <a:noFill/>
          <a:ln>
            <a:noFill/>
          </a:ln>
        </p:spPr>
      </p:pic>
      <p:sp>
        <p:nvSpPr>
          <p:cNvPr id="218" name="Google Shape;218;p24"/>
          <p:cNvSpPr/>
          <p:nvPr/>
        </p:nvSpPr>
        <p:spPr>
          <a:xfrm>
            <a:off x="516367" y="3281082"/>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9" name="Google Shape;219;p24"/>
          <p:cNvSpPr/>
          <p:nvPr/>
        </p:nvSpPr>
        <p:spPr>
          <a:xfrm>
            <a:off x="1737248" y="3281081"/>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0" name="Google Shape;220;p24"/>
          <p:cNvSpPr/>
          <p:nvPr/>
        </p:nvSpPr>
        <p:spPr>
          <a:xfrm>
            <a:off x="3056524" y="3281080"/>
            <a:ext cx="882127"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1" name="Google Shape;221;p24"/>
          <p:cNvSpPr/>
          <p:nvPr/>
        </p:nvSpPr>
        <p:spPr>
          <a:xfrm>
            <a:off x="4215481" y="3281080"/>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2" name="Google Shape;222;p24"/>
          <p:cNvSpPr/>
          <p:nvPr/>
        </p:nvSpPr>
        <p:spPr>
          <a:xfrm>
            <a:off x="5462016" y="3203223"/>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3" name="Google Shape;223;p24"/>
          <p:cNvSpPr/>
          <p:nvPr/>
        </p:nvSpPr>
        <p:spPr>
          <a:xfrm>
            <a:off x="6708551" y="3281079"/>
            <a:ext cx="969705" cy="51636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p24"/>
          <p:cNvSpPr/>
          <p:nvPr/>
        </p:nvSpPr>
        <p:spPr>
          <a:xfrm>
            <a:off x="472318" y="3411813"/>
            <a:ext cx="105104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Investigación de mercados</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225" name="Google Shape;225;p24"/>
          <p:cNvSpPr/>
          <p:nvPr/>
        </p:nvSpPr>
        <p:spPr>
          <a:xfrm>
            <a:off x="1923415"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Clientes</a:t>
            </a:r>
            <a:endParaRPr b="0" i="0" sz="1000" u="none" cap="none" strike="noStrike">
              <a:solidFill>
                <a:srgbClr val="000000"/>
              </a:solidFill>
              <a:latin typeface="Arial"/>
              <a:ea typeface="Arial"/>
              <a:cs typeface="Arial"/>
              <a:sym typeface="Arial"/>
            </a:endParaRPr>
          </a:p>
        </p:txBody>
      </p:sp>
      <p:sp>
        <p:nvSpPr>
          <p:cNvPr id="226" name="Google Shape;226;p24"/>
          <p:cNvSpPr/>
          <p:nvPr/>
        </p:nvSpPr>
        <p:spPr>
          <a:xfrm>
            <a:off x="2994172" y="3488757"/>
            <a:ext cx="10510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Normatividad</a:t>
            </a:r>
            <a:endParaRPr b="0" i="0" sz="1000" u="none" cap="none" strike="noStrike">
              <a:solidFill>
                <a:srgbClr val="000000"/>
              </a:solidFill>
              <a:latin typeface="Arial"/>
              <a:ea typeface="Arial"/>
              <a:cs typeface="Arial"/>
              <a:sym typeface="Arial"/>
            </a:endParaRPr>
          </a:p>
        </p:txBody>
      </p:sp>
      <p:sp>
        <p:nvSpPr>
          <p:cNvPr id="227" name="Google Shape;227;p24"/>
          <p:cNvSpPr/>
          <p:nvPr/>
        </p:nvSpPr>
        <p:spPr>
          <a:xfrm>
            <a:off x="4360030" y="3491123"/>
            <a:ext cx="80182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Ofimática</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228" name="Google Shape;228;p24"/>
          <p:cNvSpPr/>
          <p:nvPr/>
        </p:nvSpPr>
        <p:spPr>
          <a:xfrm>
            <a:off x="5516396" y="3281079"/>
            <a:ext cx="88212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Seguridad y salud en el trabajo</a:t>
            </a:r>
            <a:r>
              <a:rPr b="0" i="0" lang="es-E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229" name="Google Shape;229;p24"/>
          <p:cNvSpPr/>
          <p:nvPr/>
        </p:nvSpPr>
        <p:spPr>
          <a:xfrm>
            <a:off x="6832390" y="3488757"/>
            <a:ext cx="75212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000" u="none" cap="none" strike="noStrike">
                <a:solidFill>
                  <a:srgbClr val="000000"/>
                </a:solidFill>
                <a:latin typeface="Arial"/>
                <a:ea typeface="Arial"/>
                <a:cs typeface="Arial"/>
                <a:sym typeface="Arial"/>
              </a:rPr>
              <a:t>Encuesta</a:t>
            </a:r>
            <a:endParaRPr b="0" i="0" sz="1000" u="none" cap="none" strike="noStrike">
              <a:solidFill>
                <a:srgbClr val="000000"/>
              </a:solidFill>
              <a:latin typeface="Arial"/>
              <a:ea typeface="Arial"/>
              <a:cs typeface="Arial"/>
              <a:sym typeface="Arial"/>
            </a:endParaRPr>
          </a:p>
        </p:txBody>
      </p:sp>
      <p:sp>
        <p:nvSpPr>
          <p:cNvPr id="230" name="Google Shape;230;p24"/>
          <p:cNvSpPr/>
          <p:nvPr/>
        </p:nvSpPr>
        <p:spPr>
          <a:xfrm>
            <a:off x="4921784" y="3999423"/>
            <a:ext cx="3180009" cy="1261066"/>
          </a:xfrm>
          <a:prstGeom prst="wedgeRoundRectCallout">
            <a:avLst>
              <a:gd fmla="val 19981" name="adj1"/>
              <a:gd fmla="val -65321" name="adj2"/>
              <a:gd fmla="val 16667" name="adj3"/>
            </a:avLst>
          </a:prstGeom>
          <a:solidFill>
            <a:srgbClr val="3A3838"/>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24"/>
          <p:cNvSpPr/>
          <p:nvPr/>
        </p:nvSpPr>
        <p:spPr>
          <a:xfrm>
            <a:off x="5155644" y="4164236"/>
            <a:ext cx="2946149" cy="9387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100" u="none" cap="none" strike="noStrike">
                <a:solidFill>
                  <a:schemeClr val="lt1"/>
                </a:solidFill>
                <a:latin typeface="Arial"/>
                <a:ea typeface="Arial"/>
                <a:cs typeface="Arial"/>
                <a:sym typeface="Arial"/>
              </a:rPr>
              <a:t>En la última parte se mirará en detalle el proceso para elaborar y aplicar una encuesta, detallando desde el concepto mismo hasta las formas en las cuales puede realizarse y cuáles son sus partes.</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