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4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89747"/>
  </p:normalViewPr>
  <p:slideViewPr>
    <p:cSldViewPr snapToGrid="0">
      <p:cViewPr varScale="1">
        <p:scale>
          <a:sx n="66" d="100"/>
          <a:sy n="66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951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vector-gratis/mano-hombre-negocios-isometrica-sosteniendo-telefono-tactil-generado-alerta-virus-concepto-pantalla-hackear-base-datos-usuarios-telefonos-inteligentes-seguridad-nuevas-tecnologias_589019-1693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426626" y="242343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CF01_1.2_FuncionamientoAtaqueDDos_Infografia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460313" y="1077739"/>
            <a:ext cx="3579590" cy="40376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Favor realizar gráfico de acuerdo a referencia visual dada y debajo de él colocar un audio, el cual cual amplía lo que sucede en la infografía.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just">
              <a:buSzPct val="25000"/>
            </a:pPr>
            <a:r>
              <a:rPr lang="es-ES_tradnl" sz="1200" dirty="0">
                <a:solidFill>
                  <a:srgbClr val="FF0000"/>
                </a:solidFill>
                <a:latin typeface="+mn-lt"/>
                <a:ea typeface="Calibri"/>
                <a:cs typeface="Calibri"/>
                <a:sym typeface="Calibri"/>
              </a:rPr>
              <a:t>Audio: </a:t>
            </a:r>
            <a:r>
              <a:rPr lang="es-ES" sz="1200" dirty="0">
                <a:latin typeface="Arial" panose="020B0604020202020204" pitchFamily="34" charset="0"/>
                <a:ea typeface="Arial" panose="020B0604020202020204" pitchFamily="34" charset="0"/>
              </a:rPr>
              <a:t>Un ataque </a:t>
            </a:r>
            <a:r>
              <a:rPr lang="es-ES" sz="1200" dirty="0" err="1">
                <a:latin typeface="Arial" panose="020B0604020202020204" pitchFamily="34" charset="0"/>
                <a:ea typeface="Arial" panose="020B0604020202020204" pitchFamily="34" charset="0"/>
              </a:rPr>
              <a:t>DDoS</a:t>
            </a:r>
            <a:r>
              <a:rPr lang="es-ES" sz="1200" dirty="0">
                <a:latin typeface="Arial" panose="020B0604020202020204" pitchFamily="34" charset="0"/>
                <a:ea typeface="Arial" panose="020B0604020202020204" pitchFamily="34" charset="0"/>
              </a:rPr>
              <a:t>, genera que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s-CO" sz="1200" dirty="0">
                <a:latin typeface="Arial" panose="020B0604020202020204" pitchFamily="34" charset="0"/>
              </a:rPr>
              <a:t>a respuesta a las solicitudes </a:t>
            </a:r>
            <a:r>
              <a:rPr lang="es-CO" sz="1200" dirty="0" smtClean="0">
                <a:latin typeface="Arial" panose="020B0604020202020204" pitchFamily="34" charset="0"/>
              </a:rPr>
              <a:t>sea </a:t>
            </a:r>
            <a:r>
              <a:rPr lang="es-CO" sz="1200" dirty="0">
                <a:latin typeface="Arial" panose="020B0604020202020204" pitchFamily="34" charset="0"/>
              </a:rPr>
              <a:t>mucho más lenta de lo normal. </a:t>
            </a:r>
            <a:r>
              <a:rPr lang="es-CO" sz="1200" dirty="0"/>
              <a:t>Es posible que se ignoren algunas (o todas) las solicitudes de los usuarios, además de presentarse una "denegación" total del servicio: Generalmente </a:t>
            </a:r>
            <a:r>
              <a:rPr lang="es-CO" sz="1200" dirty="0" smtClean="0"/>
              <a:t>el </a:t>
            </a:r>
            <a:r>
              <a:rPr lang="es-CO" sz="1200" dirty="0"/>
              <a:t>atacante suele solicitar un pago para detener el ataque y su objetivo es ser desacreditar o dañar los negocios que pueda tener un rival o competidor.</a:t>
            </a:r>
            <a:endParaRPr lang="es-CO" sz="1200" dirty="0">
              <a:latin typeface="Arial" panose="020B0604020202020204" pitchFamily="34" charset="0"/>
            </a:endParaRPr>
          </a:p>
          <a:p>
            <a:pPr algn="just">
              <a:buSzPct val="25000"/>
            </a:pPr>
            <a:r>
              <a:rPr lang="es-ES" sz="1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CO" sz="1200" dirty="0"/>
              <a:t>Quien ha generado el </a:t>
            </a:r>
            <a:r>
              <a:rPr lang="es-CO" sz="1200" dirty="0" smtClean="0"/>
              <a:t>ataque </a:t>
            </a:r>
            <a:r>
              <a:rPr lang="es-CO" sz="1200" dirty="0"/>
              <a:t>controla las acciones de todos los dispositivos infectados en una red llamada </a:t>
            </a:r>
            <a:r>
              <a:rPr lang="es-CO" sz="1200" i="1" dirty="0"/>
              <a:t>zombi</a:t>
            </a:r>
            <a:r>
              <a:rPr lang="es-CO" sz="1200"/>
              <a:t>, </a:t>
            </a:r>
            <a:r>
              <a:rPr lang="es-CO" sz="1200" smtClean="0"/>
              <a:t>que se </a:t>
            </a:r>
            <a:r>
              <a:rPr lang="es-CO" sz="1200" dirty="0"/>
              <a:t>encarga de enviar una cantidad extremadamente grande de solicitudes tipo escala, donde logra desbordar los recursos web del usuario víctima</a:t>
            </a:r>
            <a:r>
              <a:rPr lang="es-CO" dirty="0"/>
              <a:t>.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140251"/>
            <a:ext cx="3948174" cy="17177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buSzPct val="25000"/>
            </a:pPr>
            <a:r>
              <a:rPr lang="es-CO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https://img.freepik.com/vector-gratis/mano-hombre-negocios-isometrica-sosteniendo-telefono-tactil-generado-alerta-virus-concepto-pantalla-hackear-base-datos-usuarios-telefonos-inteligentes-seguridad-nuevas-tecnologias_589019-1693.jpg</a:t>
            </a:r>
            <a:endParaRPr lang="es-CO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AC63EE-BA79-8C45-83E1-F3B0CE890A18}"/>
              </a:ext>
            </a:extLst>
          </p:cNvPr>
          <p:cNvSpPr/>
          <p:nvPr/>
        </p:nvSpPr>
        <p:spPr>
          <a:xfrm>
            <a:off x="2883704" y="1077739"/>
            <a:ext cx="4442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3. Se e</a:t>
            </a:r>
            <a:r>
              <a:rPr lang="es-CO" dirty="0"/>
              <a:t>vita el funcionamiento normal del recurso </a:t>
            </a:r>
            <a:r>
              <a:rPr lang="es-CO" dirty="0" smtClean="0"/>
              <a:t>web.</a:t>
            </a:r>
            <a:endParaRPr lang="es-ES_trad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E4B28-3C41-5047-9C5D-6E7677483813}"/>
              </a:ext>
            </a:extLst>
          </p:cNvPr>
          <p:cNvSpPr/>
          <p:nvPr/>
        </p:nvSpPr>
        <p:spPr>
          <a:xfrm>
            <a:off x="4112735" y="485041"/>
            <a:ext cx="2085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4. Extorsión </a:t>
            </a:r>
            <a:r>
              <a:rPr lang="es-CO" dirty="0" smtClean="0">
                <a:latin typeface="Arial" panose="020B0604020202020204" pitchFamily="34" charset="0"/>
                <a:ea typeface="Arial" panose="020B0604020202020204" pitchFamily="34" charset="0"/>
              </a:rPr>
              <a:t>cibernética.</a:t>
            </a:r>
            <a:endParaRPr lang="es-ES_trad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9CF5F-DF24-2344-AC50-477CF68F2E87}"/>
              </a:ext>
            </a:extLst>
          </p:cNvPr>
          <p:cNvSpPr/>
          <p:nvPr/>
        </p:nvSpPr>
        <p:spPr>
          <a:xfrm>
            <a:off x="282389" y="1419046"/>
            <a:ext cx="2651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2. Se</a:t>
            </a:r>
            <a:r>
              <a:rPr lang="es-CO" dirty="0"/>
              <a:t> ignoran las solicitudes de los </a:t>
            </a:r>
            <a:r>
              <a:rPr lang="es-CO" dirty="0" smtClean="0"/>
              <a:t>usuarios.</a:t>
            </a:r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4AC26-BD00-4647-A62C-B9FEB52ABA06}"/>
              </a:ext>
            </a:extLst>
          </p:cNvPr>
          <p:cNvSpPr/>
          <p:nvPr/>
        </p:nvSpPr>
        <p:spPr>
          <a:xfrm>
            <a:off x="152098" y="4158220"/>
            <a:ext cx="342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1. Lenta</a:t>
            </a:r>
            <a:r>
              <a:rPr lang="es-CO" dirty="0"/>
              <a:t> respuesta a las solicitudes.</a:t>
            </a:r>
          </a:p>
          <a:p>
            <a:endParaRPr lang="es-ES_trad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628974-E9AC-6E4E-91BA-B646D6A52BC8}"/>
              </a:ext>
            </a:extLst>
          </p:cNvPr>
          <p:cNvSpPr/>
          <p:nvPr/>
        </p:nvSpPr>
        <p:spPr>
          <a:xfrm>
            <a:off x="5533293" y="5140251"/>
            <a:ext cx="2682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</a:rPr>
              <a:t>5. Desacreditación del </a:t>
            </a:r>
            <a:r>
              <a:rPr lang="es-CO" dirty="0" smtClean="0">
                <a:latin typeface="Arial" panose="020B0604020202020204" pitchFamily="34" charset="0"/>
              </a:rPr>
              <a:t>negocio.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DD8187-5E3E-104B-ABBE-5A73BA52AFA1}"/>
              </a:ext>
            </a:extLst>
          </p:cNvPr>
          <p:cNvCxnSpPr>
            <a:cxnSpLocks/>
          </p:cNvCxnSpPr>
          <p:nvPr/>
        </p:nvCxnSpPr>
        <p:spPr>
          <a:xfrm>
            <a:off x="3722235" y="1455853"/>
            <a:ext cx="0" cy="49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8D6415-6755-2D48-933F-7D30A65E8620}"/>
              </a:ext>
            </a:extLst>
          </p:cNvPr>
          <p:cNvCxnSpPr>
            <a:cxnSpLocks/>
          </p:cNvCxnSpPr>
          <p:nvPr/>
        </p:nvCxnSpPr>
        <p:spPr>
          <a:xfrm>
            <a:off x="4554573" y="792818"/>
            <a:ext cx="0" cy="158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09184B-6DF1-A44E-8978-9DDD0E9C0819}"/>
              </a:ext>
            </a:extLst>
          </p:cNvPr>
          <p:cNvCxnSpPr>
            <a:cxnSpLocks/>
          </p:cNvCxnSpPr>
          <p:nvPr/>
        </p:nvCxnSpPr>
        <p:spPr>
          <a:xfrm>
            <a:off x="2503034" y="1946975"/>
            <a:ext cx="0" cy="95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BC1A3F-3AC8-744C-A164-A1175D4ED494}"/>
              </a:ext>
            </a:extLst>
          </p:cNvPr>
          <p:cNvCxnSpPr>
            <a:cxnSpLocks/>
          </p:cNvCxnSpPr>
          <p:nvPr/>
        </p:nvCxnSpPr>
        <p:spPr>
          <a:xfrm flipV="1">
            <a:off x="1798771" y="4346347"/>
            <a:ext cx="1635854" cy="56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E1BD6-593A-DB41-AE20-116AE38BE9BD}"/>
              </a:ext>
            </a:extLst>
          </p:cNvPr>
          <p:cNvCxnSpPr>
            <a:cxnSpLocks/>
          </p:cNvCxnSpPr>
          <p:nvPr/>
        </p:nvCxnSpPr>
        <p:spPr>
          <a:xfrm>
            <a:off x="5709139" y="4480846"/>
            <a:ext cx="0" cy="65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7318F-A57B-7C45-97E2-AF0A1843C7BB}"/>
              </a:ext>
            </a:extLst>
          </p:cNvPr>
          <p:cNvCxnSpPr/>
          <p:nvPr/>
        </p:nvCxnSpPr>
        <p:spPr>
          <a:xfrm>
            <a:off x="1900503" y="6039573"/>
            <a:ext cx="535744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ágenes de Botnet | Vectores, fotos de stock y PSD gratuitos">
            <a:extLst>
              <a:ext uri="{FF2B5EF4-FFF2-40B4-BE49-F238E27FC236}">
                <a16:creationId xmlns:a16="http://schemas.microsoft.com/office/drawing/2014/main" id="{B74E9E72-3DE1-9C43-85F8-F878419E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94" y="1384363"/>
            <a:ext cx="4156055" cy="415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>
            <a:extLst>
              <a:ext uri="{FF2B5EF4-FFF2-40B4-BE49-F238E27FC236}">
                <a16:creationId xmlns:a16="http://schemas.microsoft.com/office/drawing/2014/main" id="{67CCA985-4BA0-AB44-A9F4-BD55A6787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66" y="5760500"/>
            <a:ext cx="558147" cy="558147"/>
          </a:xfrm>
          <a:prstGeom prst="ellipse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2E050F52-0AD9-4644-87BE-E467B5154669}"/>
              </a:ext>
            </a:extLst>
          </p:cNvPr>
          <p:cNvSpPr/>
          <p:nvPr/>
        </p:nvSpPr>
        <p:spPr>
          <a:xfrm>
            <a:off x="1583146" y="5884521"/>
            <a:ext cx="5992160" cy="319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5990DA3B-4DEC-B647-8954-D1EB57324152}"/>
              </a:ext>
            </a:extLst>
          </p:cNvPr>
          <p:cNvCxnSpPr/>
          <p:nvPr/>
        </p:nvCxnSpPr>
        <p:spPr>
          <a:xfrm>
            <a:off x="1900503" y="6039573"/>
            <a:ext cx="535744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 a la derecha con bandas 1"/>
          <p:cNvSpPr/>
          <p:nvPr/>
        </p:nvSpPr>
        <p:spPr>
          <a:xfrm>
            <a:off x="108296" y="5884521"/>
            <a:ext cx="717468" cy="3195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18451" y="5496087"/>
            <a:ext cx="3238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ea typeface="Arial" panose="020B0604020202020204" pitchFamily="34" charset="0"/>
              </a:rPr>
              <a:t>Hacer clic para conocer más del </a:t>
            </a:r>
            <a:r>
              <a:rPr lang="es-CO" dirty="0" smtClean="0">
                <a:latin typeface="Arial" panose="020B0604020202020204" pitchFamily="34" charset="0"/>
                <a:ea typeface="Arial" panose="020B0604020202020204" pitchFamily="34" charset="0"/>
              </a:rPr>
              <a:t>tema.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7626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10231</TotalTime>
  <Words>211</Words>
  <Application>Microsoft Office PowerPoint</Application>
  <PresentationFormat>Panorámica</PresentationFormat>
  <Paragraphs>14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Natalia Ortiz</cp:lastModifiedBy>
  <cp:revision>135</cp:revision>
  <dcterms:modified xsi:type="dcterms:W3CDTF">2022-03-23T01:30:09Z</dcterms:modified>
</cp:coreProperties>
</file>