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D4A0-D341-4B08-A535-183647EB4C61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0B1C1-655F-4703-BAA8-EF9D4E625C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3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7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90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4CCC-2B2B-488C-945E-D60B8A34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5D750-254E-40F4-9A40-3FFD97FE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18BF-8135-44CE-8563-5EB8C47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EB19B-51D7-4F93-98CC-3045F80C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6BB25-6141-4C24-96FD-82C9C1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43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264AD-EB81-47AA-A26E-2467CC3F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F54E4-172B-40B5-979E-874929C7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B0735-3F7D-49E8-979C-296FDD0A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9C85C-3B83-4FA6-BFD5-E32741A2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04F20-6972-4A58-A6CA-2C27A5AA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0191C-FD86-43A4-AC01-B8E6D4698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0EEF5-6BD4-4FC8-A49C-F9A28E5A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112E2-96D4-4D5C-9226-6156B1C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3A9A3-9DDD-466D-9925-F0A29940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39C73-4707-48C0-85D8-D5F1726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3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000A8-2FB0-40E6-BED4-37E07E4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05A5-B5FD-4F09-AADA-3E8DFDEE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ADBAF-AE15-49C2-9C1A-DA1BE1D7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0BAF2-31B3-4089-8257-E2FE51F6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163D0-905C-4031-85A3-17DBAE3B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F5EF-CBED-46A5-AC7D-02880F0E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D7AF7-61D2-42AD-8EE2-5099622E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D4339-B4A2-45FF-AE05-353AB4F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0D60A-A918-4785-830A-C7472691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B46A1-94D5-4D07-85B3-EA954F0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0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FCC3-F9FB-458C-B24F-B1EFF42D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4A19F-A1E1-4F74-BCB8-FE6CF250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6E7A79-52A2-4B65-B5DF-B5576A91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568DE1-0EBC-4F77-9468-5BFDC92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35001-DD32-475E-8C17-F3535740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467DD-F7FD-4C16-B1C2-FB8CE3D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7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E8D9-0AB2-4846-8745-3FF8BC47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78E53-8358-42C7-91E3-F6C8A672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81A4E-E8FE-401F-AF26-59355821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1D3A8-42E4-4DE4-8EE1-9D3256D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3B89F3-DACE-4782-A006-6516B1AA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A4C95C-5882-4934-8A32-63BB648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F678A5-C82C-4443-B107-9457456C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B3346-F3C9-47AA-A2BF-7EA244A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8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1633-DB16-472B-911B-AA645B3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A36084-4719-4D76-9B8A-E0B3654C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54B74-D94C-4A6C-8C11-73D941A7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A614E-8BA4-40EE-9FAE-F371F608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93AEB5-6F41-48D5-8762-BE944F8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F21152-CAF1-483D-9A93-582055D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0F69D-9AB4-4861-8548-FA3A719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C89EC-E918-431D-9897-5B99EDD4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AFD93-6C63-48F3-9656-B2783E8C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BF078-530E-413E-87C1-C5FB8B77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BC7F4-1B18-4879-971D-FA2487CF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D84F04-76C6-4759-A15F-563C7E2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8B7A2-49D7-4FDA-B998-372002A1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4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D38D-36D7-4DA7-90C8-1A13F33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2DD06-EE93-4293-8173-B1EC8003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8F948A-9291-4F16-8A55-1CE09176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7E3E-613A-4EE4-A1D8-5AA4D28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732B51-C020-4114-99D4-D68ADF8D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20F8C-259E-4723-9AA4-9D7E7E2D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366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CD7FE1-B66A-451E-931C-F28B48A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1E641D-251F-4D62-914F-5DC6C0A8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7CA9C-C1D0-4ACB-80D8-7E6126086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305E-0590-4326-AB55-D1D591E9BAFF}" type="datetimeFigureOut">
              <a:rPr lang="es-CO" smtClean="0"/>
              <a:t>22/03/2022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56E7F-EE99-4CA9-B31D-350525E18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67305-89DA-4142-A458-BA946617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415C-C64E-46CE-AAD2-4D75C262D2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vector-gratis/diseno-plantilla-infografia_1270-51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1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s-CO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s-CO" dirty="0" smtClean="0">
                <a:latin typeface="Arial"/>
                <a:ea typeface="Arial"/>
                <a:cs typeface="Arial"/>
                <a:sym typeface="Arial"/>
                <a:hlinkClick r:id="rId3"/>
              </a:rPr>
              <a:t>img.freepik.com/vector-gratis/diseno-plantilla-infografia_1270-51.jpg</a:t>
            </a:r>
            <a:r>
              <a:rPr lang="es-CO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" name="Google Shape;85;p2"/>
          <p:cNvSpPr/>
          <p:nvPr/>
        </p:nvSpPr>
        <p:spPr>
          <a:xfrm>
            <a:off x="1495483" y="409848"/>
            <a:ext cx="577996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CF01_2_Normas_Infografia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30" name="Picture 6" descr="Imágenes de Infografia | Vectores, fotos de stock y PSD gratuitos">
            <a:extLst>
              <a:ext uri="{FF2B5EF4-FFF2-40B4-BE49-F238E27FC236}">
                <a16:creationId xmlns:a16="http://schemas.microsoft.com/office/drawing/2014/main" id="{FE6E4C38-9E17-F241-8100-DC7BD1D8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44" y="1358799"/>
            <a:ext cx="5296001" cy="5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0238F95-14C4-C94D-9FA0-98BCCFD43EF1}"/>
              </a:ext>
            </a:extLst>
          </p:cNvPr>
          <p:cNvSpPr txBox="1"/>
          <p:nvPr/>
        </p:nvSpPr>
        <p:spPr>
          <a:xfrm>
            <a:off x="8337177" y="1161826"/>
            <a:ext cx="33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Relacionar cada ley o norma con una parte del gráfico</a:t>
            </a:r>
          </a:p>
        </p:txBody>
      </p:sp>
    </p:spTree>
    <p:extLst>
      <p:ext uri="{BB962C8B-B14F-4D97-AF65-F5344CB8AC3E}">
        <p14:creationId xmlns:p14="http://schemas.microsoft.com/office/powerpoint/2010/main" val="1304886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C9F396-A2BE-4BE2-B061-4F418A8B4EE2}"/>
              </a:ext>
            </a:extLst>
          </p:cNvPr>
          <p:cNvSpPr txBox="1"/>
          <p:nvPr/>
        </p:nvSpPr>
        <p:spPr>
          <a:xfrm>
            <a:off x="0" y="179510"/>
            <a:ext cx="825335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Ley 1581 de 2012</a:t>
            </a:r>
            <a:r>
              <a:rPr lang="es-CO" dirty="0"/>
              <a:t>, la cual se centra en la protección de datos personales y reglamenta el derecho que </a:t>
            </a:r>
            <a:r>
              <a:rPr lang="es-CO" dirty="0" smtClean="0"/>
              <a:t>tienen </a:t>
            </a:r>
            <a:r>
              <a:rPr lang="es-CO" dirty="0"/>
              <a:t>las personas  a conocer, actualizar y rectificar información que se haya recogido sobre ellas.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Ley 1266 de 2008</a:t>
            </a:r>
            <a:r>
              <a:rPr lang="es-CO" dirty="0"/>
              <a:t>,  en la cual se dictan disposiciones generales del hábeas data y regula el manejo de la información que está en bases de datos </a:t>
            </a:r>
            <a:r>
              <a:rPr lang="es-CO" dirty="0" smtClean="0"/>
              <a:t>personales. 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Ley 1273 de </a:t>
            </a:r>
            <a:r>
              <a:rPr lang="es-CO" b="1" dirty="0" smtClean="0"/>
              <a:t>2009</a:t>
            </a:r>
            <a:r>
              <a:rPr lang="es-CO" dirty="0" smtClean="0"/>
              <a:t>, </a:t>
            </a:r>
            <a:r>
              <a:rPr lang="es-CO" dirty="0"/>
              <a:t>reglamenta el castigo de todo aquel que atente contra la disponibilidad, integridad y confidencialidad de la información, que en IoT </a:t>
            </a:r>
            <a:r>
              <a:rPr lang="es-CO" dirty="0" smtClean="0"/>
              <a:t>se </a:t>
            </a:r>
            <a:r>
              <a:rPr lang="es-CO" dirty="0"/>
              <a:t>puede aplicar </a:t>
            </a:r>
            <a:r>
              <a:rPr lang="es-CO" dirty="0" smtClean="0"/>
              <a:t>a </a:t>
            </a:r>
            <a:r>
              <a:rPr lang="es-CO" dirty="0"/>
              <a:t>todo ataque a dispositivos usados en el sector salud como </a:t>
            </a:r>
            <a:r>
              <a:rPr lang="es-CO" dirty="0" smtClean="0"/>
              <a:t>ejemplo.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ISO/IEC </a:t>
            </a:r>
            <a:r>
              <a:rPr lang="es-CO" b="1" dirty="0" smtClean="0"/>
              <a:t>27000  </a:t>
            </a:r>
            <a:r>
              <a:rPr lang="es-CO" dirty="0"/>
              <a:t>h</a:t>
            </a:r>
            <a:r>
              <a:rPr lang="es-CO" dirty="0" smtClean="0"/>
              <a:t>acen </a:t>
            </a:r>
            <a:r>
              <a:rPr lang="es-CO" dirty="0"/>
              <a:t>parte de un sistema de administración de seguridad de la información </a:t>
            </a:r>
            <a:r>
              <a:rPr lang="es-CO" dirty="0" smtClean="0"/>
              <a:t>(</a:t>
            </a:r>
            <a:r>
              <a:rPr lang="es-CO" i="1" dirty="0" err="1" smtClean="0"/>
              <a:t>Information</a:t>
            </a:r>
            <a:r>
              <a:rPr lang="es-CO" i="1" dirty="0" smtClean="0"/>
              <a:t> Security Management </a:t>
            </a:r>
            <a:r>
              <a:rPr lang="es-CO" i="1" dirty="0" err="1" smtClean="0"/>
              <a:t>System</a:t>
            </a:r>
            <a:r>
              <a:rPr lang="es-CO" i="1" dirty="0" smtClean="0"/>
              <a:t> </a:t>
            </a:r>
            <a:r>
              <a:rPr lang="es-CO" dirty="0" smtClean="0"/>
              <a:t>ISMS</a:t>
            </a:r>
            <a:r>
              <a:rPr lang="es-CO" dirty="0" smtClean="0"/>
              <a:t>), </a:t>
            </a:r>
            <a:r>
              <a:rPr lang="es-CO" dirty="0"/>
              <a:t>el cual va dirigido a la seguridad de la información bajo un detallado control administrativo de la misma, está el grupo de estándares NIST en el cual encontramos el </a:t>
            </a:r>
            <a:r>
              <a:rPr lang="es-CO" dirty="0" smtClean="0"/>
              <a:t>marco </a:t>
            </a:r>
            <a:r>
              <a:rPr lang="es-CO" dirty="0"/>
              <a:t>para la mejora de la seguridad cibernética en infraestructuras críticas.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ISO </a:t>
            </a:r>
            <a:r>
              <a:rPr lang="es-CO" b="1" dirty="0" smtClean="0"/>
              <a:t>15408,  </a:t>
            </a:r>
            <a:r>
              <a:rPr lang="es-CO" dirty="0"/>
              <a:t>permite que diferentes aplicaciones de </a:t>
            </a:r>
            <a:r>
              <a:rPr lang="es-CO" i="1" dirty="0"/>
              <a:t>software</a:t>
            </a:r>
            <a:r>
              <a:rPr lang="es-CO" dirty="0"/>
              <a:t> puedan ser integradas y probadas de forma o manera segura.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ISO </a:t>
            </a:r>
            <a:r>
              <a:rPr lang="es-CO" b="1" dirty="0" smtClean="0"/>
              <a:t>27002, </a:t>
            </a:r>
            <a:r>
              <a:rPr lang="es-CO" dirty="0"/>
              <a:t>e</a:t>
            </a:r>
            <a:r>
              <a:rPr lang="es-CO" dirty="0" smtClean="0"/>
              <a:t>stablece </a:t>
            </a:r>
            <a:r>
              <a:rPr lang="es-CO" dirty="0"/>
              <a:t>un parámetro para las buenas prácticas, que determinan una serie de objetivos y controles que se integran con la ISO 27001 </a:t>
            </a:r>
            <a:r>
              <a:rPr lang="es-CO" dirty="0" smtClean="0"/>
              <a:t>en </a:t>
            </a:r>
            <a:r>
              <a:rPr lang="es-CO" dirty="0"/>
              <a:t>relación </a:t>
            </a:r>
            <a:r>
              <a:rPr lang="es-CO" dirty="0" smtClean="0"/>
              <a:t>con </a:t>
            </a:r>
            <a:r>
              <a:rPr lang="es-CO" dirty="0"/>
              <a:t>el tratamiento de los riesgos.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sz="1200" dirty="0"/>
              <a:t/>
            </a:r>
            <a:br>
              <a:rPr lang="es-CO" sz="1200" dirty="0"/>
            </a:br>
            <a:endParaRPr lang="es-CO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3B7429-CB41-EB40-8046-4B47C85407EB}"/>
              </a:ext>
            </a:extLst>
          </p:cNvPr>
          <p:cNvSpPr txBox="1"/>
          <p:nvPr/>
        </p:nvSpPr>
        <p:spPr>
          <a:xfrm>
            <a:off x="8573845" y="1065007"/>
            <a:ext cx="33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Relacionar cada ley o norma con una parte del gráfico</a:t>
            </a:r>
          </a:p>
        </p:txBody>
      </p:sp>
    </p:spTree>
    <p:extLst>
      <p:ext uri="{BB962C8B-B14F-4D97-AF65-F5344CB8AC3E}">
        <p14:creationId xmlns:p14="http://schemas.microsoft.com/office/powerpoint/2010/main" val="293724010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260</Words>
  <Application>Microsoft Office PowerPoint</Application>
  <PresentationFormat>Panorámica</PresentationFormat>
  <Paragraphs>28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Natalia Ortiz</cp:lastModifiedBy>
  <cp:revision>8</cp:revision>
  <dcterms:created xsi:type="dcterms:W3CDTF">2022-02-11T21:17:08Z</dcterms:created>
  <dcterms:modified xsi:type="dcterms:W3CDTF">2022-03-23T00:13:25Z</dcterms:modified>
</cp:coreProperties>
</file>