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Gentium Basic"/>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ia4TEUQSYxsbbsQrXWtzM4EOiU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GentiumBasic-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GentiumBasic-italic.fntdata"/><Relationship Id="rId14" Type="http://schemas.openxmlformats.org/officeDocument/2006/relationships/font" Target="fonts/GentiumBasic-bold.fntdata"/><Relationship Id="rId17" Type="http://customschemas.google.com/relationships/presentationmetadata" Target="metadata"/><Relationship Id="rId16" Type="http://schemas.openxmlformats.org/officeDocument/2006/relationships/font" Target="fonts/GentiumBas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63" name="Google Shape;6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69" name="Google Shape;6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2" name="Google Shape;8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97" name="Google Shape;9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2" name="Google Shape;11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27" name="Google Shape;12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42" name="Google Shape;14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57" name="Google Shape;15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7" name="Shape 17"/>
        <p:cNvGrpSpPr/>
        <p:nvPr/>
      </p:nvGrpSpPr>
      <p:grpSpPr>
        <a:xfrm>
          <a:off x="0" y="0"/>
          <a:ext cx="0" cy="0"/>
          <a:chOff x="0" y="0"/>
          <a:chExt cx="0" cy="0"/>
        </a:xfrm>
      </p:grpSpPr>
      <p:sp>
        <p:nvSpPr>
          <p:cNvPr id="18" name="Google Shape;18;p18"/>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0" name="Google Shape;20;p18"/>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1" name="Google Shape;21;p18"/>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22" name="Google Shape;22;p18"/>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3" name="Google Shape;23;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4" name="Google Shape;24;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5" name="Google Shape;25;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26" name="Shape 26"/>
        <p:cNvGrpSpPr/>
        <p:nvPr/>
      </p:nvGrpSpPr>
      <p:grpSpPr>
        <a:xfrm>
          <a:off x="0" y="0"/>
          <a:ext cx="0" cy="0"/>
          <a:chOff x="0" y="0"/>
          <a:chExt cx="0" cy="0"/>
        </a:xfrm>
      </p:grpSpPr>
      <p:sp>
        <p:nvSpPr>
          <p:cNvPr id="27" name="Google Shape;27;p1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0" name="Google Shape;30;p1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1" name="Shape 31"/>
        <p:cNvGrpSpPr/>
        <p:nvPr/>
      </p:nvGrpSpPr>
      <p:grpSpPr>
        <a:xfrm>
          <a:off x="0" y="0"/>
          <a:ext cx="0" cy="0"/>
          <a:chOff x="0" y="0"/>
          <a:chExt cx="0" cy="0"/>
        </a:xfrm>
      </p:grpSpPr>
      <p:sp>
        <p:nvSpPr>
          <p:cNvPr id="32" name="Google Shape;32;p2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3" name="Google Shape;33;p2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4" name="Google Shape;34;p2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35" name="Shape 35"/>
        <p:cNvGrpSpPr/>
        <p:nvPr/>
      </p:nvGrpSpPr>
      <p:grpSpPr>
        <a:xfrm>
          <a:off x="0" y="0"/>
          <a:ext cx="0" cy="0"/>
          <a:chOff x="0" y="0"/>
          <a:chExt cx="0" cy="0"/>
        </a:xfrm>
      </p:grpSpPr>
      <p:sp>
        <p:nvSpPr>
          <p:cNvPr id="36" name="Google Shape;36;p21"/>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1"/>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38" name="Google Shape;38;p21"/>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39" name="Google Shape;39;p2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0" name="Google Shape;40;p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1" name="Google Shape;41;p2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42" name="Shape 42"/>
        <p:cNvGrpSpPr/>
        <p:nvPr/>
      </p:nvGrpSpPr>
      <p:grpSpPr>
        <a:xfrm>
          <a:off x="0" y="0"/>
          <a:ext cx="0" cy="0"/>
          <a:chOff x="0" y="0"/>
          <a:chExt cx="0" cy="0"/>
        </a:xfrm>
      </p:grpSpPr>
      <p:sp>
        <p:nvSpPr>
          <p:cNvPr id="43" name="Google Shape;43;p22"/>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2"/>
          <p:cNvSpPr/>
          <p:nvPr>
            <p:ph idx="2" type="pic"/>
          </p:nvPr>
        </p:nvSpPr>
        <p:spPr>
          <a:xfrm>
            <a:off x="5183187" y="987425"/>
            <a:ext cx="6172199" cy="4873624"/>
          </a:xfrm>
          <a:prstGeom prst="rect">
            <a:avLst/>
          </a:prstGeom>
          <a:noFill/>
          <a:ln>
            <a:noFill/>
          </a:ln>
        </p:spPr>
      </p:sp>
      <p:sp>
        <p:nvSpPr>
          <p:cNvPr id="45" name="Google Shape;45;p22"/>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46" name="Google Shape;46;p2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2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8" name="Google Shape;48;p2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49" name="Shape 49"/>
        <p:cNvGrpSpPr/>
        <p:nvPr/>
      </p:nvGrpSpPr>
      <p:grpSpPr>
        <a:xfrm>
          <a:off x="0" y="0"/>
          <a:ext cx="0" cy="0"/>
          <a:chOff x="0" y="0"/>
          <a:chExt cx="0" cy="0"/>
        </a:xfrm>
      </p:grpSpPr>
      <p:sp>
        <p:nvSpPr>
          <p:cNvPr id="50" name="Google Shape;50;p2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3"/>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52" name="Google Shape;52;p2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2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2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55" name="Shape 55"/>
        <p:cNvGrpSpPr/>
        <p:nvPr/>
      </p:nvGrpSpPr>
      <p:grpSpPr>
        <a:xfrm>
          <a:off x="0" y="0"/>
          <a:ext cx="0" cy="0"/>
          <a:chOff x="0" y="0"/>
          <a:chExt cx="0" cy="0"/>
        </a:xfrm>
      </p:grpSpPr>
      <p:sp>
        <p:nvSpPr>
          <p:cNvPr id="56" name="Google Shape;56;p24"/>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4"/>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58" name="Google Shape;58;p2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9" name="Google Shape;59;p2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2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colpin.ipys.org/images/content/colpin_como-proteger-la-seguridad-digital-del-periodista-large_848x565_GdDSjMHQITwffEH.png" TargetMode="External"/><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inkania.com/wp-content/uploads/2019/08/La-importancia-de-los-sensores-en-la-transformacio%CC%81n-digital.jpg" TargetMode="External"/><Relationship Id="rId4" Type="http://schemas.openxmlformats.org/officeDocument/2006/relationships/image" Target="../media/image2.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transferencia.tec.mx/wp-content/uploads/2020/08/Sensores-impresos-en-3D-web.jpg" TargetMode="External"/><Relationship Id="rId4" Type="http://schemas.openxmlformats.org/officeDocument/2006/relationships/image" Target="../media/image2.png"/><Relationship Id="rId5"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itdigitalsecurity.es/files/201908/iot.png" TargetMode="External"/><Relationship Id="rId4" Type="http://schemas.openxmlformats.org/officeDocument/2006/relationships/image" Target="../media/image2.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www.itreseller.es/files/201701/iot-empresa.jpg" TargetMode="External"/><Relationship Id="rId4" Type="http://schemas.openxmlformats.org/officeDocument/2006/relationships/image" Target="../media/image2.png"/><Relationship Id="rId5"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phantom-expansion.unidadeditorial.es/8ae44e322df37fddbbaf9aa7e8305311/crop/0x0/2044x1363/resize/414/f/jpg/assets/multimedia/imagenes/2021/07/03/16253036472576.jpg" TargetMode="External"/><Relationship Id="rId4" Type="http://schemas.openxmlformats.org/officeDocument/2006/relationships/image" Target="../media/image2.png"/><Relationship Id="rId5"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p:nvPr/>
        </p:nvSpPr>
        <p:spPr>
          <a:xfrm>
            <a:off x="2116083" y="1945028"/>
            <a:ext cx="8136900" cy="1211400"/>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s-ES" sz="1800" u="none" cap="none" strike="noStrike">
                <a:solidFill>
                  <a:schemeClr val="lt1"/>
                </a:solidFill>
                <a:latin typeface="Arial"/>
                <a:ea typeface="Arial"/>
                <a:cs typeface="Arial"/>
                <a:sym typeface="Arial"/>
              </a:rPr>
              <a:t>Animación 2D</a:t>
            </a:r>
            <a:endParaRPr/>
          </a:p>
          <a:p>
            <a:pPr indent="0" lvl="0" marL="0" marR="0" rtl="0" algn="ctr">
              <a:lnSpc>
                <a:spcPct val="100000"/>
              </a:lnSpc>
              <a:spcBef>
                <a:spcPts val="0"/>
              </a:spcBef>
              <a:spcAft>
                <a:spcPts val="0"/>
              </a:spcAft>
              <a:buClr>
                <a:schemeClr val="dk1"/>
              </a:buClr>
              <a:buSzPts val="1200"/>
              <a:buFont typeface="Arial"/>
              <a:buNone/>
            </a:pPr>
            <a:r>
              <a:t/>
            </a:r>
            <a:endParaRPr b="0"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0" i="0" lang="es-ES" sz="1800" u="none" cap="none" strike="noStrike">
                <a:solidFill>
                  <a:srgbClr val="000000"/>
                </a:solidFill>
                <a:latin typeface="Arial"/>
                <a:ea typeface="Arial"/>
                <a:cs typeface="Arial"/>
                <a:sym typeface="Arial"/>
              </a:rPr>
              <a:t>CF01-Introduccion-Video</a:t>
            </a:r>
            <a:endParaRPr b="0" i="0" sz="1400" u="none" cap="none" strike="noStrike">
              <a:solidFill>
                <a:srgbClr val="000000"/>
              </a:solidFill>
              <a:latin typeface="Arial"/>
              <a:ea typeface="Arial"/>
              <a:cs typeface="Arial"/>
              <a:sym typeface="Arial"/>
            </a:endParaRPr>
          </a:p>
        </p:txBody>
      </p:sp>
      <p:sp>
        <p:nvSpPr>
          <p:cNvPr id="66" name="Google Shape;66;p2"/>
          <p:cNvSpPr txBox="1"/>
          <p:nvPr/>
        </p:nvSpPr>
        <p:spPr>
          <a:xfrm>
            <a:off x="3048953" y="3275112"/>
            <a:ext cx="609790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 name="Google Shape;72;p1"/>
          <p:cNvSpPr txBox="1"/>
          <p:nvPr/>
        </p:nvSpPr>
        <p:spPr>
          <a:xfrm>
            <a:off x="6896100" y="995266"/>
            <a:ext cx="5314800" cy="125556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Vídeo: Animación 2D + voz en off.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s-ES" sz="1400" u="none" cap="none" strike="noStrike">
                <a:solidFill>
                  <a:srgbClr val="000000"/>
                </a:solidFill>
                <a:latin typeface="Arial"/>
                <a:ea typeface="Arial"/>
                <a:cs typeface="Arial"/>
                <a:sym typeface="Arial"/>
              </a:rPr>
            </a:br>
            <a:r>
              <a:rPr b="0" i="0" lang="es-ES" sz="1400" u="none" cap="none" strike="noStrike">
                <a:solidFill>
                  <a:srgbClr val="000000"/>
                </a:solidFill>
                <a:latin typeface="Arial"/>
                <a:ea typeface="Arial"/>
                <a:cs typeface="Arial"/>
                <a:sym typeface="Arial"/>
              </a:rPr>
              <a:t>A medida que la voz en off narra, se mostrarán los textos y material visual que corresponda, según lo sugerido por las imágenes de ejemplo de este ppt.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Referencias imágenes: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sng" cap="none" strike="noStrike">
                <a:solidFill>
                  <a:srgbClr val="000000"/>
                </a:solidFill>
                <a:latin typeface="Arial"/>
                <a:ea typeface="Arial"/>
                <a:cs typeface="Arial"/>
                <a:sym typeface="Arial"/>
                <a:hlinkClick r:id="rId3">
                  <a:extLst>
                    <a:ext uri="{A12FA001-AC4F-418D-AE19-62706E023703}">
                      <ahyp:hlinkClr val="tx"/>
                    </a:ext>
                  </a:extLst>
                </a:hlinkClick>
              </a:rPr>
              <a:t>https://colpin.ipys.org/images/content/colpin_como-proteger-la-seguridad-digital-del-periodista-large_848x565_GdDSjMHQITwffEH.png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s-E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73" name="Google Shape;73;p1"/>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pic>
        <p:nvPicPr>
          <p:cNvPr id="74" name="Google Shape;74;p1"/>
          <p:cNvPicPr preferRelativeResize="0"/>
          <p:nvPr/>
        </p:nvPicPr>
        <p:blipFill rotWithShape="1">
          <a:blip r:embed="rId4">
            <a:alphaModFix/>
          </a:blip>
          <a:srcRect b="0" l="0" r="0" t="0"/>
          <a:stretch/>
        </p:blipFill>
        <p:spPr>
          <a:xfrm>
            <a:off x="-4301" y="-1868"/>
            <a:ext cx="6909926" cy="3859056"/>
          </a:xfrm>
          <a:prstGeom prst="rect">
            <a:avLst/>
          </a:prstGeom>
          <a:noFill/>
          <a:ln>
            <a:noFill/>
          </a:ln>
        </p:spPr>
      </p:pic>
      <p:sp>
        <p:nvSpPr>
          <p:cNvPr id="75" name="Google Shape;75;p1"/>
          <p:cNvSpPr/>
          <p:nvPr/>
        </p:nvSpPr>
        <p:spPr>
          <a:xfrm>
            <a:off x="418850" y="742949"/>
            <a:ext cx="5677150" cy="2289702"/>
          </a:xfrm>
          <a:prstGeom prst="roundRect">
            <a:avLst>
              <a:gd fmla="val 16667" name="adj"/>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50"/>
              <a:buFont typeface="Arial"/>
              <a:buNone/>
            </a:pPr>
            <a:r>
              <a:t/>
            </a:r>
            <a:endParaRPr b="1"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s-ES" sz="4400" u="none" cap="none" strike="noStrike">
                <a:solidFill>
                  <a:srgbClr val="000000"/>
                </a:solidFill>
                <a:latin typeface="Aharoni"/>
                <a:ea typeface="Aharoni"/>
                <a:cs typeface="Aharoni"/>
                <a:sym typeface="Aharoni"/>
              </a:rPr>
              <a:t>El plan de contingencia en el servicio guiado </a:t>
            </a:r>
            <a:endParaRPr b="1" i="0" sz="4400" u="none" cap="none" strike="noStrike">
              <a:solidFill>
                <a:schemeClr val="dk1"/>
              </a:solidFill>
              <a:latin typeface="Aharoni"/>
              <a:ea typeface="Aharoni"/>
              <a:cs typeface="Aharoni"/>
              <a:sym typeface="Aharoni"/>
            </a:endParaRPr>
          </a:p>
        </p:txBody>
      </p:sp>
      <p:pic>
        <p:nvPicPr>
          <p:cNvPr id="76" name="Google Shape;76;p1"/>
          <p:cNvPicPr preferRelativeResize="0"/>
          <p:nvPr/>
        </p:nvPicPr>
        <p:blipFill rotWithShape="1">
          <a:blip r:embed="rId5">
            <a:alphaModFix/>
          </a:blip>
          <a:srcRect b="0" l="0" r="0" t="0"/>
          <a:stretch/>
        </p:blipFill>
        <p:spPr>
          <a:xfrm>
            <a:off x="219218" y="83127"/>
            <a:ext cx="6476714" cy="3260482"/>
          </a:xfrm>
          <a:prstGeom prst="rect">
            <a:avLst/>
          </a:prstGeom>
          <a:noFill/>
          <a:ln>
            <a:noFill/>
          </a:ln>
        </p:spPr>
      </p:pic>
      <p:sp>
        <p:nvSpPr>
          <p:cNvPr id="77" name="Google Shape;77;p1"/>
          <p:cNvSpPr txBox="1"/>
          <p:nvPr/>
        </p:nvSpPr>
        <p:spPr>
          <a:xfrm>
            <a:off x="2196861" y="183255"/>
            <a:ext cx="453717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s-ES" sz="1400" u="none" cap="none" strike="noStrike">
                <a:solidFill>
                  <a:schemeClr val="accent4"/>
                </a:solidFill>
                <a:latin typeface="Arial"/>
                <a:ea typeface="Arial"/>
                <a:cs typeface="Arial"/>
                <a:sym typeface="Arial"/>
              </a:rPr>
              <a:t>Implementación de seguridad en internet de las cosas</a:t>
            </a:r>
            <a:r>
              <a:rPr b="1" i="1" lang="es-ES" sz="1800" u="none" cap="none" strike="noStrike">
                <a:solidFill>
                  <a:schemeClr val="accent4"/>
                </a:solidFill>
                <a:latin typeface="Arial"/>
                <a:ea typeface="Arial"/>
                <a:cs typeface="Arial"/>
                <a:sym typeface="Arial"/>
              </a:rPr>
              <a:t> </a:t>
            </a:r>
            <a:endParaRPr b="1" i="1" sz="1800" u="none" cap="none" strike="noStrike">
              <a:solidFill>
                <a:schemeClr val="accent4"/>
              </a:solidFill>
              <a:latin typeface="Arial"/>
              <a:ea typeface="Arial"/>
              <a:cs typeface="Arial"/>
              <a:sym typeface="Arial"/>
            </a:endParaRPr>
          </a:p>
        </p:txBody>
      </p:sp>
      <p:sp>
        <p:nvSpPr>
          <p:cNvPr id="78" name="Google Shape;78;p1"/>
          <p:cNvSpPr txBox="1"/>
          <p:nvPr/>
        </p:nvSpPr>
        <p:spPr>
          <a:xfrm>
            <a:off x="257319" y="742949"/>
            <a:ext cx="6476714"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ES" sz="2800" u="none" cap="none" strike="noStrike">
                <a:solidFill>
                  <a:srgbClr val="000000"/>
                </a:solidFill>
                <a:latin typeface="Gentium Basic"/>
                <a:ea typeface="Gentium Basic"/>
                <a:cs typeface="Gentium Basic"/>
                <a:sym typeface="Gentium Basic"/>
              </a:rPr>
              <a:t>Fundamentos de seguridad digital </a:t>
            </a:r>
            <a:endParaRPr b="1" i="0" sz="2800" u="none" cap="none" strike="noStrike">
              <a:solidFill>
                <a:srgbClr val="0070C0"/>
              </a:solidFill>
              <a:latin typeface="Gentium Basic"/>
              <a:ea typeface="Gentium Basic"/>
              <a:cs typeface="Gentium Basic"/>
              <a:sym typeface="Gentium Basic"/>
            </a:endParaRPr>
          </a:p>
          <a:p>
            <a:pPr indent="0" lvl="0" marL="0" marR="0" rtl="0" algn="l">
              <a:lnSpc>
                <a:spcPct val="100000"/>
              </a:lnSpc>
              <a:spcBef>
                <a:spcPts val="0"/>
              </a:spcBef>
              <a:spcAft>
                <a:spcPts val="0"/>
              </a:spcAft>
              <a:buNone/>
            </a:pPr>
            <a:r>
              <a:t/>
            </a:r>
            <a:endParaRPr b="0" i="0" sz="3200" u="none" cap="none" strike="noStrike">
              <a:solidFill>
                <a:srgbClr val="0070C0"/>
              </a:solidFill>
              <a:latin typeface="Gentium Basic"/>
              <a:ea typeface="Gentium Basic"/>
              <a:cs typeface="Gentium Basic"/>
              <a:sym typeface="Gentium Basic"/>
            </a:endParaRPr>
          </a:p>
        </p:txBody>
      </p:sp>
      <p:pic>
        <p:nvPicPr>
          <p:cNvPr descr="COLPIN | Cómo proteger la seguridad digital del periodista" id="79" name="Google Shape;79;p1"/>
          <p:cNvPicPr preferRelativeResize="0"/>
          <p:nvPr/>
        </p:nvPicPr>
        <p:blipFill rotWithShape="1">
          <a:blip r:embed="rId6">
            <a:alphaModFix/>
          </a:blip>
          <a:srcRect b="0" l="0" r="0" t="0"/>
          <a:stretch/>
        </p:blipFill>
        <p:spPr>
          <a:xfrm>
            <a:off x="4648131" y="1843607"/>
            <a:ext cx="1853490" cy="1234898"/>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4"/>
          <p:cNvSpPr txBox="1"/>
          <p:nvPr/>
        </p:nvSpPr>
        <p:spPr>
          <a:xfrm>
            <a:off x="6896100" y="995266"/>
            <a:ext cx="5314800" cy="125556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Simular un ambiente digital con sensores, como lo muestra la imagen modelo.</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 name="Google Shape;86;p4"/>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7" name="Google Shape;87;p4"/>
          <p:cNvSpPr txBox="1"/>
          <p:nvPr/>
        </p:nvSpPr>
        <p:spPr>
          <a:xfrm>
            <a:off x="0" y="4395459"/>
            <a:ext cx="6457950" cy="214059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Los sensores pueden medir temperatura, detectar movimientos, capturar imágenes, monitorear signos vitales, etc., y como actuadores existen  motores, relevos y </a:t>
            </a:r>
            <a:r>
              <a:rPr b="0" i="1" lang="es-ES" sz="1400" u="none" cap="none" strike="noStrike">
                <a:solidFill>
                  <a:srgbClr val="000000"/>
                </a:solidFill>
                <a:latin typeface="Arial"/>
                <a:ea typeface="Arial"/>
                <a:cs typeface="Arial"/>
                <a:sym typeface="Arial"/>
              </a:rPr>
              <a:t>switches</a:t>
            </a:r>
            <a:r>
              <a:rPr b="0" i="0" lang="es-ES" sz="1400" u="none" cap="none" strike="noStrike">
                <a:solidFill>
                  <a:srgbClr val="000000"/>
                </a:solidFill>
                <a:latin typeface="Arial"/>
                <a:ea typeface="Arial"/>
                <a:cs typeface="Arial"/>
                <a:sym typeface="Arial"/>
              </a:rPr>
              <a:t> que pueden actuar sobre el mundo físico. Es así como el IoT está en todo: industrias, casas, transporte, salud, gobierno, agricultura, educación, etc.</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8" name="Google Shape;88;p4"/>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 name="Google Shape;89;p4"/>
          <p:cNvSpPr/>
          <p:nvPr/>
        </p:nvSpPr>
        <p:spPr>
          <a:xfrm>
            <a:off x="6867525" y="4073512"/>
            <a:ext cx="5333999" cy="278448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a:t>
            </a:r>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sng" cap="none" strike="noStrike">
                <a:solidFill>
                  <a:srgbClr val="000000"/>
                </a:solidFill>
                <a:latin typeface="Arial"/>
                <a:ea typeface="Arial"/>
                <a:cs typeface="Arial"/>
                <a:sym typeface="Arial"/>
                <a:hlinkClick r:id="rId3">
                  <a:extLst>
                    <a:ext uri="{A12FA001-AC4F-418D-AE19-62706E023703}">
                      <ahyp:hlinkClr val="tx"/>
                    </a:ext>
                  </a:extLst>
                </a:hlinkClick>
              </a:rPr>
              <a:t>https://inkania.com/wp-content/uploads/2019/08/La-importancia-de-los-sensores-en-la-transformacio%CC%81n-digital.jpg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 </a:t>
            </a:r>
            <a:endParaRPr/>
          </a:p>
        </p:txBody>
      </p:sp>
      <p:sp>
        <p:nvSpPr>
          <p:cNvPr id="90" name="Google Shape;90;p4"/>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91" name="Google Shape;91;p4"/>
          <p:cNvGrpSpPr/>
          <p:nvPr/>
        </p:nvGrpSpPr>
        <p:grpSpPr>
          <a:xfrm>
            <a:off x="-13826" y="-37861"/>
            <a:ext cx="6909926" cy="3859056"/>
            <a:chOff x="-42401" y="-24097"/>
            <a:chExt cx="6909926" cy="3859056"/>
          </a:xfrm>
        </p:grpSpPr>
        <p:pic>
          <p:nvPicPr>
            <p:cNvPr id="92" name="Google Shape;92;p4"/>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93" name="Google Shape;93;p4"/>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c</a:t>
              </a:r>
              <a:endParaRPr b="0" i="0" sz="1800" u="none" cap="none" strike="noStrike">
                <a:solidFill>
                  <a:schemeClr val="lt1"/>
                </a:solidFill>
                <a:latin typeface="Arial"/>
                <a:ea typeface="Arial"/>
                <a:cs typeface="Arial"/>
                <a:sym typeface="Arial"/>
              </a:endParaRPr>
            </a:p>
          </p:txBody>
        </p:sp>
      </p:grpSp>
      <p:pic>
        <p:nvPicPr>
          <p:cNvPr descr="La importancia de los sensores en la transformación digital - Conectorama" id="94" name="Google Shape;94;p4"/>
          <p:cNvPicPr preferRelativeResize="0"/>
          <p:nvPr/>
        </p:nvPicPr>
        <p:blipFill rotWithShape="1">
          <a:blip r:embed="rId5">
            <a:alphaModFix/>
          </a:blip>
          <a:srcRect b="0" l="0" r="0" t="0"/>
          <a:stretch/>
        </p:blipFill>
        <p:spPr>
          <a:xfrm>
            <a:off x="502920" y="217171"/>
            <a:ext cx="5593080" cy="3018762"/>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5"/>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5"/>
          <p:cNvSpPr txBox="1"/>
          <p:nvPr/>
        </p:nvSpPr>
        <p:spPr>
          <a:xfrm>
            <a:off x="6858000" y="1005785"/>
            <a:ext cx="5314800" cy="125556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Ambientar una imagen en movimiento que simule la interacción de varios dispositivos con el hombre.</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1" name="Google Shape;101;p5"/>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02" name="Google Shape;102;p5"/>
          <p:cNvSpPr txBox="1"/>
          <p:nvPr/>
        </p:nvSpPr>
        <p:spPr>
          <a:xfrm>
            <a:off x="0" y="4395459"/>
            <a:ext cx="6457950" cy="214059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A medida que más y más dispositivos inteligentes se conectan a internet, también se incrementan las vulnerabilidades, cada dispositivo puede ser una puerta de entrada potencial a toda la infraestructura de IoT y, por </a:t>
            </a:r>
            <a:r>
              <a:rPr lang="es-ES"/>
              <a:t>lo</a:t>
            </a:r>
            <a:r>
              <a:rPr b="0" i="0" lang="es-ES" sz="1400" u="none" cap="none" strike="noStrike">
                <a:solidFill>
                  <a:srgbClr val="000000"/>
                </a:solidFill>
                <a:latin typeface="Arial"/>
                <a:ea typeface="Arial"/>
                <a:cs typeface="Arial"/>
                <a:sym typeface="Arial"/>
              </a:rPr>
              <a:t> </a:t>
            </a:r>
            <a:r>
              <a:rPr lang="es-ES"/>
              <a:t>tanto</a:t>
            </a:r>
            <a:r>
              <a:rPr b="0" i="0" lang="es-ES" sz="1400" u="none" cap="none" strike="noStrike">
                <a:solidFill>
                  <a:srgbClr val="000000"/>
                </a:solidFill>
                <a:latin typeface="Arial"/>
                <a:ea typeface="Arial"/>
                <a:cs typeface="Arial"/>
                <a:sym typeface="Arial"/>
              </a:rPr>
              <a:t>, a los datos personales y es aquí en donde se tienen que identificar las diferentes vías de ataque de esta variedad de dispositivos</a:t>
            </a:r>
            <a:endParaRPr b="0" i="0" sz="1400" u="none" cap="none" strike="noStrike">
              <a:solidFill>
                <a:srgbClr val="000000"/>
              </a:solidFill>
              <a:latin typeface="Arial"/>
              <a:ea typeface="Arial"/>
              <a:cs typeface="Arial"/>
              <a:sym typeface="Arial"/>
            </a:endParaRPr>
          </a:p>
        </p:txBody>
      </p:sp>
      <p:sp>
        <p:nvSpPr>
          <p:cNvPr id="103" name="Google Shape;103;p5"/>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 name="Google Shape;104;p5"/>
          <p:cNvSpPr/>
          <p:nvPr/>
        </p:nvSpPr>
        <p:spPr>
          <a:xfrm>
            <a:off x="6867525" y="4073512"/>
            <a:ext cx="5333999" cy="278448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a:t>
            </a:r>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sng" cap="none" strike="noStrike">
                <a:solidFill>
                  <a:srgbClr val="000000"/>
                </a:solidFill>
                <a:latin typeface="Arial"/>
                <a:ea typeface="Arial"/>
                <a:cs typeface="Arial"/>
                <a:sym typeface="Arial"/>
                <a:hlinkClick r:id="rId3">
                  <a:extLst>
                    <a:ext uri="{A12FA001-AC4F-418D-AE19-62706E023703}">
                      <ahyp:hlinkClr val="tx"/>
                    </a:ext>
                  </a:extLst>
                </a:hlinkClick>
              </a:rPr>
              <a:t>https://transferencia.tec.mx/wp-content/uploads/2020/08/Sensores-impresos-en-3D-web.jpg</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 </a:t>
            </a:r>
            <a:endParaRPr/>
          </a:p>
        </p:txBody>
      </p:sp>
      <p:sp>
        <p:nvSpPr>
          <p:cNvPr id="105" name="Google Shape;105;p5"/>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06" name="Google Shape;106;p5"/>
          <p:cNvGrpSpPr/>
          <p:nvPr/>
        </p:nvGrpSpPr>
        <p:grpSpPr>
          <a:xfrm>
            <a:off x="-13826" y="-37861"/>
            <a:ext cx="6909926" cy="3859056"/>
            <a:chOff x="-42401" y="-24097"/>
            <a:chExt cx="6909926" cy="3859056"/>
          </a:xfrm>
        </p:grpSpPr>
        <p:pic>
          <p:nvPicPr>
            <p:cNvPr id="107" name="Google Shape;107;p5"/>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108" name="Google Shape;108;p5"/>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c</a:t>
              </a:r>
              <a:endParaRPr b="0" i="0" sz="1800" u="none" cap="none" strike="noStrike">
                <a:solidFill>
                  <a:schemeClr val="lt1"/>
                </a:solidFill>
                <a:latin typeface="Arial"/>
                <a:ea typeface="Arial"/>
                <a:cs typeface="Arial"/>
                <a:sym typeface="Arial"/>
              </a:endParaRPr>
            </a:p>
          </p:txBody>
        </p:sp>
      </p:grpSp>
      <p:pic>
        <p:nvPicPr>
          <p:cNvPr descr="Sensores impresos en 3D para el diagnóstico de enfermedades" id="109" name="Google Shape;109;p5"/>
          <p:cNvPicPr preferRelativeResize="0"/>
          <p:nvPr/>
        </p:nvPicPr>
        <p:blipFill rotWithShape="1">
          <a:blip r:embed="rId5">
            <a:alphaModFix/>
          </a:blip>
          <a:srcRect b="0" l="0" r="0" t="0"/>
          <a:stretch/>
        </p:blipFill>
        <p:spPr>
          <a:xfrm>
            <a:off x="471888" y="85902"/>
            <a:ext cx="5707931" cy="319064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5" name="Google Shape;115;p6"/>
          <p:cNvSpPr txBox="1"/>
          <p:nvPr/>
        </p:nvSpPr>
        <p:spPr>
          <a:xfrm>
            <a:off x="6896100" y="995266"/>
            <a:ext cx="5314800" cy="125556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Ambientar una imagen en movimiento que simule la interacción de varios dispositivos y su autenticación.</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 name="Google Shape;116;p6"/>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17" name="Google Shape;117;p6"/>
          <p:cNvSpPr txBox="1"/>
          <p:nvPr/>
        </p:nvSpPr>
        <p:spPr>
          <a:xfrm>
            <a:off x="0" y="4395459"/>
            <a:ext cx="6457950" cy="214059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Para evitar todo esto,  se debe fortalecer la autorización y autenticación de los dispositivos, administrar actualizaciones si estos lo permiten, asegurar la privacidad e integridad de los datos  y seguridad en las redes y en la  nube.</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 name="Google Shape;118;p6"/>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 name="Google Shape;119;p6"/>
          <p:cNvSpPr/>
          <p:nvPr/>
        </p:nvSpPr>
        <p:spPr>
          <a:xfrm>
            <a:off x="6867525" y="4073512"/>
            <a:ext cx="5333999" cy="278448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a:t>
            </a:r>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sng" cap="none" strike="noStrike">
                <a:solidFill>
                  <a:srgbClr val="000000"/>
                </a:solidFill>
                <a:latin typeface="Arial"/>
                <a:ea typeface="Arial"/>
                <a:cs typeface="Arial"/>
                <a:sym typeface="Arial"/>
                <a:hlinkClick r:id="rId3">
                  <a:extLst>
                    <a:ext uri="{A12FA001-AC4F-418D-AE19-62706E023703}">
                      <ahyp:hlinkClr val="tx"/>
                    </a:ext>
                  </a:extLst>
                </a:hlinkClick>
              </a:rPr>
              <a:t>https://www.itdigitalsecurity.es/files/201908/iot.png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 </a:t>
            </a:r>
            <a:endParaRPr/>
          </a:p>
        </p:txBody>
      </p:sp>
      <p:sp>
        <p:nvSpPr>
          <p:cNvPr id="120" name="Google Shape;120;p6"/>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21" name="Google Shape;121;p6"/>
          <p:cNvGrpSpPr/>
          <p:nvPr/>
        </p:nvGrpSpPr>
        <p:grpSpPr>
          <a:xfrm>
            <a:off x="-13826" y="-37861"/>
            <a:ext cx="6909926" cy="3859056"/>
            <a:chOff x="-42401" y="-24097"/>
            <a:chExt cx="6909926" cy="3859056"/>
          </a:xfrm>
        </p:grpSpPr>
        <p:pic>
          <p:nvPicPr>
            <p:cNvPr id="122" name="Google Shape;122;p6"/>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123" name="Google Shape;123;p6"/>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c</a:t>
              </a:r>
              <a:endParaRPr b="0" i="0" sz="1800" u="none" cap="none" strike="noStrike">
                <a:solidFill>
                  <a:schemeClr val="lt1"/>
                </a:solidFill>
                <a:latin typeface="Arial"/>
                <a:ea typeface="Arial"/>
                <a:cs typeface="Arial"/>
                <a:sym typeface="Arial"/>
              </a:endParaRPr>
            </a:p>
          </p:txBody>
        </p:sp>
      </p:grpSp>
      <p:pic>
        <p:nvPicPr>
          <p:cNvPr descr="La necesidad de proteger IoT impulsa los servicios de autenticación de  dispositivos | Endpoint | IT Digital Security" id="124" name="Google Shape;124;p6"/>
          <p:cNvPicPr preferRelativeResize="0"/>
          <p:nvPr/>
        </p:nvPicPr>
        <p:blipFill rotWithShape="1">
          <a:blip r:embed="rId5">
            <a:alphaModFix/>
          </a:blip>
          <a:srcRect b="0" l="0" r="0" t="0"/>
          <a:stretch/>
        </p:blipFill>
        <p:spPr>
          <a:xfrm>
            <a:off x="527959" y="75319"/>
            <a:ext cx="5802082" cy="3263671"/>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7"/>
          <p:cNvSpPr txBox="1"/>
          <p:nvPr/>
        </p:nvSpPr>
        <p:spPr>
          <a:xfrm>
            <a:off x="6896100" y="995266"/>
            <a:ext cx="5314800" cy="125556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Ambientar una imagen en movimiento que simule la interacción de varios dispositivos y su autenticación.</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1" name="Google Shape;131;p7"/>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32" name="Google Shape;132;p7"/>
          <p:cNvSpPr txBox="1"/>
          <p:nvPr/>
        </p:nvSpPr>
        <p:spPr>
          <a:xfrm>
            <a:off x="0" y="4395459"/>
            <a:ext cx="6457950" cy="214059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De todo esto, algo importante es garantizar que la seguridad es necesaria en todos los escenarios de aplicación IoT, por ejemplo, es bien  importante en el manejo de datos sensibles de pacientes, datos sobre comportamiento de las personas, sistemas de tráfico o transporte, etc.</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3" name="Google Shape;133;p7"/>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 name="Google Shape;134;p7"/>
          <p:cNvSpPr/>
          <p:nvPr/>
        </p:nvSpPr>
        <p:spPr>
          <a:xfrm>
            <a:off x="6867525" y="4073512"/>
            <a:ext cx="5333999" cy="278448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a:t>
            </a:r>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sng" cap="none" strike="noStrike">
                <a:solidFill>
                  <a:srgbClr val="000000"/>
                </a:solidFill>
                <a:latin typeface="Arial"/>
                <a:ea typeface="Arial"/>
                <a:cs typeface="Arial"/>
                <a:sym typeface="Arial"/>
                <a:hlinkClick r:id="rId3">
                  <a:extLst>
                    <a:ext uri="{A12FA001-AC4F-418D-AE19-62706E023703}">
                      <ahyp:hlinkClr val="tx"/>
                    </a:ext>
                  </a:extLst>
                </a:hlinkClick>
              </a:rPr>
              <a:t>http://www.itreseller.es/files/201701/iot-empresa.jpg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 </a:t>
            </a:r>
            <a:endParaRPr/>
          </a:p>
        </p:txBody>
      </p:sp>
      <p:sp>
        <p:nvSpPr>
          <p:cNvPr id="135" name="Google Shape;135;p7"/>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36" name="Google Shape;136;p7"/>
          <p:cNvGrpSpPr/>
          <p:nvPr/>
        </p:nvGrpSpPr>
        <p:grpSpPr>
          <a:xfrm>
            <a:off x="-13826" y="-37861"/>
            <a:ext cx="6909926" cy="3859056"/>
            <a:chOff x="-42401" y="-24097"/>
            <a:chExt cx="6909926" cy="3859056"/>
          </a:xfrm>
        </p:grpSpPr>
        <p:pic>
          <p:nvPicPr>
            <p:cNvPr id="137" name="Google Shape;137;p7"/>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138" name="Google Shape;138;p7"/>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c</a:t>
              </a:r>
              <a:endParaRPr b="0" i="0" sz="1800" u="none" cap="none" strike="noStrike">
                <a:solidFill>
                  <a:schemeClr val="lt1"/>
                </a:solidFill>
                <a:latin typeface="Arial"/>
                <a:ea typeface="Arial"/>
                <a:cs typeface="Arial"/>
                <a:sym typeface="Arial"/>
              </a:endParaRPr>
            </a:p>
          </p:txBody>
        </p:sp>
      </p:grpSp>
      <p:pic>
        <p:nvPicPr>
          <p:cNvPr descr="Las cuatro características clave de un partner de IoT exitoso |  Distribución | IT Reseller" id="139" name="Google Shape;139;p7"/>
          <p:cNvPicPr preferRelativeResize="0"/>
          <p:nvPr/>
        </p:nvPicPr>
        <p:blipFill rotWithShape="1">
          <a:blip r:embed="rId5">
            <a:alphaModFix/>
          </a:blip>
          <a:srcRect b="0" l="0" r="0" t="0"/>
          <a:stretch/>
        </p:blipFill>
        <p:spPr>
          <a:xfrm>
            <a:off x="737344" y="149915"/>
            <a:ext cx="5444653" cy="3062617"/>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8"/>
          <p:cNvSpPr txBox="1"/>
          <p:nvPr/>
        </p:nvSpPr>
        <p:spPr>
          <a:xfrm>
            <a:off x="6896100" y="995266"/>
            <a:ext cx="5314800" cy="125556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Darle movimiento al modelo, simulando un proceso hacker digital</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6" name="Google Shape;146;p8"/>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47" name="Google Shape;147;p8"/>
          <p:cNvSpPr txBox="1"/>
          <p:nvPr/>
        </p:nvSpPr>
        <p:spPr>
          <a:xfrm>
            <a:off x="0" y="4395459"/>
            <a:ext cx="6457950" cy="21405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Y es por eso que en el sector industrial  un ataque puede ocasionar daños físicos y amenazar  las vidas humanas, es sensible cualquier ataque en  redes eléctricas inteligentes o </a:t>
            </a:r>
            <a:r>
              <a:rPr b="0" i="1" lang="es-ES" sz="1400" u="none" cap="none" strike="noStrike">
                <a:solidFill>
                  <a:srgbClr val="000000"/>
                </a:solidFill>
                <a:latin typeface="Arial"/>
                <a:ea typeface="Arial"/>
                <a:cs typeface="Arial"/>
                <a:sym typeface="Arial"/>
              </a:rPr>
              <a:t>smart grids</a:t>
            </a:r>
            <a:r>
              <a:rPr b="0" i="0" lang="es-ES" sz="1400" u="none" cap="none" strike="noStrike">
                <a:solidFill>
                  <a:srgbClr val="000000"/>
                </a:solidFill>
                <a:latin typeface="Arial"/>
                <a:ea typeface="Arial"/>
                <a:cs typeface="Arial"/>
                <a:sym typeface="Arial"/>
              </a:rPr>
              <a:t>, casas inteligentes, etc.</a:t>
            </a:r>
            <a:endParaRPr/>
          </a:p>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 </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8" name="Google Shape;148;p8"/>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 name="Google Shape;149;p8"/>
          <p:cNvSpPr/>
          <p:nvPr/>
        </p:nvSpPr>
        <p:spPr>
          <a:xfrm>
            <a:off x="6867525" y="4073512"/>
            <a:ext cx="5333999" cy="278448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a:t>
            </a:r>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sng" cap="none" strike="noStrike">
                <a:solidFill>
                  <a:srgbClr val="000000"/>
                </a:solidFill>
                <a:latin typeface="Arial"/>
                <a:ea typeface="Arial"/>
                <a:cs typeface="Arial"/>
                <a:sym typeface="Arial"/>
                <a:hlinkClick r:id="rId3">
                  <a:extLst>
                    <a:ext uri="{A12FA001-AC4F-418D-AE19-62706E023703}">
                      <ahyp:hlinkClr val="tx"/>
                    </a:ext>
                  </a:extLst>
                </a:hlinkClick>
              </a:rPr>
              <a:t>https://phantom-expansion.unidadeditorial.es/8ae44e322df37fddbbaf9aa7e8305311/crop/0x0/2044x1363/resize/414/f/jpg/assets/multimedia/imagenes/2021/07/03/16253036472576.jpg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 </a:t>
            </a:r>
            <a:endParaRPr/>
          </a:p>
        </p:txBody>
      </p:sp>
      <p:sp>
        <p:nvSpPr>
          <p:cNvPr id="150" name="Google Shape;150;p8"/>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51" name="Google Shape;151;p8"/>
          <p:cNvGrpSpPr/>
          <p:nvPr/>
        </p:nvGrpSpPr>
        <p:grpSpPr>
          <a:xfrm>
            <a:off x="-13826" y="-37861"/>
            <a:ext cx="6909926" cy="3859056"/>
            <a:chOff x="-42401" y="-24097"/>
            <a:chExt cx="6909926" cy="3859056"/>
          </a:xfrm>
        </p:grpSpPr>
        <p:pic>
          <p:nvPicPr>
            <p:cNvPr id="152" name="Google Shape;152;p8"/>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153" name="Google Shape;153;p8"/>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c</a:t>
              </a:r>
              <a:endParaRPr b="0" i="0" sz="1800" u="none" cap="none" strike="noStrike">
                <a:solidFill>
                  <a:schemeClr val="lt1"/>
                </a:solidFill>
                <a:latin typeface="Arial"/>
                <a:ea typeface="Arial"/>
                <a:cs typeface="Arial"/>
                <a:sym typeface="Arial"/>
              </a:endParaRPr>
            </a:p>
          </p:txBody>
        </p:sp>
      </p:grpSp>
      <p:pic>
        <p:nvPicPr>
          <p:cNvPr descr="Ataque cibernético a miles de empresas en EEUU y otros países | Economia  digital" id="154" name="Google Shape;154;p8"/>
          <p:cNvPicPr preferRelativeResize="0"/>
          <p:nvPr/>
        </p:nvPicPr>
        <p:blipFill rotWithShape="1">
          <a:blip r:embed="rId5">
            <a:alphaModFix/>
          </a:blip>
          <a:srcRect b="0" l="0" r="0" t="0"/>
          <a:stretch/>
        </p:blipFill>
        <p:spPr>
          <a:xfrm>
            <a:off x="1015488" y="211485"/>
            <a:ext cx="4482342" cy="2988228"/>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0" name="Google Shape;160;p9"/>
          <p:cNvSpPr txBox="1"/>
          <p:nvPr/>
        </p:nvSpPr>
        <p:spPr>
          <a:xfrm>
            <a:off x="6896100" y="995266"/>
            <a:ext cx="5314800" cy="125556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Animar un modelo similar a la imagen para cerrar el video</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1" name="Google Shape;161;p9"/>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62" name="Google Shape;162;p9"/>
          <p:cNvSpPr txBox="1"/>
          <p:nvPr/>
        </p:nvSpPr>
        <p:spPr>
          <a:xfrm>
            <a:off x="0" y="4395459"/>
            <a:ext cx="6457950" cy="214059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Por lo anterior, es muy importante que se adentren en este componente formativo, realizando las lecturas sugeridas y aquellas que, de manera autónoma, generen para conocer a fondo en qué consisten los fundamentos de la seguridad digital.</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1" lang="es-ES" sz="1400" u="none" cap="none" strike="noStrike">
                <a:solidFill>
                  <a:srgbClr val="000000"/>
                </a:solidFill>
                <a:latin typeface="Arial"/>
                <a:ea typeface="Arial"/>
                <a:cs typeface="Arial"/>
                <a:sym typeface="Arial"/>
              </a:rPr>
              <a:t>¡Bienvenidos a este nuevo aprendizaje!</a:t>
            </a:r>
            <a:endParaRPr/>
          </a:p>
        </p:txBody>
      </p:sp>
      <p:sp>
        <p:nvSpPr>
          <p:cNvPr id="163" name="Google Shape;163;p9"/>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9"/>
          <p:cNvSpPr/>
          <p:nvPr/>
        </p:nvSpPr>
        <p:spPr>
          <a:xfrm>
            <a:off x="6867525" y="4073512"/>
            <a:ext cx="5333999" cy="278448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s-ES" sz="1200" u="none" cap="none" strike="noStrike">
                <a:solidFill>
                  <a:schemeClr val="dk1"/>
                </a:solidFill>
                <a:latin typeface="Arial"/>
                <a:ea typeface="Arial"/>
                <a:cs typeface="Arial"/>
                <a:sym typeface="Arial"/>
              </a:rPr>
              <a:t>Referencias de las imágenes: </a:t>
            </a:r>
            <a:endParaRPr/>
          </a:p>
          <a:p>
            <a:pPr indent="0" lvl="0" marL="0" marR="0" rtl="0" algn="l">
              <a:lnSpc>
                <a:spcPct val="100000"/>
              </a:lnSpc>
              <a:spcBef>
                <a:spcPts val="0"/>
              </a:spcBef>
              <a:spcAft>
                <a:spcPts val="0"/>
              </a:spcAft>
              <a:buClr>
                <a:schemeClr val="dk1"/>
              </a:buClr>
              <a:buSzPts val="3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 </a:t>
            </a:r>
            <a:r>
              <a:rPr b="0" i="1" lang="es-ES" sz="1400" u="none" cap="none" strike="noStrike">
                <a:solidFill>
                  <a:srgbClr val="000000"/>
                </a:solidFill>
                <a:latin typeface="Arial"/>
                <a:ea typeface="Arial"/>
                <a:cs typeface="Arial"/>
                <a:sym typeface="Arial"/>
              </a:rPr>
              <a:t>https://blog.nivel4.com/noticias/riesgos-y-amenazas-del-iot-a-que-nos-exponemos/ </a:t>
            </a:r>
            <a:endParaRPr b="0" i="0" sz="1400" u="none" cap="none" strike="noStrike">
              <a:solidFill>
                <a:srgbClr val="000000"/>
              </a:solidFill>
              <a:latin typeface="Arial"/>
              <a:ea typeface="Arial"/>
              <a:cs typeface="Arial"/>
              <a:sym typeface="Arial"/>
            </a:endParaRPr>
          </a:p>
        </p:txBody>
      </p:sp>
      <p:sp>
        <p:nvSpPr>
          <p:cNvPr id="165" name="Google Shape;165;p9"/>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66" name="Google Shape;166;p9"/>
          <p:cNvGrpSpPr/>
          <p:nvPr/>
        </p:nvGrpSpPr>
        <p:grpSpPr>
          <a:xfrm>
            <a:off x="-13826" y="-37861"/>
            <a:ext cx="6909926" cy="3859056"/>
            <a:chOff x="-42401" y="-24097"/>
            <a:chExt cx="6909926" cy="3859056"/>
          </a:xfrm>
        </p:grpSpPr>
        <p:pic>
          <p:nvPicPr>
            <p:cNvPr id="167" name="Google Shape;167;p9"/>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68" name="Google Shape;168;p9"/>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Arial"/>
                  <a:ea typeface="Arial"/>
                  <a:cs typeface="Arial"/>
                  <a:sym typeface="Arial"/>
                </a:rPr>
                <a:t>c</a:t>
              </a:r>
              <a:endParaRPr b="0" i="0" sz="1800" u="none" cap="none" strike="noStrike">
                <a:solidFill>
                  <a:schemeClr val="lt1"/>
                </a:solidFill>
                <a:latin typeface="Arial"/>
                <a:ea typeface="Arial"/>
                <a:cs typeface="Arial"/>
                <a:sym typeface="Arial"/>
              </a:endParaRPr>
            </a:p>
          </p:txBody>
        </p:sp>
      </p:grpSp>
      <p:pic>
        <p:nvPicPr>
          <p:cNvPr id="169" name="Google Shape;169;p9"/>
          <p:cNvPicPr preferRelativeResize="0"/>
          <p:nvPr/>
        </p:nvPicPr>
        <p:blipFill rotWithShape="1">
          <a:blip r:embed="rId4">
            <a:alphaModFix/>
          </a:blip>
          <a:srcRect b="0" l="0" r="0" t="0"/>
          <a:stretch/>
        </p:blipFill>
        <p:spPr>
          <a:xfrm>
            <a:off x="964319" y="167384"/>
            <a:ext cx="4953635" cy="302768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Caterine Bedoya</dc:creator>
</cp:coreProperties>
</file>