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MutNcjw8nZ8QqoGMiIcywMy4VT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OA" initials="JGOA" lastIdx="1" clrIdx="0">
    <p:extLst>
      <p:ext uri="{19B8F6BF-5375-455C-9EA6-DF929625EA0E}">
        <p15:presenceInfo xmlns:p15="http://schemas.microsoft.com/office/powerpoint/2012/main" userId="JGO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186B3A-2E46-4D86-86A5-E0D10CE45FF4}">
  <a:tblStyle styleId="{99186B3A-2E46-4D86-86A5-E0D10CE45FF4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4660"/>
  </p:normalViewPr>
  <p:slideViewPr>
    <p:cSldViewPr snapToGrid="0">
      <p:cViewPr>
        <p:scale>
          <a:sx n="210" d="100"/>
          <a:sy n="210" d="100"/>
        </p:scale>
        <p:origin x="-372" y="-2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18:34:28.162" idx="1">
    <p:pos x="2848" y="2098"/>
    <p:text>Características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724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181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350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208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87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593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766120" y="234778"/>
            <a:ext cx="104538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para la elaboración </a:t>
            </a:r>
            <a:r>
              <a:rPr lang="es-MX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guion para los 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siguientes recursos gráficos e interactivos:</a:t>
            </a:r>
            <a:endParaRPr/>
          </a:p>
        </p:txBody>
      </p:sp>
      <p:graphicFrame>
        <p:nvGraphicFramePr>
          <p:cNvPr id="79" name="Google Shape;79;p1"/>
          <p:cNvGraphicFramePr/>
          <p:nvPr/>
        </p:nvGraphicFramePr>
        <p:xfrm>
          <a:off x="766120" y="754743"/>
          <a:ext cx="10849225" cy="5705450"/>
        </p:xfrm>
        <a:graphic>
          <a:graphicData uri="http://schemas.openxmlformats.org/drawingml/2006/table">
            <a:tbl>
              <a:tblPr firstRow="1" bandRow="1">
                <a:noFill/>
                <a:tableStyleId>{99186B3A-2E46-4D86-86A5-E0D10CE45FF4}</a:tableStyleId>
              </a:tblPr>
              <a:tblGrid>
                <a:gridCol w="1618725"/>
                <a:gridCol w="3323975"/>
                <a:gridCol w="5906525"/>
              </a:tblGrid>
              <a:tr h="50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/>
                        <a:t>Tipo de Recurso</a:t>
                      </a:r>
                      <a:endParaRPr sz="12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/>
                        <a:t>Descripción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/>
                        <a:t>Referente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21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Infografías</a:t>
                      </a:r>
                      <a:r>
                        <a:rPr lang="es-MX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298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Gráfico interactivo</a:t>
                      </a:r>
                      <a:r>
                        <a:rPr lang="es-MX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 tipo de infografía que permite eventos de pantalla como clic para que aparezca algún contenido.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Estos recursos interactivos se embeben en los contenidos del recurso web.</a:t>
                      </a:r>
                      <a:r>
                        <a:rPr lang="es-MX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pic>
        <p:nvPicPr>
          <p:cNvPr id="80" name="Google Shape;80;p1" descr="Diagrama, Escala de tiem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5859" y="1399918"/>
            <a:ext cx="2513610" cy="199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 descr="Diagrama, Text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579" y="3604575"/>
            <a:ext cx="3684025" cy="276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2"/>
          <p:cNvGraphicFramePr/>
          <p:nvPr/>
        </p:nvGraphicFramePr>
        <p:xfrm>
          <a:off x="694869" y="171336"/>
          <a:ext cx="10849225" cy="6244355"/>
        </p:xfrm>
        <a:graphic>
          <a:graphicData uri="http://schemas.openxmlformats.org/drawingml/2006/table">
            <a:tbl>
              <a:tblPr firstRow="1" bandRow="1">
                <a:noFill/>
                <a:tableStyleId>{99186B3A-2E46-4D86-86A5-E0D10CE45FF4}</a:tableStyleId>
              </a:tblPr>
              <a:tblGrid>
                <a:gridCol w="1618725"/>
                <a:gridCol w="3323975"/>
                <a:gridCol w="59065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 dirty="0"/>
                        <a:t>Tipo de Recurso</a:t>
                      </a:r>
                      <a:endParaRPr sz="12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/>
                        <a:t>Descripción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/>
                        <a:t>Referente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Presentación interactiva</a:t>
                      </a:r>
                      <a:r>
                        <a:rPr lang="es-MX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una presentación de diapositivas que permite eventos de pantalla como clic para que aparezca algún contenido. Contiene hasta 15 dispositivas.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Este tipo de recurso se usa para explicar un tema del componente formativo y se visualiza desde el contenido web.</a:t>
                      </a:r>
                      <a:r>
                        <a:rPr lang="es-MX" sz="1200" u="none" strike="noStrike" cap="none"/>
                        <a:t> 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http://ecoredsena.com.co/catalogo/presentacion-interactiva/</a:t>
                      </a:r>
                      <a:r>
                        <a:rPr lang="es-MX" sz="1200" u="none" strike="noStrike" cap="none"/>
                        <a:t> 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190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Actividad interactiva</a:t>
                      </a:r>
                      <a:r>
                        <a:rPr lang="es-MX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usan como retos de aprendizaje o actividades de afianzamiento del tema. Consiste en cuestionarios de selección </a:t>
                      </a:r>
                      <a:r>
                        <a:rPr lang="es-MX" sz="14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</a:t>
                      </a:r>
                      <a:r>
                        <a:rPr lang="es-MX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relación de términos, falso y verdadero</a:t>
                      </a:r>
                      <a:r>
                        <a:rPr lang="es-MX" sz="14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etc</a:t>
                      </a:r>
                      <a:r>
                        <a:rPr lang="es-MX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desarrollados en </a:t>
                      </a:r>
                      <a:r>
                        <a:rPr lang="es-MX" sz="14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s-MX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s-MX" sz="1200" u="none" strike="noStrike" cap="none" dirty="0"/>
                        <a:t> 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108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PDF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en formato pdf como anexo a un contenido que puede ser descargado por el aprendiz.</a:t>
                      </a:r>
                      <a:r>
                        <a:rPr lang="es-MX" sz="1200" u="none" strike="noStrike" cap="none"/>
                        <a:t> 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108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Presentación (ppt, pdf)</a:t>
                      </a:r>
                      <a:r>
                        <a:rPr lang="es-MX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una presentación de diapositivas en pdf o Power Point asociado a un contenido para descargar por parte del aprendiz.</a:t>
                      </a:r>
                      <a:r>
                        <a:rPr lang="es-MX" sz="1200" u="none" strike="noStrike" cap="none"/>
                        <a:t> 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pic>
        <p:nvPicPr>
          <p:cNvPr id="87" name="Google Shape;87;p2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2090" y="2488756"/>
            <a:ext cx="2887807" cy="16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Gráfico interactivo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DI_CF01_3-1_características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debe elaborar una gráfica como la que se muestra, manteniendo todos los elementos, y colocar tilde a la palabra características.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información que se muestra al hacer clic en cada botón, se encuentra en la siguiente diapositiva.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MX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615820" y="742949"/>
            <a:ext cx="59062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Haga clic en cada botón para revisar la información correspondiente 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s-MX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de los requisitos</a:t>
            </a:r>
            <a:r>
              <a:rPr lang="es-MX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0106" y="2303106"/>
            <a:ext cx="255143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MX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Enlazar la información relacionada con cada botón del gráfico presentado en la diapositiva anterior</a:t>
            </a:r>
            <a:r>
              <a:rPr lang="es-MX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MX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407425" y="510825"/>
            <a:ext cx="7318200" cy="566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5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Necesario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Si se tiene alguna duda acerca de la necesidad del requerimiento, se </a:t>
            </a:r>
            <a:r>
              <a:rPr lang="es-MX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preguntar “¿Qué sería lo peor de no incluirlo?” Si no se encuentra una respuesta o cualquier consecuencia, entonces es probable que no sea un requerimiento necesario.</a:t>
            </a:r>
            <a:endParaRPr dirty="0"/>
          </a:p>
          <a:p>
            <a:pPr marL="215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Completo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Un requerimiento está completo si no necesita ampliar detalles en su redacción, es decir, si se proporciona la información suficiente para su comprensión.</a:t>
            </a:r>
            <a:endParaRPr dirty="0"/>
          </a:p>
          <a:p>
            <a:pPr marL="215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Consistente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Un requerimiento es consistente si no es contradictorio con otro requerimiento.</a:t>
            </a:r>
            <a:endParaRPr dirty="0"/>
          </a:p>
          <a:p>
            <a:pPr marL="215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Correcto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Acuerdo entre dos partes. Contiene una sola idea.</a:t>
            </a:r>
            <a:endParaRPr dirty="0"/>
          </a:p>
          <a:p>
            <a:pPr marL="215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Factible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El requerimiento deberá de ser totalmente factible y dentro de presupuesto, calendario y otras restricciones, si se tiene alguna duda de su factibilidad, hay que investigar, generar pruebas de concepto para saber su complejidad y factibilidad, si aun así el requerimiento es no </a:t>
            </a:r>
            <a:r>
              <a:rPr lang="es-MX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factible, 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que revisar la visión del sistema y replantear el requerimiento.</a:t>
            </a:r>
            <a:endParaRPr dirty="0"/>
          </a:p>
          <a:p>
            <a:pPr marL="215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Modificable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s-MX" dirty="0">
                <a:solidFill>
                  <a:schemeClr val="tx1"/>
                </a:solidFill>
                <a:highlight>
                  <a:srgbClr val="FFFFFF"/>
                </a:highlight>
              </a:rPr>
              <a:t>Los cambios en los requisitos deben hacerse de manera sistemática, y debe tenerse en cuenta su </a:t>
            </a:r>
            <a:r>
              <a:rPr lang="es-MX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impacto en otros requisitos</a:t>
            </a:r>
            <a:r>
              <a:rPr lang="es-MX" dirty="0">
                <a:solidFill>
                  <a:schemeClr val="tx1"/>
                </a:solidFill>
                <a:highlight>
                  <a:srgbClr val="FFFFFF"/>
                </a:highlight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215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Priorizado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Categorizar el requerimiento nos ayuda a saber el grado de necesidad del </a:t>
            </a:r>
            <a:r>
              <a:rPr lang="es-MX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mismo: esencial/crítico, deseado, opcional verificable.</a:t>
            </a:r>
            <a:endParaRPr dirty="0"/>
          </a:p>
          <a:p>
            <a:pPr marL="215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Verificable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Si un requerimiento no se puede comprobar, </a:t>
            </a:r>
            <a:r>
              <a:rPr lang="es-MX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entonces, ¿cómo 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sabe si se cumplió con él o no? Debe ser posible verificarlo ya sea por inspección, análisis de prueba o demostración. Cuando se escriba un requerimiento, se </a:t>
            </a:r>
            <a:r>
              <a:rPr lang="es-MX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deberán determinar 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criterios de aceptación.</a:t>
            </a:r>
            <a:endParaRPr dirty="0"/>
          </a:p>
          <a:p>
            <a:pPr marL="215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Rastreable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especificación se debe organizar de tal forma que cada función del sistema se pueda rastrear hasta su conjunto de requerimientos correspondiente. Facilita las pruebas y la validación del diseño.</a:t>
            </a:r>
            <a:endParaRPr dirty="0"/>
          </a:p>
          <a:p>
            <a:pPr marL="215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Claro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Un requerimiento es conciso si es fácil de leer y entender, su redacción debe ser simple y clara </a:t>
            </a:r>
            <a:r>
              <a:rPr lang="es-MX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quienes lo consulten en 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futuro.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Panorámica</PresentationFormat>
  <Paragraphs>49</Paragraphs>
  <Slides>5</Slides>
  <Notes>5</Notes>
  <HiddenSlides>2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2</cp:revision>
  <dcterms:modified xsi:type="dcterms:W3CDTF">2021-04-15T23:34:51Z</dcterms:modified>
</cp:coreProperties>
</file>