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8" r:id="rId2"/>
    <p:sldId id="286" r:id="rId3"/>
    <p:sldId id="287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137"/>
  </p:normalViewPr>
  <p:slideViewPr>
    <p:cSldViewPr snapToGrid="0">
      <p:cViewPr>
        <p:scale>
          <a:sx n="120" d="100"/>
          <a:sy n="120" d="100"/>
        </p:scale>
        <p:origin x="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744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56828" y="266837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Línea de tiempo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DI_CF01_1-3_AseguramientoEstetica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9422969" y="0"/>
            <a:ext cx="2738033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9980908" y="1257300"/>
            <a:ext cx="2229991" cy="4320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No aplica.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453966" y="0"/>
            <a:ext cx="2738033" cy="6354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8CDD2C6-AFE1-4DB6-8015-B772786B4171}"/>
              </a:ext>
            </a:extLst>
          </p:cNvPr>
          <p:cNvCxnSpPr>
            <a:cxnSpLocks/>
          </p:cNvCxnSpPr>
          <p:nvPr/>
        </p:nvCxnSpPr>
        <p:spPr>
          <a:xfrm>
            <a:off x="5052447" y="139484"/>
            <a:ext cx="0" cy="6579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B889B6F-7A94-4030-9A61-A7EE4936E144}"/>
              </a:ext>
            </a:extLst>
          </p:cNvPr>
          <p:cNvSpPr txBox="1"/>
          <p:nvPr/>
        </p:nvSpPr>
        <p:spPr>
          <a:xfrm>
            <a:off x="2380657" y="92990"/>
            <a:ext cx="13759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 100 de 1993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377CA1-5FDA-4435-BAD6-19D2E20B6B3E}"/>
              </a:ext>
            </a:extLst>
          </p:cNvPr>
          <p:cNvSpPr txBox="1"/>
          <p:nvPr/>
        </p:nvSpPr>
        <p:spPr>
          <a:xfrm>
            <a:off x="6111421" y="1110506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Decreto Ley 1295 de 1994 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DBC68A-E9E2-45C7-907D-2EFD83CB0552}"/>
              </a:ext>
            </a:extLst>
          </p:cNvPr>
          <p:cNvSpPr txBox="1"/>
          <p:nvPr/>
        </p:nvSpPr>
        <p:spPr>
          <a:xfrm>
            <a:off x="2166922" y="2669713"/>
            <a:ext cx="169196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 776 de 2002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453B73D-2FC5-4056-8B14-37A0719140C8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756604" y="354600"/>
            <a:ext cx="1326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8E3C453-1B38-42AD-8159-DA2E16ACD21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052447" y="1372116"/>
            <a:ext cx="1058974" cy="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0D65F04-741A-460F-971D-905DB8FD7C8B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858882" y="2823602"/>
            <a:ext cx="1224563" cy="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EAF9519-DB13-410C-AFA7-81A26B498716}"/>
              </a:ext>
            </a:extLst>
          </p:cNvPr>
          <p:cNvCxnSpPr>
            <a:cxnSpLocks/>
          </p:cNvCxnSpPr>
          <p:nvPr/>
        </p:nvCxnSpPr>
        <p:spPr>
          <a:xfrm>
            <a:off x="5083445" y="3721560"/>
            <a:ext cx="124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lobo: flecha hacia arriba 28">
            <a:extLst>
              <a:ext uri="{FF2B5EF4-FFF2-40B4-BE49-F238E27FC236}">
                <a16:creationId xmlns:a16="http://schemas.microsoft.com/office/drawing/2014/main" id="{009B323F-58DB-4E66-B314-51975765AC84}"/>
              </a:ext>
            </a:extLst>
          </p:cNvPr>
          <p:cNvSpPr/>
          <p:nvPr/>
        </p:nvSpPr>
        <p:spPr>
          <a:xfrm>
            <a:off x="1339018" y="644631"/>
            <a:ext cx="3548306" cy="1267163"/>
          </a:xfrm>
          <a:prstGeom prst="upArrow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esta ley, se crea el sistema de seguridad social integral. </a:t>
            </a:r>
            <a:endParaRPr lang="es-CO" dirty="0"/>
          </a:p>
        </p:txBody>
      </p:sp>
      <p:sp>
        <p:nvSpPr>
          <p:cNvPr id="34" name="Globo: flecha hacia arriba 33">
            <a:extLst>
              <a:ext uri="{FF2B5EF4-FFF2-40B4-BE49-F238E27FC236}">
                <a16:creationId xmlns:a16="http://schemas.microsoft.com/office/drawing/2014/main" id="{2F72BA4D-BAEA-47D9-8394-EA00E64E9459}"/>
              </a:ext>
            </a:extLst>
          </p:cNvPr>
          <p:cNvSpPr/>
          <p:nvPr/>
        </p:nvSpPr>
        <p:spPr>
          <a:xfrm>
            <a:off x="5298431" y="1648694"/>
            <a:ext cx="3548306" cy="1411888"/>
          </a:xfrm>
          <a:prstGeom prst="upArrow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este decreto ley, se determina la organización y administración del Sistema General de Riesgos Profesionales. </a:t>
            </a:r>
            <a:endParaRPr lang="es-CO" dirty="0"/>
          </a:p>
        </p:txBody>
      </p:sp>
      <p:sp>
        <p:nvSpPr>
          <p:cNvPr id="35" name="Globo: flecha hacia arriba 34">
            <a:extLst>
              <a:ext uri="{FF2B5EF4-FFF2-40B4-BE49-F238E27FC236}">
                <a16:creationId xmlns:a16="http://schemas.microsoft.com/office/drawing/2014/main" id="{58B46BA5-FAD4-4E20-973E-FA1752F77481}"/>
              </a:ext>
            </a:extLst>
          </p:cNvPr>
          <p:cNvSpPr/>
          <p:nvPr/>
        </p:nvSpPr>
        <p:spPr>
          <a:xfrm>
            <a:off x="1320154" y="3049708"/>
            <a:ext cx="3548306" cy="1411888"/>
          </a:xfrm>
          <a:prstGeom prst="upArrow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Con esta ley, se establecen normas sobre la organización, administración y prestaciones del Sistema General de Riesgos Profesionales.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139011C-7417-4AFA-8057-81123898C124}"/>
              </a:ext>
            </a:extLst>
          </p:cNvPr>
          <p:cNvSpPr txBox="1"/>
          <p:nvPr/>
        </p:nvSpPr>
        <p:spPr>
          <a:xfrm>
            <a:off x="6348291" y="3567671"/>
            <a:ext cx="169196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 1122 de 2007</a:t>
            </a:r>
            <a:endParaRPr lang="es-CO" dirty="0"/>
          </a:p>
        </p:txBody>
      </p:sp>
      <p:sp>
        <p:nvSpPr>
          <p:cNvPr id="32" name="Globo: flecha hacia arriba 31">
            <a:extLst>
              <a:ext uri="{FF2B5EF4-FFF2-40B4-BE49-F238E27FC236}">
                <a16:creationId xmlns:a16="http://schemas.microsoft.com/office/drawing/2014/main" id="{8AAC3196-9611-4077-92BF-685BFD4364F4}"/>
              </a:ext>
            </a:extLst>
          </p:cNvPr>
          <p:cNvSpPr/>
          <p:nvPr/>
        </p:nvSpPr>
        <p:spPr>
          <a:xfrm>
            <a:off x="5479055" y="3875448"/>
            <a:ext cx="3548306" cy="1411888"/>
          </a:xfrm>
          <a:prstGeom prst="upArrow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esta ley, se hacen algunas modificaciones en el Sistema General de Seguridad Social en Salud.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9422969" y="0"/>
            <a:ext cx="2738033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9980908" y="1257300"/>
            <a:ext cx="2229991" cy="4320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No aplica.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453966" y="0"/>
            <a:ext cx="2738033" cy="6354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8CDD2C6-AFE1-4DB6-8015-B772786B4171}"/>
              </a:ext>
            </a:extLst>
          </p:cNvPr>
          <p:cNvCxnSpPr>
            <a:cxnSpLocks/>
          </p:cNvCxnSpPr>
          <p:nvPr/>
        </p:nvCxnSpPr>
        <p:spPr>
          <a:xfrm>
            <a:off x="5052447" y="139484"/>
            <a:ext cx="0" cy="6579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6B3C69D-3F78-4B3F-B77A-F1B80690F518}"/>
              </a:ext>
            </a:extLst>
          </p:cNvPr>
          <p:cNvSpPr txBox="1"/>
          <p:nvPr/>
        </p:nvSpPr>
        <p:spPr>
          <a:xfrm>
            <a:off x="1703701" y="1689315"/>
            <a:ext cx="214584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Decreto 780 de 2016</a:t>
            </a:r>
            <a:endParaRPr lang="es-CO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AE9D7D-8DD3-4137-BC0C-C5BABF5BFB7C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849549" y="1843204"/>
            <a:ext cx="1193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lobo: flecha hacia arriba 20">
            <a:extLst>
              <a:ext uri="{FF2B5EF4-FFF2-40B4-BE49-F238E27FC236}">
                <a16:creationId xmlns:a16="http://schemas.microsoft.com/office/drawing/2014/main" id="{36D38DBE-6117-48FE-82BC-02B5909AFE35}"/>
              </a:ext>
            </a:extLst>
          </p:cNvPr>
          <p:cNvSpPr/>
          <p:nvPr/>
        </p:nvSpPr>
        <p:spPr>
          <a:xfrm>
            <a:off x="0" y="2021383"/>
            <a:ext cx="4975953" cy="1411888"/>
          </a:xfrm>
          <a:prstGeom prst="upArrow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Decreto Único Reglamentario del Sector Salud y Protección Social, a partir de la fecha de su expedición. Con última actualización en el año 2021, mediante el Decreto 811.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7F191B2-A115-4BD2-88B4-AB1B87F16DDB}"/>
              </a:ext>
            </a:extLst>
          </p:cNvPr>
          <p:cNvSpPr txBox="1"/>
          <p:nvPr/>
        </p:nvSpPr>
        <p:spPr>
          <a:xfrm>
            <a:off x="6275821" y="422227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Decreto 2353 de 2015</a:t>
            </a:r>
            <a:endParaRPr lang="es-CO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43EB1F1-071E-4B83-AEBA-8172B4457FC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034694" y="683837"/>
            <a:ext cx="124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obo: flecha hacia arriba 27">
            <a:extLst>
              <a:ext uri="{FF2B5EF4-FFF2-40B4-BE49-F238E27FC236}">
                <a16:creationId xmlns:a16="http://schemas.microsoft.com/office/drawing/2014/main" id="{AA18706A-516E-4B52-A6A8-7A5D8AED2E0E}"/>
              </a:ext>
            </a:extLst>
          </p:cNvPr>
          <p:cNvSpPr/>
          <p:nvPr/>
        </p:nvSpPr>
        <p:spPr>
          <a:xfrm>
            <a:off x="5213376" y="968543"/>
            <a:ext cx="4191839" cy="2464332"/>
          </a:xfrm>
          <a:prstGeom prst="upArrow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Mediante el presente decreto, se unifican y actualizan las reglas de afiliación al Sistema General de Seguridad Social en Salud, asimismo, se crea el Sistema de Afiliación Transaccional y se organizan los instrumentos para garantizar la continuidad en la afiliación y el goce efectivo del derecho a la salud. </a:t>
            </a:r>
            <a:endParaRPr lang="es-CO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9A6BFD-0930-4C33-BE21-1AB0C7548995}"/>
              </a:ext>
            </a:extLst>
          </p:cNvPr>
          <p:cNvCxnSpPr>
            <a:cxnSpLocks/>
          </p:cNvCxnSpPr>
          <p:nvPr/>
        </p:nvCxnSpPr>
        <p:spPr>
          <a:xfrm>
            <a:off x="5052447" y="4385349"/>
            <a:ext cx="124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D8800-A45D-46D6-AB4B-77B441E5DD5D}"/>
              </a:ext>
            </a:extLst>
          </p:cNvPr>
          <p:cNvSpPr txBox="1"/>
          <p:nvPr/>
        </p:nvSpPr>
        <p:spPr>
          <a:xfrm>
            <a:off x="6391728" y="4123739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0312 de 2019</a:t>
            </a:r>
            <a:endParaRPr lang="es-CO" dirty="0"/>
          </a:p>
        </p:txBody>
      </p:sp>
      <p:sp>
        <p:nvSpPr>
          <p:cNvPr id="31" name="Globo: flecha hacia arriba 30">
            <a:extLst>
              <a:ext uri="{FF2B5EF4-FFF2-40B4-BE49-F238E27FC236}">
                <a16:creationId xmlns:a16="http://schemas.microsoft.com/office/drawing/2014/main" id="{E8503F84-4061-4D53-9616-A89BAFF3AF1F}"/>
              </a:ext>
            </a:extLst>
          </p:cNvPr>
          <p:cNvSpPr/>
          <p:nvPr/>
        </p:nvSpPr>
        <p:spPr>
          <a:xfrm>
            <a:off x="5255701" y="4625682"/>
            <a:ext cx="3996788" cy="1810088"/>
          </a:xfrm>
          <a:prstGeom prst="upArrow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</a:t>
            </a:r>
            <a:r>
              <a:rPr lang="es-ES"/>
              <a:t>esta resolución, </a:t>
            </a:r>
            <a:r>
              <a:rPr lang="es-ES" dirty="0"/>
              <a:t>se modifican </a:t>
            </a:r>
            <a:r>
              <a:rPr lang="es-ES"/>
              <a:t>los estándares </a:t>
            </a:r>
            <a:r>
              <a:rPr lang="es-ES" dirty="0"/>
              <a:t>m</a:t>
            </a:r>
            <a:r>
              <a:rPr lang="es-ES"/>
              <a:t>ínimos </a:t>
            </a:r>
            <a:r>
              <a:rPr lang="es-ES" dirty="0"/>
              <a:t>del Sistema de Gestión de la Seguridad y Salud en el Trabajo para empleadores y contratantes.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0687967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9404</TotalTime>
  <Words>241</Words>
  <Application>Microsoft Macintosh PowerPoint</Application>
  <PresentationFormat>Panorámica</PresentationFormat>
  <Paragraphs>20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132</cp:revision>
  <dcterms:modified xsi:type="dcterms:W3CDTF">2021-12-13T17:19:22Z</dcterms:modified>
</cp:coreProperties>
</file>