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gO6ePtElSEyeQ+yD7tJhssFVHu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6"/>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5"/>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9"/>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9"/>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9"/>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9"/>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2"/>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p:nvPr>
            <p:ph idx="2" type="pic"/>
          </p:nvPr>
        </p:nvSpPr>
        <p:spPr>
          <a:xfrm>
            <a:off x="5183187" y="987425"/>
            <a:ext cx="6172199" cy="4873624"/>
          </a:xfrm>
          <a:prstGeom prst="rect">
            <a:avLst/>
          </a:prstGeom>
          <a:noFill/>
          <a:ln>
            <a:noFill/>
          </a:ln>
        </p:spPr>
      </p:sp>
      <p:sp>
        <p:nvSpPr>
          <p:cNvPr id="58" name="Google Shape;58;p13"/>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5"/>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bit.ly/3nJC5XJ"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bit.ly/3oUh4sH"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bit.ly/3nJCHMS"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301833" y="2217717"/>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Pestañas</a:t>
            </a:r>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DI_CF01_1-3_RiesgosLaborales</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sugerimos unas pestañas. Las imágenes son un referente para ser reemplazados. </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https://bit.ly/3nJC5XJ</a:t>
            </a: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557939" y="742949"/>
            <a:ext cx="2309247" cy="760387"/>
          </a:xfrm>
          <a:prstGeom prst="rect">
            <a:avLst/>
          </a:prstGeom>
          <a:solidFill>
            <a:srgbClr val="C4E0B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Seguridad Social en Salud</a:t>
            </a:r>
            <a:endParaRPr b="0" i="0" sz="1400" u="none" cap="none" strike="noStrike">
              <a:solidFill>
                <a:schemeClr val="dk1"/>
              </a:solidFill>
              <a:latin typeface="Arial"/>
              <a:ea typeface="Arial"/>
              <a:cs typeface="Arial"/>
              <a:sym typeface="Arial"/>
            </a:endParaRPr>
          </a:p>
        </p:txBody>
      </p:sp>
      <p:sp>
        <p:nvSpPr>
          <p:cNvPr id="87" name="Google Shape;87;p2"/>
          <p:cNvSpPr/>
          <p:nvPr/>
        </p:nvSpPr>
        <p:spPr>
          <a:xfrm>
            <a:off x="3019586" y="742948"/>
            <a:ext cx="2309247" cy="76038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Pensiones</a:t>
            </a:r>
            <a:endParaRPr b="0" i="0" sz="1400" u="none" cap="none" strike="noStrike">
              <a:solidFill>
                <a:schemeClr val="dk1"/>
              </a:solidFill>
              <a:latin typeface="Arial"/>
              <a:ea typeface="Arial"/>
              <a:cs typeface="Arial"/>
              <a:sym typeface="Arial"/>
            </a:endParaRPr>
          </a:p>
        </p:txBody>
      </p:sp>
      <p:sp>
        <p:nvSpPr>
          <p:cNvPr id="88" name="Google Shape;88;p2"/>
          <p:cNvSpPr/>
          <p:nvPr/>
        </p:nvSpPr>
        <p:spPr>
          <a:xfrm>
            <a:off x="5481233" y="742947"/>
            <a:ext cx="2309247" cy="76038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Riesgos Laborales</a:t>
            </a:r>
            <a:endParaRPr b="0" i="0" sz="1400" u="none" cap="none" strike="noStrike">
              <a:solidFill>
                <a:schemeClr val="dk1"/>
              </a:solidFill>
              <a:latin typeface="Arial"/>
              <a:ea typeface="Arial"/>
              <a:cs typeface="Arial"/>
              <a:sym typeface="Arial"/>
            </a:endParaRPr>
          </a:p>
        </p:txBody>
      </p:sp>
      <p:sp>
        <p:nvSpPr>
          <p:cNvPr id="89" name="Google Shape;89;p2"/>
          <p:cNvSpPr/>
          <p:nvPr/>
        </p:nvSpPr>
        <p:spPr>
          <a:xfrm>
            <a:off x="263472" y="1751308"/>
            <a:ext cx="7733654" cy="478897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2"/>
          <p:cNvSpPr txBox="1"/>
          <p:nvPr/>
        </p:nvSpPr>
        <p:spPr>
          <a:xfrm>
            <a:off x="433952" y="2138767"/>
            <a:ext cx="7356527"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Su objetivo es regular el servicio público básico de salud y organizar condiciones de acceso al servicio a toda la población y en todos los niveles de atención. La operatividad de este sistema está a cargo de las Entidades Promotoras de Salud (EPS) y la prestación del servicio está a cargo de las Instituciones Prestadoras de Servicios de Salud (IPS), quienes actúan como los operadores logísticos de las EPS, con el fin de garantizar la pertinencia, accesibilidad, continuidad, oportunidad y seguridad en todo el proceso de atención. </a:t>
            </a:r>
            <a:endParaRPr b="0" i="0" sz="1400" u="none" cap="none" strike="noStrike">
              <a:solidFill>
                <a:srgbClr val="000000"/>
              </a:solidFill>
              <a:latin typeface="Arial"/>
              <a:ea typeface="Arial"/>
              <a:cs typeface="Arial"/>
              <a:sym typeface="Arial"/>
            </a:endParaRPr>
          </a:p>
        </p:txBody>
      </p:sp>
      <p:pic>
        <p:nvPicPr>
          <p:cNvPr id="91" name="Google Shape;91;p2"/>
          <p:cNvPicPr preferRelativeResize="0"/>
          <p:nvPr/>
        </p:nvPicPr>
        <p:blipFill rotWithShape="1">
          <a:blip r:embed="rId4">
            <a:alphaModFix/>
          </a:blip>
          <a:srcRect b="0" l="0" r="0" t="0"/>
          <a:stretch/>
        </p:blipFill>
        <p:spPr>
          <a:xfrm>
            <a:off x="3019586" y="3960055"/>
            <a:ext cx="2160905" cy="19812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sugerimos unas pestañas. Las imágenes son un referente para ser reemplazados. </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https://bit.ly/3oUh4sH</a:t>
            </a: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98" name="Google Shape;98;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9" name="Google Shape;99;p3"/>
          <p:cNvSpPr/>
          <p:nvPr/>
        </p:nvSpPr>
        <p:spPr>
          <a:xfrm>
            <a:off x="557939" y="742949"/>
            <a:ext cx="2309247" cy="76038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Seguridad Social en Salud</a:t>
            </a:r>
            <a:endParaRPr b="0" i="0" sz="1400" u="none" cap="none" strike="noStrike">
              <a:solidFill>
                <a:schemeClr val="dk1"/>
              </a:solidFill>
              <a:latin typeface="Arial"/>
              <a:ea typeface="Arial"/>
              <a:cs typeface="Arial"/>
              <a:sym typeface="Arial"/>
            </a:endParaRPr>
          </a:p>
        </p:txBody>
      </p:sp>
      <p:sp>
        <p:nvSpPr>
          <p:cNvPr id="100" name="Google Shape;100;p3"/>
          <p:cNvSpPr/>
          <p:nvPr/>
        </p:nvSpPr>
        <p:spPr>
          <a:xfrm>
            <a:off x="3019586" y="742948"/>
            <a:ext cx="2309247" cy="760387"/>
          </a:xfrm>
          <a:prstGeom prst="rect">
            <a:avLst/>
          </a:prstGeom>
          <a:solidFill>
            <a:srgbClr val="C4E0B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Pensiones</a:t>
            </a:r>
            <a:endParaRPr b="0" i="0" sz="1400" u="none" cap="none" strike="noStrike">
              <a:solidFill>
                <a:schemeClr val="dk1"/>
              </a:solidFill>
              <a:latin typeface="Arial"/>
              <a:ea typeface="Arial"/>
              <a:cs typeface="Arial"/>
              <a:sym typeface="Arial"/>
            </a:endParaRPr>
          </a:p>
        </p:txBody>
      </p:sp>
      <p:sp>
        <p:nvSpPr>
          <p:cNvPr id="101" name="Google Shape;101;p3"/>
          <p:cNvSpPr/>
          <p:nvPr/>
        </p:nvSpPr>
        <p:spPr>
          <a:xfrm>
            <a:off x="5481233" y="742947"/>
            <a:ext cx="2309247" cy="76038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Riesgos Laborales</a:t>
            </a:r>
            <a:endParaRPr b="0" i="0" sz="1400" u="none" cap="none" strike="noStrike">
              <a:solidFill>
                <a:schemeClr val="dk1"/>
              </a:solidFill>
              <a:latin typeface="Arial"/>
              <a:ea typeface="Arial"/>
              <a:cs typeface="Arial"/>
              <a:sym typeface="Arial"/>
            </a:endParaRPr>
          </a:p>
        </p:txBody>
      </p:sp>
      <p:sp>
        <p:nvSpPr>
          <p:cNvPr id="102" name="Google Shape;102;p3"/>
          <p:cNvSpPr/>
          <p:nvPr/>
        </p:nvSpPr>
        <p:spPr>
          <a:xfrm>
            <a:off x="263472" y="1751308"/>
            <a:ext cx="7733654" cy="478897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 name="Google Shape;103;p3"/>
          <p:cNvSpPr txBox="1"/>
          <p:nvPr/>
        </p:nvSpPr>
        <p:spPr>
          <a:xfrm>
            <a:off x="514029" y="1965180"/>
            <a:ext cx="7232540" cy="160043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Este garantiza a la población la cobertura contra los eventos derivados de la vejez, la invalidez y la muerte, por medio del reconocimiento de las pensiones y prestaciones. Este sistema de pensiones está compuesto por dos regímenes solidarios excluyentes pero que coexisten. El primero es el Régimen Solidario de Prima Media con Prestación Definida, que es de carácter público y es administrado por Colpensiones. El segundo es el Régimen de Ahorro Individual con Solidaridad, que es de carácter privado y es operado por las Administradoras de Fondos de Pensiones y Cesantías. </a:t>
            </a:r>
            <a:endParaRPr b="0" i="0" sz="1400" u="none" cap="none" strike="noStrike">
              <a:solidFill>
                <a:srgbClr val="000000"/>
              </a:solidFill>
              <a:latin typeface="Arial"/>
              <a:ea typeface="Arial"/>
              <a:cs typeface="Arial"/>
              <a:sym typeface="Arial"/>
            </a:endParaRPr>
          </a:p>
        </p:txBody>
      </p:sp>
      <p:pic>
        <p:nvPicPr>
          <p:cNvPr id="104" name="Google Shape;104;p3"/>
          <p:cNvPicPr preferRelativeResize="0"/>
          <p:nvPr/>
        </p:nvPicPr>
        <p:blipFill rotWithShape="1">
          <a:blip r:embed="rId4">
            <a:alphaModFix/>
          </a:blip>
          <a:srcRect b="0" l="0" r="0" t="0"/>
          <a:stretch/>
        </p:blipFill>
        <p:spPr>
          <a:xfrm>
            <a:off x="2916262" y="3989418"/>
            <a:ext cx="2018030" cy="1943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sugerimos unas pestañas. Las imágenes son un referente para ser reemplazados. </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Fuente. </a:t>
            </a:r>
            <a:r>
              <a:rPr b="0" i="0" lang="es-ES" sz="1400" u="sng" cap="none" strike="noStrike">
                <a:solidFill>
                  <a:schemeClr val="dk1"/>
                </a:solidFill>
                <a:latin typeface="Arial"/>
                <a:ea typeface="Arial"/>
                <a:cs typeface="Arial"/>
                <a:sym typeface="Arial"/>
                <a:hlinkClick r:id="rId3">
                  <a:extLst>
                    <a:ext uri="{A12FA001-AC4F-418D-AE19-62706E023703}">
                      <ahyp:hlinkClr val="tx"/>
                    </a:ext>
                  </a:extLst>
                </a:hlinkClick>
              </a:rPr>
              <a:t>https://bit.ly/3nJCHMS</a:t>
            </a: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111" name="Google Shape;111;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2" name="Google Shape;112;p4"/>
          <p:cNvSpPr/>
          <p:nvPr/>
        </p:nvSpPr>
        <p:spPr>
          <a:xfrm>
            <a:off x="557939" y="742949"/>
            <a:ext cx="2309247" cy="760387"/>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Seguridad Social en Salud</a:t>
            </a:r>
            <a:endParaRPr b="0" i="0" sz="1400" u="none" cap="none" strike="noStrike">
              <a:solidFill>
                <a:schemeClr val="dk1"/>
              </a:solidFill>
              <a:latin typeface="Arial"/>
              <a:ea typeface="Arial"/>
              <a:cs typeface="Arial"/>
              <a:sym typeface="Arial"/>
            </a:endParaRPr>
          </a:p>
        </p:txBody>
      </p:sp>
      <p:sp>
        <p:nvSpPr>
          <p:cNvPr id="113" name="Google Shape;113;p4"/>
          <p:cNvSpPr/>
          <p:nvPr/>
        </p:nvSpPr>
        <p:spPr>
          <a:xfrm>
            <a:off x="3019586" y="742948"/>
            <a:ext cx="2309247" cy="76038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Pensiones</a:t>
            </a:r>
            <a:endParaRPr b="0" i="0" sz="1400" u="none" cap="none" strike="noStrike">
              <a:solidFill>
                <a:schemeClr val="dk1"/>
              </a:solidFill>
              <a:latin typeface="Arial"/>
              <a:ea typeface="Arial"/>
              <a:cs typeface="Arial"/>
              <a:sym typeface="Arial"/>
            </a:endParaRPr>
          </a:p>
        </p:txBody>
      </p:sp>
      <p:sp>
        <p:nvSpPr>
          <p:cNvPr id="114" name="Google Shape;114;p4"/>
          <p:cNvSpPr/>
          <p:nvPr/>
        </p:nvSpPr>
        <p:spPr>
          <a:xfrm>
            <a:off x="5481233" y="742947"/>
            <a:ext cx="2309247" cy="760387"/>
          </a:xfrm>
          <a:prstGeom prst="rect">
            <a:avLst/>
          </a:prstGeom>
          <a:solidFill>
            <a:srgbClr val="C4E0B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s-ES" sz="1400" u="none" cap="none" strike="noStrike">
                <a:solidFill>
                  <a:schemeClr val="dk1"/>
                </a:solidFill>
                <a:latin typeface="Arial"/>
                <a:ea typeface="Arial"/>
                <a:cs typeface="Arial"/>
                <a:sym typeface="Arial"/>
              </a:rPr>
              <a:t>Sistema General de Riesgos Laborales</a:t>
            </a:r>
            <a:endParaRPr b="0" i="0" sz="1400" u="none" cap="none" strike="noStrike">
              <a:solidFill>
                <a:schemeClr val="dk1"/>
              </a:solidFill>
              <a:latin typeface="Arial"/>
              <a:ea typeface="Arial"/>
              <a:cs typeface="Arial"/>
              <a:sym typeface="Arial"/>
            </a:endParaRPr>
          </a:p>
        </p:txBody>
      </p:sp>
      <p:sp>
        <p:nvSpPr>
          <p:cNvPr id="115" name="Google Shape;115;p4"/>
          <p:cNvSpPr/>
          <p:nvPr/>
        </p:nvSpPr>
        <p:spPr>
          <a:xfrm>
            <a:off x="288261" y="1759109"/>
            <a:ext cx="7733654" cy="478897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4"/>
          <p:cNvSpPr txBox="1"/>
          <p:nvPr/>
        </p:nvSpPr>
        <p:spPr>
          <a:xfrm>
            <a:off x="538817" y="2177558"/>
            <a:ext cx="7232400" cy="1794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Su propósito es prevenir, proteger y atender a los trabajadores de los efectos de las enfermedades y los accidentes que puedan ocurrirles con ocasión o como consecuencia del trabajo que desempeñan. La financiación de este sistema depende de la cotización obligatoria, la cual es definida por el nivel de ingreso y la clasificación del riesgo de acuerdo con la actividad que desempeña la persona. La entidad que es responsable de la  afiliación, el registro y el recaudo del dinero está a cargo de las </a:t>
            </a:r>
            <a:r>
              <a:rPr lang="es-ES"/>
              <a:t>Administradoras</a:t>
            </a:r>
            <a:r>
              <a:rPr b="0" i="0" lang="es-ES" sz="1400" u="none" cap="none" strike="noStrike">
                <a:solidFill>
                  <a:srgbClr val="000000"/>
                </a:solidFill>
                <a:latin typeface="Arial"/>
                <a:ea typeface="Arial"/>
                <a:cs typeface="Arial"/>
                <a:sym typeface="Arial"/>
              </a:rPr>
              <a:t> de Riesgos Profesionales (AR</a:t>
            </a:r>
            <a:r>
              <a:rPr lang="es-ES"/>
              <a:t>P</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17" name="Google Shape;117;p4"/>
          <p:cNvPicPr preferRelativeResize="0"/>
          <p:nvPr/>
        </p:nvPicPr>
        <p:blipFill rotWithShape="1">
          <a:blip r:embed="rId4">
            <a:alphaModFix/>
          </a:blip>
          <a:srcRect b="0" l="0" r="0" t="0"/>
          <a:stretch/>
        </p:blipFill>
        <p:spPr>
          <a:xfrm>
            <a:off x="3169956" y="4153597"/>
            <a:ext cx="2311277" cy="2076722"/>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