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58" r:id="rId2"/>
    <p:sldId id="286" r:id="rId3"/>
    <p:sldId id="287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137"/>
  </p:normalViewPr>
  <p:slideViewPr>
    <p:cSldViewPr snapToGrid="0">
      <p:cViewPr varScale="1">
        <p:scale>
          <a:sx n="117" d="100"/>
          <a:sy n="117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744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56828" y="266837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Línea de tiempo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DI_CF01_1_NormatividadEstetica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9422969" y="0"/>
            <a:ext cx="2738033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9980908" y="1257300"/>
            <a:ext cx="2229991" cy="4320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No aplica.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453966" y="0"/>
            <a:ext cx="2738033" cy="6354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8CDD2C6-AFE1-4DB6-8015-B772786B4171}"/>
              </a:ext>
            </a:extLst>
          </p:cNvPr>
          <p:cNvCxnSpPr>
            <a:cxnSpLocks/>
          </p:cNvCxnSpPr>
          <p:nvPr/>
        </p:nvCxnSpPr>
        <p:spPr>
          <a:xfrm>
            <a:off x="5052447" y="139484"/>
            <a:ext cx="0" cy="65790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B889B6F-7A94-4030-9A61-A7EE4936E144}"/>
              </a:ext>
            </a:extLst>
          </p:cNvPr>
          <p:cNvSpPr txBox="1"/>
          <p:nvPr/>
        </p:nvSpPr>
        <p:spPr>
          <a:xfrm>
            <a:off x="2349659" y="468595"/>
            <a:ext cx="13759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 711 de 2001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377CA1-5FDA-4435-BAD6-19D2E20B6B3E}"/>
              </a:ext>
            </a:extLst>
          </p:cNvPr>
          <p:cNvSpPr txBox="1"/>
          <p:nvPr/>
        </p:nvSpPr>
        <p:spPr>
          <a:xfrm>
            <a:off x="6096000" y="1490742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01164 de 2002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DBC68A-E9E2-45C7-907D-2EFD83CB0552}"/>
              </a:ext>
            </a:extLst>
          </p:cNvPr>
          <p:cNvSpPr txBox="1"/>
          <p:nvPr/>
        </p:nvSpPr>
        <p:spPr>
          <a:xfrm>
            <a:off x="2191652" y="2983764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2263  de 2004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11C15E-6B29-402C-B449-BAE731953802}"/>
              </a:ext>
            </a:extLst>
          </p:cNvPr>
          <p:cNvSpPr txBox="1"/>
          <p:nvPr/>
        </p:nvSpPr>
        <p:spPr>
          <a:xfrm>
            <a:off x="6293574" y="4212311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3924 de 2005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EBF2C20-7AC8-4949-BC28-7B9062A4D113}"/>
              </a:ext>
            </a:extLst>
          </p:cNvPr>
          <p:cNvSpPr txBox="1"/>
          <p:nvPr/>
        </p:nvSpPr>
        <p:spPr>
          <a:xfrm>
            <a:off x="2236193" y="5498933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2827 de 2006</a:t>
            </a:r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453B73D-2FC5-4056-8B14-37A0719140C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725606" y="730205"/>
            <a:ext cx="132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8E3C453-1B38-42AD-8159-DA2E16ACD2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8286" y="1752352"/>
            <a:ext cx="97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0D65F04-741A-460F-971D-905DB8FD7C8B}"/>
              </a:ext>
            </a:extLst>
          </p:cNvPr>
          <p:cNvCxnSpPr>
            <a:endCxn id="13" idx="3"/>
          </p:cNvCxnSpPr>
          <p:nvPr/>
        </p:nvCxnSpPr>
        <p:spPr>
          <a:xfrm flipH="1">
            <a:off x="3883612" y="3245374"/>
            <a:ext cx="116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EAF9519-DB13-410C-AFA7-81A26B498716}"/>
              </a:ext>
            </a:extLst>
          </p:cNvPr>
          <p:cNvCxnSpPr>
            <a:endCxn id="14" idx="1"/>
          </p:cNvCxnSpPr>
          <p:nvPr/>
        </p:nvCxnSpPr>
        <p:spPr>
          <a:xfrm>
            <a:off x="5052447" y="4473921"/>
            <a:ext cx="124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622D7B0-CE0B-4A52-908E-9C6BDE6B8652}"/>
              </a:ext>
            </a:extLst>
          </p:cNvPr>
          <p:cNvCxnSpPr>
            <a:endCxn id="15" idx="3"/>
          </p:cNvCxnSpPr>
          <p:nvPr/>
        </p:nvCxnSpPr>
        <p:spPr>
          <a:xfrm flipH="1">
            <a:off x="3928153" y="5760543"/>
            <a:ext cx="112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lobo: flecha hacia arriba 28">
            <a:extLst>
              <a:ext uri="{FF2B5EF4-FFF2-40B4-BE49-F238E27FC236}">
                <a16:creationId xmlns:a16="http://schemas.microsoft.com/office/drawing/2014/main" id="{009B323F-58DB-4E66-B314-51975765AC84}"/>
              </a:ext>
            </a:extLst>
          </p:cNvPr>
          <p:cNvSpPr/>
          <p:nvPr/>
        </p:nvSpPr>
        <p:spPr>
          <a:xfrm>
            <a:off x="1308020" y="1020236"/>
            <a:ext cx="3548306" cy="167349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la cual se reglamenta el ejercicio de la ocupación de la cosmetología y se dictan otras disposiciones en materia de salud estética. </a:t>
            </a:r>
            <a:endParaRPr lang="es-CO" dirty="0"/>
          </a:p>
        </p:txBody>
      </p:sp>
      <p:sp>
        <p:nvSpPr>
          <p:cNvPr id="34" name="Globo: flecha hacia arriba 33">
            <a:extLst>
              <a:ext uri="{FF2B5EF4-FFF2-40B4-BE49-F238E27FC236}">
                <a16:creationId xmlns:a16="http://schemas.microsoft.com/office/drawing/2014/main" id="{2F72BA4D-BAEA-47D9-8394-EA00E64E9459}"/>
              </a:ext>
            </a:extLst>
          </p:cNvPr>
          <p:cNvSpPr/>
          <p:nvPr/>
        </p:nvSpPr>
        <p:spPr>
          <a:xfrm>
            <a:off x="5267433" y="2024299"/>
            <a:ext cx="3548306" cy="141188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Mediante la presente resolución, se adopta el Manual de Procedimientos para la Gestión Integral de los Residuos Hospitalarios y similares. </a:t>
            </a:r>
            <a:endParaRPr lang="es-CO" dirty="0"/>
          </a:p>
        </p:txBody>
      </p:sp>
      <p:sp>
        <p:nvSpPr>
          <p:cNvPr id="35" name="Globo: flecha hacia arriba 34">
            <a:extLst>
              <a:ext uri="{FF2B5EF4-FFF2-40B4-BE49-F238E27FC236}">
                <a16:creationId xmlns:a16="http://schemas.microsoft.com/office/drawing/2014/main" id="{58B46BA5-FAD4-4E20-973E-FA1752F77481}"/>
              </a:ext>
            </a:extLst>
          </p:cNvPr>
          <p:cNvSpPr/>
          <p:nvPr/>
        </p:nvSpPr>
        <p:spPr>
          <a:xfrm>
            <a:off x="1289156" y="3535405"/>
            <a:ext cx="3548306" cy="141188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la cual se establecen los requisitos para la apertura y funcionamiento de los centros de estética y similares y se dictan otras disposiciones.</a:t>
            </a:r>
            <a:endParaRPr lang="es-CO" dirty="0"/>
          </a:p>
        </p:txBody>
      </p:sp>
      <p:sp>
        <p:nvSpPr>
          <p:cNvPr id="36" name="Globo: flecha hacia arriba 35">
            <a:extLst>
              <a:ext uri="{FF2B5EF4-FFF2-40B4-BE49-F238E27FC236}">
                <a16:creationId xmlns:a16="http://schemas.microsoft.com/office/drawing/2014/main" id="{560B7FF8-1CB0-439A-B202-8BFF66E147A2}"/>
              </a:ext>
            </a:extLst>
          </p:cNvPr>
          <p:cNvSpPr/>
          <p:nvPr/>
        </p:nvSpPr>
        <p:spPr>
          <a:xfrm>
            <a:off x="1396649" y="6022152"/>
            <a:ext cx="3548306" cy="141188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Acoge el manual de bioseguridad para los establecimientos que realicen actividades cosméticas o con fines de embellecimiento facial, capilar, corporal y ornamental.</a:t>
            </a:r>
            <a:endParaRPr lang="es-CO" dirty="0"/>
          </a:p>
        </p:txBody>
      </p:sp>
      <p:sp>
        <p:nvSpPr>
          <p:cNvPr id="37" name="Globo: flecha hacia arriba 36">
            <a:extLst>
              <a:ext uri="{FF2B5EF4-FFF2-40B4-BE49-F238E27FC236}">
                <a16:creationId xmlns:a16="http://schemas.microsoft.com/office/drawing/2014/main" id="{7798FC60-A11B-4756-999A-26DB94C9CC26}"/>
              </a:ext>
            </a:extLst>
          </p:cNvPr>
          <p:cNvSpPr/>
          <p:nvPr/>
        </p:nvSpPr>
        <p:spPr>
          <a:xfrm>
            <a:off x="5464115" y="4758143"/>
            <a:ext cx="3548306" cy="1912804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esta resolución se adopta la Guía de Inspección para la Apertura y Funcionamiento de los Centros de Estética y Similares y se dictan otras disposiciones.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9422969" y="0"/>
            <a:ext cx="2738033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9980908" y="1257300"/>
            <a:ext cx="2229991" cy="4320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No aplica.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453966" y="0"/>
            <a:ext cx="2738033" cy="6354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8CDD2C6-AFE1-4DB6-8015-B772786B4171}"/>
              </a:ext>
            </a:extLst>
          </p:cNvPr>
          <p:cNvCxnSpPr>
            <a:cxnSpLocks/>
          </p:cNvCxnSpPr>
          <p:nvPr/>
        </p:nvCxnSpPr>
        <p:spPr>
          <a:xfrm>
            <a:off x="5052447" y="139484"/>
            <a:ext cx="0" cy="65790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B889B6F-7A94-4030-9A61-A7EE4936E144}"/>
              </a:ext>
            </a:extLst>
          </p:cNvPr>
          <p:cNvSpPr txBox="1"/>
          <p:nvPr/>
        </p:nvSpPr>
        <p:spPr>
          <a:xfrm>
            <a:off x="1797805" y="468595"/>
            <a:ext cx="19278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2117 de 2010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377CA1-5FDA-4435-BAD6-19D2E20B6B3E}"/>
              </a:ext>
            </a:extLst>
          </p:cNvPr>
          <p:cNvSpPr txBox="1"/>
          <p:nvPr/>
        </p:nvSpPr>
        <p:spPr>
          <a:xfrm>
            <a:off x="6096000" y="1490742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0000899 de 2020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DBC68A-E9E2-45C7-907D-2EFD83CB0552}"/>
              </a:ext>
            </a:extLst>
          </p:cNvPr>
          <p:cNvSpPr txBox="1"/>
          <p:nvPr/>
        </p:nvSpPr>
        <p:spPr>
          <a:xfrm>
            <a:off x="1224368" y="3732108"/>
            <a:ext cx="25397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</a:t>
            </a:r>
            <a:r>
              <a:rPr lang="es-ES"/>
              <a:t>1764 de </a:t>
            </a:r>
            <a:r>
              <a:rPr lang="es-ES" dirty="0"/>
              <a:t>2020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11C15E-6B29-402C-B449-BAE731953802}"/>
              </a:ext>
            </a:extLst>
          </p:cNvPr>
          <p:cNvSpPr txBox="1"/>
          <p:nvPr/>
        </p:nvSpPr>
        <p:spPr>
          <a:xfrm>
            <a:off x="6293574" y="4212311"/>
            <a:ext cx="169196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Resolución 777 </a:t>
            </a:r>
          </a:p>
          <a:p>
            <a:pPr algn="ctr"/>
            <a:r>
              <a:rPr lang="es-ES" dirty="0"/>
              <a:t>de 2021</a:t>
            </a:r>
            <a:endParaRPr lang="es-CO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87749B4-33B0-4061-8B31-25AE99A3469E}"/>
              </a:ext>
            </a:extLst>
          </p:cNvPr>
          <p:cNvCxnSpPr>
            <a:cxnSpLocks/>
          </p:cNvCxnSpPr>
          <p:nvPr/>
        </p:nvCxnSpPr>
        <p:spPr>
          <a:xfrm flipH="1">
            <a:off x="3725607" y="714707"/>
            <a:ext cx="13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4F05ABD-648A-4896-8EF9-99D33F3A04EE}"/>
              </a:ext>
            </a:extLst>
          </p:cNvPr>
          <p:cNvCxnSpPr>
            <a:endCxn id="12" idx="1"/>
          </p:cNvCxnSpPr>
          <p:nvPr/>
        </p:nvCxnSpPr>
        <p:spPr>
          <a:xfrm>
            <a:off x="5052447" y="1752352"/>
            <a:ext cx="104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09639B5-3785-4E0D-94F3-0A9AD189BA95}"/>
              </a:ext>
            </a:extLst>
          </p:cNvPr>
          <p:cNvCxnSpPr>
            <a:cxnSpLocks/>
          </p:cNvCxnSpPr>
          <p:nvPr/>
        </p:nvCxnSpPr>
        <p:spPr>
          <a:xfrm flipH="1">
            <a:off x="3804609" y="3880805"/>
            <a:ext cx="116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B12ADDE-0E48-4D5D-9D59-FA7DF06F2AA4}"/>
              </a:ext>
            </a:extLst>
          </p:cNvPr>
          <p:cNvCxnSpPr>
            <a:endCxn id="14" idx="1"/>
          </p:cNvCxnSpPr>
          <p:nvPr/>
        </p:nvCxnSpPr>
        <p:spPr>
          <a:xfrm>
            <a:off x="5052447" y="4473921"/>
            <a:ext cx="124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lobo: flecha hacia arriba 21">
            <a:extLst>
              <a:ext uri="{FF2B5EF4-FFF2-40B4-BE49-F238E27FC236}">
                <a16:creationId xmlns:a16="http://schemas.microsoft.com/office/drawing/2014/main" id="{2CB01DAE-92AB-41D1-A10C-9A11A4090035}"/>
              </a:ext>
            </a:extLst>
          </p:cNvPr>
          <p:cNvSpPr/>
          <p:nvPr/>
        </p:nvSpPr>
        <p:spPr>
          <a:xfrm>
            <a:off x="667957" y="1020739"/>
            <a:ext cx="4129859" cy="208650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esta resolución, se organizan los requisitos para la apertura y funcionamiento de los establecimientos que ofrecen servicio de estética ornamental, tales como barberías, peluquerías, escuelas de formación de estilistas y manicuristas, salas de belleza y afines. </a:t>
            </a:r>
            <a:endParaRPr lang="es-CO" dirty="0"/>
          </a:p>
        </p:txBody>
      </p:sp>
      <p:sp>
        <p:nvSpPr>
          <p:cNvPr id="23" name="Globo: flecha hacia arriba 22">
            <a:extLst>
              <a:ext uri="{FF2B5EF4-FFF2-40B4-BE49-F238E27FC236}">
                <a16:creationId xmlns:a16="http://schemas.microsoft.com/office/drawing/2014/main" id="{4CD94ECF-BA52-4EA5-974A-6800357449C0}"/>
              </a:ext>
            </a:extLst>
          </p:cNvPr>
          <p:cNvSpPr/>
          <p:nvPr/>
        </p:nvSpPr>
        <p:spPr>
          <a:xfrm>
            <a:off x="5365401" y="2054528"/>
            <a:ext cx="3548306" cy="141188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la presente resolución, se adopta el protocolo de bioseguridad y control de riesgo de coronavirus COVID – 19 en las actividades económicas. </a:t>
            </a:r>
            <a:endParaRPr lang="es-CO" dirty="0"/>
          </a:p>
        </p:txBody>
      </p:sp>
      <p:sp>
        <p:nvSpPr>
          <p:cNvPr id="24" name="Globo: flecha hacia arriba 23">
            <a:extLst>
              <a:ext uri="{FF2B5EF4-FFF2-40B4-BE49-F238E27FC236}">
                <a16:creationId xmlns:a16="http://schemas.microsoft.com/office/drawing/2014/main" id="{6F4888C2-1B37-43E6-873B-C3412D4D358A}"/>
              </a:ext>
            </a:extLst>
          </p:cNvPr>
          <p:cNvSpPr/>
          <p:nvPr/>
        </p:nvSpPr>
        <p:spPr>
          <a:xfrm>
            <a:off x="170482" y="4102020"/>
            <a:ext cx="4569012" cy="1987885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Mediante la presente resolución, se adopta el protocolo de bioseguridad para el manejo y control de riesgo del coronavirus COVID – 19 en los centros de estética y cosmetología, institutos de belleza, spa y zonas húmedas.</a:t>
            </a:r>
            <a:endParaRPr lang="es-CO" dirty="0"/>
          </a:p>
        </p:txBody>
      </p:sp>
      <p:sp>
        <p:nvSpPr>
          <p:cNvPr id="25" name="Globo: flecha hacia arriba 24">
            <a:extLst>
              <a:ext uri="{FF2B5EF4-FFF2-40B4-BE49-F238E27FC236}">
                <a16:creationId xmlns:a16="http://schemas.microsoft.com/office/drawing/2014/main" id="{7F75153E-28AA-42C3-975D-2D872FC90248}"/>
              </a:ext>
            </a:extLst>
          </p:cNvPr>
          <p:cNvSpPr/>
          <p:nvPr/>
        </p:nvSpPr>
        <p:spPr>
          <a:xfrm>
            <a:off x="5365401" y="4776095"/>
            <a:ext cx="3724869" cy="165570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Por medio de </a:t>
            </a:r>
            <a:r>
              <a:rPr lang="es-ES"/>
              <a:t>la cual, </a:t>
            </a:r>
            <a:r>
              <a:rPr lang="es-ES" dirty="0"/>
              <a:t>se definen los criterios y condiciones para el desarrollo de las actividades económicas, sociales y del Estado y se adopta el protocolo de bioseguridad para la ejecución de estas.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0687967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9400</TotalTime>
  <Words>334</Words>
  <Application>Microsoft Macintosh PowerPoint</Application>
  <PresentationFormat>Panorámica</PresentationFormat>
  <Paragraphs>25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130</cp:revision>
  <dcterms:modified xsi:type="dcterms:W3CDTF">2021-12-13T15:26:21Z</dcterms:modified>
</cp:coreProperties>
</file>