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74"/>
  </p:normalViewPr>
  <p:slideViewPr>
    <p:cSldViewPr snapToGrid="0" snapToObjects="1">
      <p:cViewPr>
        <p:scale>
          <a:sx n="120" d="100"/>
          <a:sy n="120" d="100"/>
        </p:scale>
        <p:origin x="84" y="-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oracion.dnp.gov.co/CDT/Conpes/Econ%C3%B3micos/370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CF01_1_1_gráfico_Conpes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393166" y="1144835"/>
            <a:ext cx="372006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imagen es tomada del documento original. Sin embargo, al presentar algunos problemas de resolución se toma de otro espacio y se adapta.</a:t>
            </a:r>
            <a:r>
              <a:rPr lang="es-ES" sz="1200" dirty="0">
                <a:solidFill>
                  <a:schemeClr val="dk1"/>
                </a:solidFill>
              </a:rPr>
              <a:t> Favor rehacer de ser posible o en su defecto colocarlo muy similar a la referencia visual dada. Mantener la citación al final de la imagen.</a:t>
            </a: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530799"/>
            <a:ext cx="3948174" cy="1327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100" dirty="0">
                <a:solidFill>
                  <a:schemeClr val="dk1"/>
                </a:solidFill>
              </a:rPr>
              <a:t>:</a:t>
            </a:r>
          </a:p>
          <a:p>
            <a:pPr lvl="0">
              <a:buClr>
                <a:schemeClr val="dk1"/>
              </a:buClr>
              <a:buSzPts val="300"/>
            </a:pPr>
            <a:r>
              <a:rPr lang="es-ES" sz="1100" dirty="0">
                <a:solidFill>
                  <a:schemeClr val="dk1"/>
                </a:solidFill>
              </a:rPr>
              <a:t>Imagen original – pág21: </a:t>
            </a:r>
            <a:r>
              <a:rPr lang="es-ES" sz="1100" dirty="0">
                <a:solidFill>
                  <a:schemeClr val="dk1"/>
                </a:solidFill>
                <a:hlinkClick r:id="rId3"/>
              </a:rPr>
              <a:t>https://colaboracion.dnp.gov.co/CDT/Conpes/Econ%C3%B3micos/3701.pdf</a:t>
            </a:r>
            <a:endParaRPr lang="es-ES" sz="11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00"/>
            </a:pPr>
            <a:r>
              <a:rPr lang="es-ES" sz="1100" dirty="0">
                <a:solidFill>
                  <a:schemeClr val="dk1"/>
                </a:solidFill>
              </a:rPr>
              <a:t>Opción 2: </a:t>
            </a:r>
          </a:p>
          <a:p>
            <a:pPr lvl="0">
              <a:buClr>
                <a:schemeClr val="dk1"/>
              </a:buClr>
              <a:buSzPts val="300"/>
            </a:pPr>
            <a:r>
              <a:rPr lang="es-CO" sz="1100" dirty="0"/>
              <a:t>https://</a:t>
            </a:r>
            <a:r>
              <a:rPr lang="es-CO" sz="1100" dirty="0" err="1"/>
              <a:t>www.oas.org</a:t>
            </a:r>
            <a:r>
              <a:rPr lang="es-CO" sz="1100" dirty="0"/>
              <a:t>/</a:t>
            </a:r>
            <a:r>
              <a:rPr lang="es-CO" sz="1100" dirty="0" err="1"/>
              <a:t>juridico</a:t>
            </a:r>
            <a:r>
              <a:rPr lang="es-CO" sz="1100" dirty="0"/>
              <a:t>/</a:t>
            </a:r>
            <a:r>
              <a:rPr lang="es-CO" sz="1100" dirty="0" err="1"/>
              <a:t>spanish</a:t>
            </a:r>
            <a:r>
              <a:rPr lang="es-CO" sz="1100" dirty="0"/>
              <a:t>/</a:t>
            </a:r>
            <a:r>
              <a:rPr lang="es-CO" sz="1100" dirty="0" err="1"/>
              <a:t>cyber</a:t>
            </a:r>
            <a:r>
              <a:rPr lang="es-CO" sz="1100" dirty="0"/>
              <a:t>/cyb8_col.pdf</a:t>
            </a: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7.png">
            <a:extLst>
              <a:ext uri="{FF2B5EF4-FFF2-40B4-BE49-F238E27FC236}">
                <a16:creationId xmlns:a16="http://schemas.microsoft.com/office/drawing/2014/main" id="{108051C1-2BB0-5B4C-8687-6EA213D93B94}"/>
              </a:ext>
            </a:extLst>
          </p:cNvPr>
          <p:cNvPicPr/>
          <p:nvPr/>
        </p:nvPicPr>
        <p:blipFill rotWithShape="1">
          <a:blip r:embed="rId4"/>
          <a:srcRect l="19461" t="32330" r="20016" b="6546"/>
          <a:stretch/>
        </p:blipFill>
        <p:spPr>
          <a:xfrm>
            <a:off x="472612" y="1257300"/>
            <a:ext cx="7404841" cy="4345132"/>
          </a:xfrm>
          <a:prstGeom prst="rect">
            <a:avLst/>
          </a:prstGeom>
          <a:ln/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77A9D87-A802-0548-A1D9-6D37AA6E9F27}"/>
              </a:ext>
            </a:extLst>
          </p:cNvPr>
          <p:cNvSpPr/>
          <p:nvPr/>
        </p:nvSpPr>
        <p:spPr>
          <a:xfrm>
            <a:off x="218590" y="1376737"/>
            <a:ext cx="2216391" cy="1006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2A8310-98A9-D34B-BF99-BB983FD35577}"/>
              </a:ext>
            </a:extLst>
          </p:cNvPr>
          <p:cNvSpPr txBox="1"/>
          <p:nvPr/>
        </p:nvSpPr>
        <p:spPr>
          <a:xfrm>
            <a:off x="105497" y="1528387"/>
            <a:ext cx="2329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800" dirty="0"/>
              <a:t>Asistencia técnica</a:t>
            </a:r>
          </a:p>
          <a:p>
            <a:pPr algn="r"/>
            <a:r>
              <a:rPr lang="es-CO" sz="800" dirty="0"/>
              <a:t>Coordinación en la gestión de incidentes</a:t>
            </a:r>
          </a:p>
          <a:p>
            <a:pPr algn="r"/>
            <a:r>
              <a:rPr lang="es-CO" sz="800" dirty="0"/>
              <a:t>Asistencia ante emergencias</a:t>
            </a:r>
          </a:p>
          <a:p>
            <a:pPr algn="r"/>
            <a:r>
              <a:rPr lang="es-CO" sz="800" dirty="0"/>
              <a:t>Desarrollo de capacidades operativas</a:t>
            </a:r>
          </a:p>
          <a:p>
            <a:pPr algn="r"/>
            <a:r>
              <a:rPr lang="es-CO" sz="800" dirty="0"/>
              <a:t>Proveer información estratégica de inteligencia</a:t>
            </a:r>
          </a:p>
          <a:p>
            <a:pPr algn="r"/>
            <a:r>
              <a:rPr lang="es-CO" sz="800" dirty="0"/>
              <a:t>Asesoramiento y apoyo en </a:t>
            </a:r>
            <a:r>
              <a:rPr lang="es-CO" sz="800" dirty="0" err="1"/>
              <a:t>ciberdefensa</a:t>
            </a:r>
            <a:endParaRPr lang="es-CO" sz="800" dirty="0"/>
          </a:p>
          <a:p>
            <a:pPr algn="r"/>
            <a:r>
              <a:rPr lang="es-CO" sz="800" dirty="0"/>
              <a:t>Coordinación de respuesta ante incidentes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9CFFE62-9FED-7341-9B58-BA8D18A916AA}"/>
              </a:ext>
            </a:extLst>
          </p:cNvPr>
          <p:cNvCxnSpPr>
            <a:cxnSpLocks/>
          </p:cNvCxnSpPr>
          <p:nvPr/>
        </p:nvCxnSpPr>
        <p:spPr>
          <a:xfrm flipV="1">
            <a:off x="2434981" y="1528387"/>
            <a:ext cx="0" cy="123701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043364A-AF85-8243-8A9B-F11A794C11C3}"/>
              </a:ext>
            </a:extLst>
          </p:cNvPr>
          <p:cNvSpPr/>
          <p:nvPr/>
        </p:nvSpPr>
        <p:spPr>
          <a:xfrm>
            <a:off x="5477246" y="1475626"/>
            <a:ext cx="2216391" cy="1006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EE7B6A-29A7-C548-9949-3C2CC28DCB10}"/>
              </a:ext>
            </a:extLst>
          </p:cNvPr>
          <p:cNvSpPr txBox="1"/>
          <p:nvPr/>
        </p:nvSpPr>
        <p:spPr>
          <a:xfrm>
            <a:off x="5699254" y="1528386"/>
            <a:ext cx="2329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Asistencia técnica</a:t>
            </a:r>
          </a:p>
          <a:p>
            <a:r>
              <a:rPr lang="es-CO" sz="800" dirty="0"/>
              <a:t>Coordinación en la gestión de incidentes</a:t>
            </a:r>
          </a:p>
          <a:p>
            <a:r>
              <a:rPr lang="es-CO" sz="800" dirty="0"/>
              <a:t>Asistencia ante emergencias</a:t>
            </a:r>
          </a:p>
          <a:p>
            <a:r>
              <a:rPr lang="es-CO" sz="800" dirty="0"/>
              <a:t>Desarrollo de capacidades operativas</a:t>
            </a:r>
          </a:p>
          <a:p>
            <a:r>
              <a:rPr lang="es-CO" sz="800" dirty="0"/>
              <a:t>Proveer información estratégica de inteligencia</a:t>
            </a:r>
          </a:p>
          <a:p>
            <a:r>
              <a:rPr lang="es-CO" sz="800" dirty="0"/>
              <a:t>Asesoramiento y apoyo en </a:t>
            </a:r>
            <a:r>
              <a:rPr lang="es-CO" sz="800" dirty="0" err="1"/>
              <a:t>ciberdefensa</a:t>
            </a:r>
            <a:endParaRPr lang="es-CO" sz="800" dirty="0"/>
          </a:p>
          <a:p>
            <a:r>
              <a:rPr lang="es-CO" sz="800" dirty="0"/>
              <a:t>Coordinación de respuesta ante incidentes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A8303C1-4987-8841-A101-2E0B1661EC13}"/>
              </a:ext>
            </a:extLst>
          </p:cNvPr>
          <p:cNvCxnSpPr>
            <a:cxnSpLocks/>
          </p:cNvCxnSpPr>
          <p:nvPr/>
        </p:nvCxnSpPr>
        <p:spPr>
          <a:xfrm flipV="1">
            <a:off x="5628531" y="1548935"/>
            <a:ext cx="0" cy="123701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2358C58-0BC1-8940-9F5D-B26762AF8E9E}"/>
              </a:ext>
            </a:extLst>
          </p:cNvPr>
          <p:cNvSpPr/>
          <p:nvPr/>
        </p:nvSpPr>
        <p:spPr>
          <a:xfrm>
            <a:off x="3482941" y="3719245"/>
            <a:ext cx="1047964" cy="441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31EDD9-E79E-B247-9A74-D09F5E035297}"/>
              </a:ext>
            </a:extLst>
          </p:cNvPr>
          <p:cNvSpPr txBox="1"/>
          <p:nvPr/>
        </p:nvSpPr>
        <p:spPr>
          <a:xfrm>
            <a:off x="3143874" y="3770862"/>
            <a:ext cx="1726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/>
              <a:t>Colaboración activa en la resolución de incidentes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F31EC9A-590B-2440-A653-52B96650473F}"/>
              </a:ext>
            </a:extLst>
          </p:cNvPr>
          <p:cNvSpPr/>
          <p:nvPr/>
        </p:nvSpPr>
        <p:spPr>
          <a:xfrm>
            <a:off x="105497" y="1027416"/>
            <a:ext cx="8065661" cy="49829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79C4503-6841-9C4E-A31C-0BBC69CD0E4C}"/>
              </a:ext>
            </a:extLst>
          </p:cNvPr>
          <p:cNvSpPr txBox="1"/>
          <p:nvPr/>
        </p:nvSpPr>
        <p:spPr>
          <a:xfrm>
            <a:off x="155190" y="5754082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Nota. Adaptado de </a:t>
            </a:r>
            <a:r>
              <a:rPr lang="es-CO" sz="900" dirty="0" err="1"/>
              <a:t>Conpes</a:t>
            </a:r>
            <a:r>
              <a:rPr lang="es-CO" sz="900" dirty="0"/>
              <a:t> 3701 (</a:t>
            </a:r>
            <a:r>
              <a:rPr lang="es-CO" sz="900"/>
              <a:t>2011).</a:t>
            </a:r>
            <a:endParaRPr lang="es-CO" sz="9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AE0DC8E-33F5-E141-BD31-56541F7034E7}"/>
              </a:ext>
            </a:extLst>
          </p:cNvPr>
          <p:cNvSpPr/>
          <p:nvPr/>
        </p:nvSpPr>
        <p:spPr>
          <a:xfrm>
            <a:off x="3339102" y="2652934"/>
            <a:ext cx="1335641" cy="573151"/>
          </a:xfrm>
          <a:prstGeom prst="rect">
            <a:avLst/>
          </a:prstGeom>
          <a:solidFill>
            <a:srgbClr val="1E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F4DFBB7-DB65-BF40-A193-439DA00618BE}"/>
              </a:ext>
            </a:extLst>
          </p:cNvPr>
          <p:cNvSpPr txBox="1"/>
          <p:nvPr/>
        </p:nvSpPr>
        <p:spPr>
          <a:xfrm>
            <a:off x="3383946" y="2790229"/>
            <a:ext cx="124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>
                <a:solidFill>
                  <a:schemeClr val="bg1"/>
                </a:solidFill>
              </a:rPr>
              <a:t>Grupo de respuesta a incidentes cibernéticos de Colombia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00367B9-8AE0-AA42-AE8E-FF5C2351E781}"/>
              </a:ext>
            </a:extLst>
          </p:cNvPr>
          <p:cNvSpPr/>
          <p:nvPr/>
        </p:nvSpPr>
        <p:spPr>
          <a:xfrm>
            <a:off x="1401009" y="4755440"/>
            <a:ext cx="1335641" cy="573151"/>
          </a:xfrm>
          <a:prstGeom prst="rect">
            <a:avLst/>
          </a:prstGeom>
          <a:solidFill>
            <a:srgbClr val="1E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F6EC01-6566-1A41-8F6D-A65907D6756F}"/>
              </a:ext>
            </a:extLst>
          </p:cNvPr>
          <p:cNvSpPr txBox="1"/>
          <p:nvPr/>
        </p:nvSpPr>
        <p:spPr>
          <a:xfrm>
            <a:off x="1421583" y="4840069"/>
            <a:ext cx="124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>
                <a:solidFill>
                  <a:schemeClr val="bg1"/>
                </a:solidFill>
              </a:rPr>
              <a:t>Equipo encargado de la defensa del país en el ciberespacio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447600B-0D82-5549-A809-BA071D29537E}"/>
              </a:ext>
            </a:extLst>
          </p:cNvPr>
          <p:cNvSpPr/>
          <p:nvPr/>
        </p:nvSpPr>
        <p:spPr>
          <a:xfrm>
            <a:off x="5308886" y="4809223"/>
            <a:ext cx="1335641" cy="573151"/>
          </a:xfrm>
          <a:prstGeom prst="rect">
            <a:avLst/>
          </a:prstGeom>
          <a:solidFill>
            <a:srgbClr val="1E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5141F60-5A70-5A4D-9F23-F5744D226631}"/>
              </a:ext>
            </a:extLst>
          </p:cNvPr>
          <p:cNvSpPr txBox="1"/>
          <p:nvPr/>
        </p:nvSpPr>
        <p:spPr>
          <a:xfrm>
            <a:off x="5346985" y="4860841"/>
            <a:ext cx="124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 dirty="0">
                <a:solidFill>
                  <a:schemeClr val="bg1"/>
                </a:solidFill>
              </a:rPr>
              <a:t>Equipo encargado de la seguridad ciudadana en el ciberespacio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220</Words>
  <Application>Microsoft Office PowerPoint</Application>
  <PresentationFormat>Panorámica</PresentationFormat>
  <Paragraphs>26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5</cp:revision>
  <dcterms:modified xsi:type="dcterms:W3CDTF">2022-03-15T01:58:14Z</dcterms:modified>
</cp:coreProperties>
</file>