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3"/>
  </p:notesMasterIdLst>
  <p:sldIdLst>
    <p:sldId id="271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0E3F709-F671-44EE-8F85-3EDA43F0E3C9}">
  <a:tblStyle styleId="{30E3F709-F671-44EE-8F85-3EDA43F0E3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92593" autoAdjust="0"/>
  </p:normalViewPr>
  <p:slideViewPr>
    <p:cSldViewPr snapToGrid="0">
      <p:cViewPr>
        <p:scale>
          <a:sx n="130" d="100"/>
          <a:sy n="130" d="100"/>
        </p:scale>
        <p:origin x="-114" y="-154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88532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5673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063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474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0484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082985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92209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148988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622068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978672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158545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401078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80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9106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/>
          <p:cNvGrpSpPr/>
          <p:nvPr/>
        </p:nvGrpSpPr>
        <p:grpSpPr>
          <a:xfrm>
            <a:off x="1210944" y="342900"/>
            <a:ext cx="6675755" cy="4767075"/>
            <a:chOff x="0" y="0"/>
            <a:chExt cx="5814050" cy="7258404"/>
          </a:xfrm>
        </p:grpSpPr>
        <p:grpSp>
          <p:nvGrpSpPr>
            <p:cNvPr id="16" name="Grupo 15"/>
            <p:cNvGrpSpPr/>
            <p:nvPr/>
          </p:nvGrpSpPr>
          <p:grpSpPr>
            <a:xfrm>
              <a:off x="0" y="0"/>
              <a:ext cx="5814050" cy="7258404"/>
              <a:chOff x="0" y="0"/>
              <a:chExt cx="5814050" cy="7258404"/>
            </a:xfrm>
          </p:grpSpPr>
          <p:sp>
            <p:nvSpPr>
              <p:cNvPr id="17" name="Rectángulo 16"/>
              <p:cNvSpPr/>
              <p:nvPr/>
            </p:nvSpPr>
            <p:spPr>
              <a:xfrm>
                <a:off x="0" y="0"/>
                <a:ext cx="5814050" cy="706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CO" sz="110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 </a:t>
                </a:r>
                <a:endParaRPr lang="es-419" sz="110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8" name="Flecha derecha 17"/>
              <p:cNvSpPr/>
              <p:nvPr/>
            </p:nvSpPr>
            <p:spPr>
              <a:xfrm>
                <a:off x="1351835" y="2241"/>
                <a:ext cx="4461681" cy="706691"/>
              </a:xfrm>
              <a:prstGeom prst="rightArrow">
                <a:avLst>
                  <a:gd name="adj1" fmla="val 75000"/>
                  <a:gd name="adj2" fmla="val 50000"/>
                </a:avLst>
              </a:prstGeom>
              <a:solidFill>
                <a:srgbClr val="DDE5D0">
                  <a:alpha val="89803"/>
                </a:srgbClr>
              </a:solidFill>
              <a:ln w="25400" cap="flat" cmpd="sng">
                <a:solidFill>
                  <a:srgbClr val="DDE5D0">
                    <a:alpha val="89803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CO" sz="110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 </a:t>
                </a:r>
                <a:endParaRPr lang="es-419" sz="110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9" name="Cuadro de texto 24"/>
              <p:cNvSpPr txBox="1"/>
              <p:nvPr/>
            </p:nvSpPr>
            <p:spPr>
              <a:xfrm>
                <a:off x="1351835" y="90577"/>
                <a:ext cx="4196672" cy="5300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350" tIns="6350" rIns="6350" bIns="6350" anchor="t" anchorCtr="0">
                <a:noAutofit/>
              </a:bodyPr>
              <a:lstStyle/>
              <a:p>
                <a:pPr marL="57150" indent="57150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es-CO" sz="10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Archivo físico o electrónico con comunicación registrada en cualquier soporte. </a:t>
                </a:r>
                <a:endParaRPr lang="es-419" sz="11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20" name="Rectángulo redondeado 19"/>
              <p:cNvSpPr/>
              <p:nvPr/>
            </p:nvSpPr>
            <p:spPr>
              <a:xfrm>
                <a:off x="542" y="2241"/>
                <a:ext cx="1351292" cy="706691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CO" sz="110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 </a:t>
                </a:r>
                <a:endParaRPr lang="es-419" sz="110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21" name="Cuadro de texto 26"/>
              <p:cNvSpPr txBox="1"/>
              <p:nvPr/>
            </p:nvSpPr>
            <p:spPr>
              <a:xfrm>
                <a:off x="35040" y="36739"/>
                <a:ext cx="1282296" cy="6376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8100" tIns="19050" rIns="38100" bIns="19050" anchor="ctr" anchorCtr="0">
                <a:noAutofit/>
              </a:bodyPr>
              <a:lstStyle/>
              <a:p>
                <a:pPr algn="ctr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es-CO" sz="1000" b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Documento</a:t>
                </a:r>
                <a:endParaRPr lang="es-419" sz="110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22" name="Flecha derecha 21"/>
              <p:cNvSpPr/>
              <p:nvPr/>
            </p:nvSpPr>
            <p:spPr>
              <a:xfrm>
                <a:off x="1351835" y="779602"/>
                <a:ext cx="4461681" cy="706691"/>
              </a:xfrm>
              <a:prstGeom prst="rightArrow">
                <a:avLst>
                  <a:gd name="adj1" fmla="val 75000"/>
                  <a:gd name="adj2" fmla="val 50000"/>
                </a:avLst>
              </a:prstGeom>
              <a:solidFill>
                <a:srgbClr val="D4E4CF">
                  <a:alpha val="89803"/>
                </a:srgbClr>
              </a:solidFill>
              <a:ln w="25400" cap="flat" cmpd="sng">
                <a:solidFill>
                  <a:srgbClr val="D4E4CF">
                    <a:alpha val="89803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CO" sz="110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 </a:t>
                </a:r>
                <a:endParaRPr lang="es-419" sz="110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23" name="Cuadro de texto 28"/>
              <p:cNvSpPr txBox="1"/>
              <p:nvPr/>
            </p:nvSpPr>
            <p:spPr>
              <a:xfrm>
                <a:off x="1351835" y="867938"/>
                <a:ext cx="4196672" cy="5300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350" tIns="6350" rIns="6350" bIns="6350" anchor="t" anchorCtr="0">
                <a:noAutofit/>
              </a:bodyPr>
              <a:lstStyle/>
              <a:p>
                <a:pPr marL="57150" indent="57150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es-CO" sz="10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Hoja que contiene dos páginas diligenciadas o no.</a:t>
                </a:r>
                <a:endParaRPr lang="es-419" sz="11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24" name="Rectángulo redondeado 23"/>
              <p:cNvSpPr/>
              <p:nvPr/>
            </p:nvSpPr>
            <p:spPr>
              <a:xfrm>
                <a:off x="542" y="779602"/>
                <a:ext cx="1351292" cy="706691"/>
              </a:xfrm>
              <a:prstGeom prst="roundRect">
                <a:avLst>
                  <a:gd name="adj" fmla="val 16667"/>
                </a:avLst>
              </a:prstGeom>
              <a:solidFill>
                <a:srgbClr val="73B759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CO" sz="110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 </a:t>
                </a:r>
                <a:endParaRPr lang="es-419" sz="110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25" name="Cuadro de texto 30"/>
              <p:cNvSpPr txBox="1"/>
              <p:nvPr/>
            </p:nvSpPr>
            <p:spPr>
              <a:xfrm>
                <a:off x="35040" y="814100"/>
                <a:ext cx="1282296" cy="6376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8100" tIns="19050" rIns="38100" bIns="19050" anchor="ctr" anchorCtr="0">
                <a:noAutofit/>
              </a:bodyPr>
              <a:lstStyle/>
              <a:p>
                <a:pPr algn="ctr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es-CO" sz="1000" b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Folio</a:t>
                </a:r>
                <a:endParaRPr lang="es-419" sz="110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26" name="Flecha derecha 25"/>
              <p:cNvSpPr/>
              <p:nvPr/>
            </p:nvSpPr>
            <p:spPr>
              <a:xfrm>
                <a:off x="1351835" y="1556962"/>
                <a:ext cx="4461681" cy="706691"/>
              </a:xfrm>
              <a:prstGeom prst="rightArrow">
                <a:avLst>
                  <a:gd name="adj1" fmla="val 75000"/>
                  <a:gd name="adj2" fmla="val 50000"/>
                </a:avLst>
              </a:prstGeom>
              <a:solidFill>
                <a:srgbClr val="D0E3D2">
                  <a:alpha val="89803"/>
                </a:srgbClr>
              </a:solidFill>
              <a:ln w="25400" cap="flat" cmpd="sng">
                <a:solidFill>
                  <a:srgbClr val="D0E3D2">
                    <a:alpha val="89803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CO" sz="110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 </a:t>
                </a:r>
                <a:endParaRPr lang="es-419" sz="110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27" name="Cuadro de texto 32"/>
              <p:cNvSpPr txBox="1"/>
              <p:nvPr/>
            </p:nvSpPr>
            <p:spPr>
              <a:xfrm>
                <a:off x="1351835" y="1645298"/>
                <a:ext cx="4196672" cy="5300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350" tIns="6350" rIns="6350" bIns="6350" anchor="t" anchorCtr="0">
                <a:noAutofit/>
              </a:bodyPr>
              <a:lstStyle/>
              <a:p>
                <a:pPr marL="57150" indent="57150" algn="just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es-CO" sz="10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Tipo de documentos que contienen información del ciclo de gestión del talento humano. en cuanto a la vinculación y trayectoria laboral de los empleados.</a:t>
                </a:r>
                <a:endParaRPr lang="es-419" sz="11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28" name="Rectángulo redondeado 27"/>
              <p:cNvSpPr/>
              <p:nvPr/>
            </p:nvSpPr>
            <p:spPr>
              <a:xfrm>
                <a:off x="542" y="1556962"/>
                <a:ext cx="1351292" cy="706691"/>
              </a:xfrm>
              <a:prstGeom prst="roundRect">
                <a:avLst>
                  <a:gd name="adj" fmla="val 16667"/>
                </a:avLst>
              </a:prstGeom>
              <a:solidFill>
                <a:srgbClr val="5AB46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CO" sz="110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 </a:t>
                </a:r>
                <a:endParaRPr lang="es-419" sz="110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29" name="Cuadro de texto 34"/>
              <p:cNvSpPr txBox="1"/>
              <p:nvPr/>
            </p:nvSpPr>
            <p:spPr>
              <a:xfrm>
                <a:off x="35040" y="1591460"/>
                <a:ext cx="1282296" cy="6376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8100" tIns="19050" rIns="38100" bIns="19050" anchor="ctr" anchorCtr="0">
                <a:noAutofit/>
              </a:bodyPr>
              <a:lstStyle/>
              <a:p>
                <a:pPr algn="ctr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es-CO" sz="950" b="1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Historia laboral</a:t>
                </a:r>
                <a:endParaRPr lang="es-419" sz="11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 algn="ctr">
                  <a:lnSpc>
                    <a:spcPct val="89000"/>
                  </a:lnSpc>
                  <a:spcBef>
                    <a:spcPts val="330"/>
                  </a:spcBef>
                  <a:spcAft>
                    <a:spcPts val="0"/>
                  </a:spcAft>
                </a:pPr>
                <a:r>
                  <a:rPr lang="es-CO" sz="950" b="1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Contrato</a:t>
                </a:r>
                <a:endParaRPr lang="es-419" sz="11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30" name="Flecha derecha 29"/>
              <p:cNvSpPr/>
              <p:nvPr/>
            </p:nvSpPr>
            <p:spPr>
              <a:xfrm>
                <a:off x="1351835" y="2334323"/>
                <a:ext cx="4461681" cy="706691"/>
              </a:xfrm>
              <a:prstGeom prst="rightArrow">
                <a:avLst>
                  <a:gd name="adj1" fmla="val 75000"/>
                  <a:gd name="adj2" fmla="val 50000"/>
                </a:avLst>
              </a:prstGeom>
              <a:solidFill>
                <a:srgbClr val="CFE3D9">
                  <a:alpha val="89803"/>
                </a:srgbClr>
              </a:solidFill>
              <a:ln w="25400" cap="flat" cmpd="sng">
                <a:solidFill>
                  <a:srgbClr val="CFE3D9">
                    <a:alpha val="89803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CO" sz="110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 </a:t>
                </a:r>
                <a:endParaRPr lang="es-419" sz="110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31" name="Cuadro de texto 36"/>
              <p:cNvSpPr txBox="1"/>
              <p:nvPr/>
            </p:nvSpPr>
            <p:spPr>
              <a:xfrm>
                <a:off x="1351835" y="2422659"/>
                <a:ext cx="4196672" cy="5300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350" tIns="6350" rIns="6350" bIns="6350" anchor="t" anchorCtr="0">
                <a:noAutofit/>
              </a:bodyPr>
              <a:lstStyle/>
              <a:p>
                <a:pPr marL="57150" indent="57150" algn="just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es-CO" sz="10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Instrumento de recuperación  de la información que describe y precisa las series o asuntos de un fondo documental.</a:t>
                </a:r>
                <a:endParaRPr lang="es-419" sz="11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32" name="Rectángulo redondeado 31"/>
              <p:cNvSpPr/>
              <p:nvPr/>
            </p:nvSpPr>
            <p:spPr>
              <a:xfrm>
                <a:off x="542" y="2334323"/>
                <a:ext cx="1351292" cy="706691"/>
              </a:xfrm>
              <a:prstGeom prst="roundRect">
                <a:avLst>
                  <a:gd name="adj" fmla="val 16667"/>
                </a:avLst>
              </a:prstGeom>
              <a:solidFill>
                <a:srgbClr val="5CB186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CO" sz="110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 </a:t>
                </a:r>
                <a:endParaRPr lang="es-419" sz="110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33" name="Cuadro de texto 38"/>
              <p:cNvSpPr txBox="1"/>
              <p:nvPr/>
            </p:nvSpPr>
            <p:spPr>
              <a:xfrm>
                <a:off x="35040" y="2368821"/>
                <a:ext cx="1282296" cy="6376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8100" tIns="19050" rIns="38100" bIns="19050" anchor="ctr" anchorCtr="0">
                <a:noAutofit/>
              </a:bodyPr>
              <a:lstStyle/>
              <a:p>
                <a:pPr algn="ctr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es-CO" sz="1000" b="1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Inventario </a:t>
                </a:r>
                <a:r>
                  <a:rPr lang="es-CO" sz="1000" b="1" dirty="0">
                    <a:latin typeface="Arial" panose="020B0604020202020204" pitchFamily="34" charset="0"/>
                    <a:ea typeface="Arial" panose="020B0604020202020204" pitchFamily="34" charset="0"/>
                  </a:rPr>
                  <a:t>d</a:t>
                </a:r>
                <a:r>
                  <a:rPr lang="es-CO" sz="1000" b="1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ocumental</a:t>
                </a:r>
                <a:endParaRPr lang="es-419" sz="11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34" name="Flecha derecha 33"/>
              <p:cNvSpPr/>
              <p:nvPr/>
            </p:nvSpPr>
            <p:spPr>
              <a:xfrm>
                <a:off x="1351835" y="3111683"/>
                <a:ext cx="4461681" cy="836651"/>
              </a:xfrm>
              <a:prstGeom prst="rightArrow">
                <a:avLst>
                  <a:gd name="adj1" fmla="val 75000"/>
                  <a:gd name="adj2" fmla="val 50000"/>
                </a:avLst>
              </a:prstGeom>
              <a:solidFill>
                <a:srgbClr val="D0E1DF">
                  <a:alpha val="89803"/>
                </a:srgbClr>
              </a:solidFill>
              <a:ln w="25400" cap="flat" cmpd="sng">
                <a:solidFill>
                  <a:srgbClr val="D0E1DF">
                    <a:alpha val="89803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CO" sz="110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 </a:t>
                </a:r>
                <a:endParaRPr lang="es-419" sz="110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35" name="Cuadro de texto 40"/>
              <p:cNvSpPr txBox="1"/>
              <p:nvPr/>
            </p:nvSpPr>
            <p:spPr>
              <a:xfrm>
                <a:off x="1351835" y="3216264"/>
                <a:ext cx="4147937" cy="6274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350" tIns="6350" rIns="6350" bIns="6350" anchor="t" anchorCtr="0">
                <a:noAutofit/>
              </a:bodyPr>
              <a:lstStyle/>
              <a:p>
                <a:pPr marL="57150" indent="57150" algn="just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es-CO" sz="10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Estructura y contenido homogéneos, emanados de un mismo órgano o sujeto productor como consecuencia del ejercicio de sus funciones específicas, por ejemplo, historias laborales, contratos, actas e informes, entre otros.</a:t>
                </a:r>
                <a:endParaRPr lang="es-419" sz="11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36" name="Rectángulo redondeado 35"/>
              <p:cNvSpPr/>
              <p:nvPr/>
            </p:nvSpPr>
            <p:spPr>
              <a:xfrm>
                <a:off x="542" y="3176663"/>
                <a:ext cx="1351292" cy="706691"/>
              </a:xfrm>
              <a:prstGeom prst="roundRect">
                <a:avLst>
                  <a:gd name="adj" fmla="val 16667"/>
                </a:avLst>
              </a:prstGeom>
              <a:solidFill>
                <a:srgbClr val="5DAEA5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CO" sz="110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 </a:t>
                </a:r>
                <a:endParaRPr lang="es-419" sz="110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37" name="Cuadro de texto 42"/>
              <p:cNvSpPr txBox="1"/>
              <p:nvPr/>
            </p:nvSpPr>
            <p:spPr>
              <a:xfrm>
                <a:off x="35040" y="3211161"/>
                <a:ext cx="1282296" cy="6376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8100" tIns="19050" rIns="38100" bIns="19050" anchor="ctr" anchorCtr="0">
                <a:noAutofit/>
              </a:bodyPr>
              <a:lstStyle/>
              <a:p>
                <a:pPr algn="ctr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es-CO" sz="1000" b="1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Serie </a:t>
                </a:r>
                <a:r>
                  <a:rPr lang="es-CO" sz="1000" b="1" dirty="0">
                    <a:latin typeface="Arial" panose="020B0604020202020204" pitchFamily="34" charset="0"/>
                    <a:ea typeface="Arial" panose="020B0604020202020204" pitchFamily="34" charset="0"/>
                  </a:rPr>
                  <a:t>d</a:t>
                </a:r>
                <a:r>
                  <a:rPr lang="es-CO" sz="1000" b="1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ocumental</a:t>
                </a:r>
                <a:endParaRPr lang="es-419" sz="11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38" name="Flecha derecha 37"/>
              <p:cNvSpPr/>
              <p:nvPr/>
            </p:nvSpPr>
            <p:spPr>
              <a:xfrm>
                <a:off x="1351835" y="4019004"/>
                <a:ext cx="4461681" cy="706691"/>
              </a:xfrm>
              <a:prstGeom prst="rightArrow">
                <a:avLst>
                  <a:gd name="adj1" fmla="val 75000"/>
                  <a:gd name="adj2" fmla="val 50000"/>
                </a:avLst>
              </a:prstGeom>
              <a:solidFill>
                <a:srgbClr val="D0DDE0">
                  <a:alpha val="89803"/>
                </a:srgbClr>
              </a:solidFill>
              <a:ln w="25400" cap="flat" cmpd="sng">
                <a:solidFill>
                  <a:srgbClr val="D0DDE0">
                    <a:alpha val="89803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CO" sz="110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 </a:t>
                </a:r>
                <a:endParaRPr lang="es-419" sz="110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39" name="Cuadro de texto 44"/>
              <p:cNvSpPr txBox="1"/>
              <p:nvPr/>
            </p:nvSpPr>
            <p:spPr>
              <a:xfrm>
                <a:off x="1351835" y="4107340"/>
                <a:ext cx="4196672" cy="5300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350" tIns="6350" rIns="6350" bIns="6350" anchor="t" anchorCtr="0">
                <a:noAutofit/>
              </a:bodyPr>
              <a:lstStyle/>
              <a:p>
                <a:pPr marL="57150" indent="57150" algn="just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es-CO" sz="10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Conjunto de unidades documentales que forman parte de una serie, identificadas de forma separada de esta por su contenido y sus características específicas.</a:t>
                </a:r>
                <a:endParaRPr lang="es-419" sz="11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40" name="Rectángulo redondeado 39"/>
              <p:cNvSpPr/>
              <p:nvPr/>
            </p:nvSpPr>
            <p:spPr>
              <a:xfrm>
                <a:off x="542" y="4019004"/>
                <a:ext cx="1351292" cy="706691"/>
              </a:xfrm>
              <a:prstGeom prst="roundRect">
                <a:avLst>
                  <a:gd name="adj" fmla="val 16667"/>
                </a:avLst>
              </a:prstGeom>
              <a:solidFill>
                <a:srgbClr val="5F95AA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CO" sz="110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 </a:t>
                </a:r>
                <a:endParaRPr lang="es-419" sz="110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41" name="Cuadro de texto 46"/>
              <p:cNvSpPr txBox="1"/>
              <p:nvPr/>
            </p:nvSpPr>
            <p:spPr>
              <a:xfrm>
                <a:off x="35040" y="4053502"/>
                <a:ext cx="1282296" cy="6376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8100" tIns="19050" rIns="38100" bIns="19050" anchor="ctr" anchorCtr="0">
                <a:noAutofit/>
              </a:bodyPr>
              <a:lstStyle/>
              <a:p>
                <a:pPr algn="ctr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es-CO" sz="1000" b="1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Subserie </a:t>
                </a:r>
                <a:r>
                  <a:rPr lang="es-CO" sz="1000" b="1" dirty="0">
                    <a:latin typeface="Arial" panose="020B0604020202020204" pitchFamily="34" charset="0"/>
                    <a:ea typeface="Arial" panose="020B0604020202020204" pitchFamily="34" charset="0"/>
                  </a:rPr>
                  <a:t>d</a:t>
                </a:r>
                <a:r>
                  <a:rPr lang="es-CO" sz="1000" b="1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ocumental</a:t>
                </a:r>
                <a:endParaRPr lang="es-419" sz="11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42" name="Flecha derecha 41"/>
              <p:cNvSpPr/>
              <p:nvPr/>
            </p:nvSpPr>
            <p:spPr>
              <a:xfrm>
                <a:off x="1351835" y="4796365"/>
                <a:ext cx="4461681" cy="706691"/>
              </a:xfrm>
              <a:prstGeom prst="rightArrow">
                <a:avLst>
                  <a:gd name="adj1" fmla="val 75000"/>
                  <a:gd name="adj2" fmla="val 50000"/>
                </a:avLst>
              </a:prstGeom>
              <a:solidFill>
                <a:srgbClr val="D0D6E0">
                  <a:alpha val="89803"/>
                </a:srgbClr>
              </a:solidFill>
              <a:ln w="25400" cap="flat" cmpd="sng">
                <a:solidFill>
                  <a:srgbClr val="D0D6E0">
                    <a:alpha val="89803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CO" sz="110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 </a:t>
                </a:r>
                <a:endParaRPr lang="es-419" sz="110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43" name="Cuadro de texto 48"/>
              <p:cNvSpPr txBox="1"/>
              <p:nvPr/>
            </p:nvSpPr>
            <p:spPr>
              <a:xfrm>
                <a:off x="1351835" y="4884701"/>
                <a:ext cx="4196672" cy="5300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350" tIns="6350" rIns="6350" bIns="6350" anchor="t" anchorCtr="0">
                <a:noAutofit/>
              </a:bodyPr>
              <a:lstStyle/>
              <a:p>
                <a:pPr marL="57150" indent="57150" algn="just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es-CO" sz="10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Listado de series, con sus correspondientes tipos documentales, a las cuales se asigna el tiempo de permanencia en cada etapa del ciclo vital de los documentos.</a:t>
                </a:r>
                <a:endParaRPr lang="es-419" sz="110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44" name="Rectángulo redondeado 43"/>
              <p:cNvSpPr/>
              <p:nvPr/>
            </p:nvSpPr>
            <p:spPr>
              <a:xfrm>
                <a:off x="542" y="4796365"/>
                <a:ext cx="1351292" cy="706691"/>
              </a:xfrm>
              <a:prstGeom prst="roundRect">
                <a:avLst>
                  <a:gd name="adj" fmla="val 16667"/>
                </a:avLst>
              </a:prstGeom>
              <a:solidFill>
                <a:srgbClr val="6078A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CO" sz="110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 </a:t>
                </a:r>
                <a:endParaRPr lang="es-419" sz="110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45" name="Cuadro de texto 50"/>
              <p:cNvSpPr txBox="1"/>
              <p:nvPr/>
            </p:nvSpPr>
            <p:spPr>
              <a:xfrm>
                <a:off x="35040" y="4830863"/>
                <a:ext cx="1282296" cy="6376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8100" tIns="19050" rIns="38100" bIns="19050" anchor="ctr" anchorCtr="0">
                <a:noAutofit/>
              </a:bodyPr>
              <a:lstStyle/>
              <a:p>
                <a:pPr algn="ctr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es-CO" sz="1000" b="1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Tabla de retención </a:t>
                </a:r>
                <a:r>
                  <a:rPr lang="es-CO" sz="1000" b="1" dirty="0">
                    <a:latin typeface="Arial" panose="020B0604020202020204" pitchFamily="34" charset="0"/>
                    <a:ea typeface="Arial" panose="020B0604020202020204" pitchFamily="34" charset="0"/>
                  </a:rPr>
                  <a:t>d</a:t>
                </a:r>
                <a:r>
                  <a:rPr lang="es-CO" sz="1000" b="1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ocumental</a:t>
                </a:r>
                <a:endParaRPr lang="es-419" sz="11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46" name="Flecha derecha 45"/>
              <p:cNvSpPr/>
              <p:nvPr/>
            </p:nvSpPr>
            <p:spPr>
              <a:xfrm>
                <a:off x="1351835" y="5573725"/>
                <a:ext cx="4461681" cy="706691"/>
              </a:xfrm>
              <a:prstGeom prst="rightArrow">
                <a:avLst>
                  <a:gd name="adj1" fmla="val 75000"/>
                  <a:gd name="adj2" fmla="val 50000"/>
                </a:avLst>
              </a:prstGeom>
              <a:solidFill>
                <a:srgbClr val="D1D1DF">
                  <a:alpha val="89803"/>
                </a:srgbClr>
              </a:solidFill>
              <a:ln w="25400" cap="flat" cmpd="sng">
                <a:solidFill>
                  <a:srgbClr val="D1D1DF">
                    <a:alpha val="89803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CO" sz="110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 </a:t>
                </a:r>
                <a:endParaRPr lang="es-419" sz="110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47" name="Cuadro de texto 52"/>
              <p:cNvSpPr txBox="1"/>
              <p:nvPr/>
            </p:nvSpPr>
            <p:spPr>
              <a:xfrm>
                <a:off x="1351835" y="5662061"/>
                <a:ext cx="4196672" cy="5300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350" tIns="6350" rIns="6350" bIns="6350" anchor="t" anchorCtr="0">
                <a:noAutofit/>
              </a:bodyPr>
              <a:lstStyle/>
              <a:p>
                <a:pPr marL="57150" indent="57150" algn="just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es-CO" sz="10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Cuerpo que contiene un conjunto de documentos, de tal forma que garantice su preservación e identificación (cajas y libros o tomos). </a:t>
                </a:r>
                <a:endParaRPr lang="es-419" sz="11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48" name="Rectángulo redondeado 47"/>
              <p:cNvSpPr/>
              <p:nvPr/>
            </p:nvSpPr>
            <p:spPr>
              <a:xfrm>
                <a:off x="542" y="5573725"/>
                <a:ext cx="1351292" cy="706691"/>
              </a:xfrm>
              <a:prstGeom prst="roundRect">
                <a:avLst>
                  <a:gd name="adj" fmla="val 16667"/>
                </a:avLst>
              </a:prstGeom>
              <a:solidFill>
                <a:srgbClr val="6562A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CO" sz="110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 </a:t>
                </a:r>
                <a:endParaRPr lang="es-419" sz="110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49" name="Cuadro de texto 54"/>
              <p:cNvSpPr txBox="1"/>
              <p:nvPr/>
            </p:nvSpPr>
            <p:spPr>
              <a:xfrm>
                <a:off x="35040" y="5608223"/>
                <a:ext cx="1282296" cy="6376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8100" tIns="19050" rIns="38100" bIns="19050" anchor="ctr" anchorCtr="0">
                <a:noAutofit/>
              </a:bodyPr>
              <a:lstStyle/>
              <a:p>
                <a:pPr algn="ctr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es-CO" sz="1000" b="1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Unidad de </a:t>
                </a:r>
                <a:r>
                  <a:rPr lang="es-CO" sz="1000" b="1" dirty="0">
                    <a:latin typeface="Arial" panose="020B0604020202020204" pitchFamily="34" charset="0"/>
                    <a:ea typeface="Arial" panose="020B0604020202020204" pitchFamily="34" charset="0"/>
                  </a:rPr>
                  <a:t>c</a:t>
                </a:r>
                <a:r>
                  <a:rPr lang="es-CO" sz="1000" b="1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onservación</a:t>
                </a:r>
                <a:endParaRPr lang="es-419" sz="11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50" name="Flecha derecha 49"/>
              <p:cNvSpPr/>
              <p:nvPr/>
            </p:nvSpPr>
            <p:spPr>
              <a:xfrm>
                <a:off x="1351835" y="6351086"/>
                <a:ext cx="4461681" cy="706691"/>
              </a:xfrm>
              <a:prstGeom prst="rightArrow">
                <a:avLst>
                  <a:gd name="adj1" fmla="val 75000"/>
                  <a:gd name="adj2" fmla="val 50000"/>
                </a:avLst>
              </a:prstGeom>
              <a:solidFill>
                <a:srgbClr val="D6D0DE">
                  <a:alpha val="89803"/>
                </a:srgbClr>
              </a:solidFill>
              <a:ln w="25400" cap="flat" cmpd="sng">
                <a:solidFill>
                  <a:srgbClr val="D6D0DE">
                    <a:alpha val="89803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CO" sz="110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 </a:t>
                </a:r>
                <a:endParaRPr lang="es-419" sz="110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51" name="Cuadro de texto 56"/>
              <p:cNvSpPr txBox="1"/>
              <p:nvPr/>
            </p:nvSpPr>
            <p:spPr>
              <a:xfrm>
                <a:off x="1351835" y="6439422"/>
                <a:ext cx="4196672" cy="8189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350" tIns="6350" rIns="6350" bIns="6350" anchor="t" anchorCtr="0">
                <a:noAutofit/>
              </a:bodyPr>
              <a:lstStyle/>
              <a:p>
                <a:pPr marL="57150" indent="57150" algn="just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es-CO" sz="10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Unidad de análisis en los procesos de identificación y caracterización documental. Puede ser simple cuando esté constituida por un </a:t>
                </a:r>
                <a:r>
                  <a:rPr lang="es-CO" sz="10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tipo documental </a:t>
                </a:r>
                <a:r>
                  <a:rPr lang="es-CO" sz="10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o compleja, cuando la constituye un expediente.</a:t>
                </a:r>
                <a:endParaRPr lang="es-419" sz="11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52" name="Rectángulo redondeado 51"/>
              <p:cNvSpPr/>
              <p:nvPr/>
            </p:nvSpPr>
            <p:spPr>
              <a:xfrm>
                <a:off x="542" y="6351086"/>
                <a:ext cx="1351292" cy="706691"/>
              </a:xfrm>
              <a:prstGeom prst="roundRect">
                <a:avLst>
                  <a:gd name="adj" fmla="val 16667"/>
                </a:avLst>
              </a:prstGeom>
              <a:solidFill>
                <a:srgbClr val="7F63A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CO" sz="110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 </a:t>
                </a:r>
                <a:endParaRPr lang="es-419" sz="110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53" name="Cuadro de texto 58"/>
              <p:cNvSpPr txBox="1"/>
              <p:nvPr/>
            </p:nvSpPr>
            <p:spPr>
              <a:xfrm>
                <a:off x="35040" y="6385584"/>
                <a:ext cx="1282296" cy="6376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8100" tIns="19050" rIns="38100" bIns="19050" anchor="ctr" anchorCtr="0">
                <a:noAutofit/>
              </a:bodyPr>
              <a:lstStyle/>
              <a:p>
                <a:pPr algn="ctr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es-CO" sz="1000" b="1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Unidad </a:t>
                </a:r>
                <a:r>
                  <a:rPr lang="es-CO" sz="1000" b="1" dirty="0">
                    <a:latin typeface="Arial" panose="020B0604020202020204" pitchFamily="34" charset="0"/>
                    <a:ea typeface="Arial" panose="020B0604020202020204" pitchFamily="34" charset="0"/>
                  </a:rPr>
                  <a:t>d</a:t>
                </a:r>
                <a:r>
                  <a:rPr lang="es-CO" sz="1000" b="1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ocumental</a:t>
                </a:r>
                <a:endParaRPr lang="es-419" sz="11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486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11013</TotalTime>
  <Words>250</Words>
  <Application>Microsoft Office PowerPoint</Application>
  <PresentationFormat>Presentación en pantalla (16:9)</PresentationFormat>
  <Paragraphs>38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Personal</dc:creator>
  <cp:lastModifiedBy>JULIA ISABEL ROBERTO</cp:lastModifiedBy>
  <cp:revision>281</cp:revision>
  <dcterms:modified xsi:type="dcterms:W3CDTF">2022-04-01T06:18:43Z</dcterms:modified>
</cp:coreProperties>
</file>