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3"/>
  </p:notesMasterIdLst>
  <p:sldIdLst>
    <p:sldId id="271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0E3F709-F671-44EE-8F85-3EDA43F0E3C9}">
  <a:tblStyle styleId="{30E3F709-F671-44EE-8F85-3EDA43F0E3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92593" autoAdjust="0"/>
  </p:normalViewPr>
  <p:slideViewPr>
    <p:cSldViewPr snapToGrid="0">
      <p:cViewPr>
        <p:scale>
          <a:sx n="100" d="100"/>
          <a:sy n="100" d="100"/>
        </p:scale>
        <p:origin x="762" y="-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88532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5673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063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474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0484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082985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92209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148988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622068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978672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158545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401078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80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9106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upo 53"/>
          <p:cNvGrpSpPr/>
          <p:nvPr/>
        </p:nvGrpSpPr>
        <p:grpSpPr>
          <a:xfrm>
            <a:off x="1359852" y="282892"/>
            <a:ext cx="6709728" cy="4577715"/>
            <a:chOff x="0" y="0"/>
            <a:chExt cx="6424275" cy="4572000"/>
          </a:xfrm>
        </p:grpSpPr>
        <p:grpSp>
          <p:nvGrpSpPr>
            <p:cNvPr id="55" name="Grupo 54"/>
            <p:cNvGrpSpPr/>
            <p:nvPr/>
          </p:nvGrpSpPr>
          <p:grpSpPr>
            <a:xfrm>
              <a:off x="0" y="0"/>
              <a:ext cx="6424275" cy="4572000"/>
              <a:chOff x="0" y="0"/>
              <a:chExt cx="6424275" cy="4572000"/>
            </a:xfrm>
          </p:grpSpPr>
          <p:sp>
            <p:nvSpPr>
              <p:cNvPr id="56" name="Rectángulo 55"/>
              <p:cNvSpPr/>
              <p:nvPr/>
            </p:nvSpPr>
            <p:spPr>
              <a:xfrm>
                <a:off x="0" y="0"/>
                <a:ext cx="6424275" cy="4572000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CO" sz="1000">
                    <a:effectLst/>
                    <a:latin typeface="Arial Rounded MT Bold" panose="020F0704030504030204" pitchFamily="34" charset="0"/>
                    <a:ea typeface="Arial" panose="020B0604020202020204" pitchFamily="34" charset="0"/>
                  </a:rPr>
                  <a:t> </a:t>
                </a:r>
                <a:endParaRPr lang="es-419" sz="1000">
                  <a:effectLst/>
                  <a:latin typeface="Arial Rounded MT Bold" panose="020F070403050403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57" name="Arco de bloque 56"/>
              <p:cNvSpPr/>
              <p:nvPr/>
            </p:nvSpPr>
            <p:spPr>
              <a:xfrm>
                <a:off x="1313008" y="479064"/>
                <a:ext cx="3798277" cy="3798277"/>
              </a:xfrm>
              <a:prstGeom prst="blockArc">
                <a:avLst>
                  <a:gd name="adj1" fmla="val 13114286"/>
                  <a:gd name="adj2" fmla="val 16200000"/>
                  <a:gd name="adj3" fmla="val 3900"/>
                </a:avLst>
              </a:prstGeom>
              <a:solidFill>
                <a:srgbClr val="CAD9B3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CO" sz="1000">
                    <a:effectLst/>
                    <a:latin typeface="Arial Rounded MT Bold" panose="020F0704030504030204" pitchFamily="34" charset="0"/>
                    <a:ea typeface="Arial" panose="020B0604020202020204" pitchFamily="34" charset="0"/>
                  </a:rPr>
                  <a:t> </a:t>
                </a:r>
                <a:endParaRPr lang="es-419" sz="1000">
                  <a:effectLst/>
                  <a:latin typeface="Arial Rounded MT Bold" panose="020F070403050403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58" name="Arco de bloque 57"/>
              <p:cNvSpPr/>
              <p:nvPr/>
            </p:nvSpPr>
            <p:spPr>
              <a:xfrm>
                <a:off x="1313008" y="479064"/>
                <a:ext cx="3798277" cy="3798277"/>
              </a:xfrm>
              <a:prstGeom prst="blockArc">
                <a:avLst>
                  <a:gd name="adj1" fmla="val 10028571"/>
                  <a:gd name="adj2" fmla="val 13114286"/>
                  <a:gd name="adj3" fmla="val 3900"/>
                </a:avLst>
              </a:prstGeom>
              <a:solidFill>
                <a:srgbClr val="CAD9B3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CO" sz="1000">
                    <a:effectLst/>
                    <a:latin typeface="Arial Rounded MT Bold" panose="020F0704030504030204" pitchFamily="34" charset="0"/>
                    <a:ea typeface="Arial" panose="020B0604020202020204" pitchFamily="34" charset="0"/>
                  </a:rPr>
                  <a:t> </a:t>
                </a:r>
                <a:endParaRPr lang="es-419" sz="1000">
                  <a:effectLst/>
                  <a:latin typeface="Arial Rounded MT Bold" panose="020F070403050403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59" name="Arco de bloque 58"/>
              <p:cNvSpPr/>
              <p:nvPr/>
            </p:nvSpPr>
            <p:spPr>
              <a:xfrm>
                <a:off x="1313008" y="479064"/>
                <a:ext cx="3798277" cy="3798277"/>
              </a:xfrm>
              <a:prstGeom prst="blockArc">
                <a:avLst>
                  <a:gd name="adj1" fmla="val 6942857"/>
                  <a:gd name="adj2" fmla="val 10028571"/>
                  <a:gd name="adj3" fmla="val 3900"/>
                </a:avLst>
              </a:prstGeom>
              <a:solidFill>
                <a:srgbClr val="CAD9B3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CO" sz="1000">
                    <a:effectLst/>
                    <a:latin typeface="Arial Rounded MT Bold" panose="020F0704030504030204" pitchFamily="34" charset="0"/>
                    <a:ea typeface="Arial" panose="020B0604020202020204" pitchFamily="34" charset="0"/>
                  </a:rPr>
                  <a:t> </a:t>
                </a:r>
                <a:endParaRPr lang="es-419" sz="1000">
                  <a:effectLst/>
                  <a:latin typeface="Arial Rounded MT Bold" panose="020F070403050403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60" name="Arco de bloque 59"/>
              <p:cNvSpPr/>
              <p:nvPr/>
            </p:nvSpPr>
            <p:spPr>
              <a:xfrm>
                <a:off x="1313008" y="479064"/>
                <a:ext cx="3798277" cy="3798277"/>
              </a:xfrm>
              <a:prstGeom prst="blockArc">
                <a:avLst>
                  <a:gd name="adj1" fmla="val 3857143"/>
                  <a:gd name="adj2" fmla="val 6942857"/>
                  <a:gd name="adj3" fmla="val 3900"/>
                </a:avLst>
              </a:prstGeom>
              <a:solidFill>
                <a:srgbClr val="CAD9B3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CO" sz="1000">
                    <a:effectLst/>
                    <a:latin typeface="Arial Rounded MT Bold" panose="020F0704030504030204" pitchFamily="34" charset="0"/>
                    <a:ea typeface="Arial" panose="020B0604020202020204" pitchFamily="34" charset="0"/>
                  </a:rPr>
                  <a:t> </a:t>
                </a:r>
                <a:endParaRPr lang="es-419" sz="1000">
                  <a:effectLst/>
                  <a:latin typeface="Arial Rounded MT Bold" panose="020F070403050403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61" name="Arco de bloque 60"/>
              <p:cNvSpPr/>
              <p:nvPr/>
            </p:nvSpPr>
            <p:spPr>
              <a:xfrm>
                <a:off x="1313008" y="479064"/>
                <a:ext cx="3798277" cy="3798277"/>
              </a:xfrm>
              <a:prstGeom prst="blockArc">
                <a:avLst>
                  <a:gd name="adj1" fmla="val 771429"/>
                  <a:gd name="adj2" fmla="val 3857143"/>
                  <a:gd name="adj3" fmla="val 3900"/>
                </a:avLst>
              </a:prstGeom>
              <a:solidFill>
                <a:srgbClr val="CAD9B3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CO" sz="1000">
                    <a:effectLst/>
                    <a:latin typeface="Arial Rounded MT Bold" panose="020F0704030504030204" pitchFamily="34" charset="0"/>
                    <a:ea typeface="Arial" panose="020B0604020202020204" pitchFamily="34" charset="0"/>
                  </a:rPr>
                  <a:t> </a:t>
                </a:r>
                <a:endParaRPr lang="es-419" sz="1000">
                  <a:effectLst/>
                  <a:latin typeface="Arial Rounded MT Bold" panose="020F070403050403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62" name="Arco de bloque 61"/>
              <p:cNvSpPr/>
              <p:nvPr/>
            </p:nvSpPr>
            <p:spPr>
              <a:xfrm>
                <a:off x="1313008" y="479064"/>
                <a:ext cx="3798277" cy="3798277"/>
              </a:xfrm>
              <a:prstGeom prst="blockArc">
                <a:avLst>
                  <a:gd name="adj1" fmla="val 19285714"/>
                  <a:gd name="adj2" fmla="val 771429"/>
                  <a:gd name="adj3" fmla="val 3900"/>
                </a:avLst>
              </a:prstGeom>
              <a:solidFill>
                <a:srgbClr val="CAD9B3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CO" sz="1000">
                    <a:effectLst/>
                    <a:latin typeface="Arial Rounded MT Bold" panose="020F0704030504030204" pitchFamily="34" charset="0"/>
                    <a:ea typeface="Arial" panose="020B0604020202020204" pitchFamily="34" charset="0"/>
                  </a:rPr>
                  <a:t> </a:t>
                </a:r>
                <a:endParaRPr lang="es-419" sz="1000">
                  <a:effectLst/>
                  <a:latin typeface="Arial Rounded MT Bold" panose="020F070403050403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63" name="Arco de bloque 62"/>
              <p:cNvSpPr/>
              <p:nvPr/>
            </p:nvSpPr>
            <p:spPr>
              <a:xfrm>
                <a:off x="1313008" y="479064"/>
                <a:ext cx="3798277" cy="3798277"/>
              </a:xfrm>
              <a:prstGeom prst="blockArc">
                <a:avLst>
                  <a:gd name="adj1" fmla="val 16200000"/>
                  <a:gd name="adj2" fmla="val 19285714"/>
                  <a:gd name="adj3" fmla="val 3900"/>
                </a:avLst>
              </a:prstGeom>
              <a:solidFill>
                <a:srgbClr val="CAD9B3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CO" sz="1000">
                    <a:effectLst/>
                    <a:latin typeface="Arial Rounded MT Bold" panose="020F0704030504030204" pitchFamily="34" charset="0"/>
                    <a:ea typeface="Arial" panose="020B0604020202020204" pitchFamily="34" charset="0"/>
                  </a:rPr>
                  <a:t> </a:t>
                </a:r>
                <a:endParaRPr lang="es-419" sz="1000">
                  <a:effectLst/>
                  <a:latin typeface="Arial Rounded MT Bold" panose="020F070403050403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64" name="Elipse 63"/>
              <p:cNvSpPr/>
              <p:nvPr/>
            </p:nvSpPr>
            <p:spPr>
              <a:xfrm>
                <a:off x="2477337" y="1643393"/>
                <a:ext cx="1469620" cy="1469620"/>
              </a:xfrm>
              <a:prstGeom prst="ellipse">
                <a:avLst/>
              </a:prstGeom>
              <a:solidFill>
                <a:srgbClr val="FFC000"/>
              </a:solidFill>
              <a:ln w="25400" cap="flat" cmpd="sng">
                <a:noFill/>
                <a:prstDash val="solid"/>
                <a:round/>
                <a:headEnd type="none" w="sm" len="sm"/>
                <a:tailEnd type="none" w="sm" len="sm"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CO" sz="1000">
                    <a:effectLst/>
                    <a:latin typeface="Arial Rounded MT Bold" panose="020F0704030504030204" pitchFamily="34" charset="0"/>
                    <a:ea typeface="Arial" panose="020B0604020202020204" pitchFamily="34" charset="0"/>
                  </a:rPr>
                  <a:t> </a:t>
                </a:r>
                <a:endParaRPr lang="es-419" sz="1000">
                  <a:effectLst/>
                  <a:latin typeface="Arial Rounded MT Bold" panose="020F070403050403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65" name="Cuadro de texto 120"/>
              <p:cNvSpPr txBox="1"/>
              <p:nvPr/>
            </p:nvSpPr>
            <p:spPr>
              <a:xfrm>
                <a:off x="2692558" y="1858614"/>
                <a:ext cx="1039178" cy="1039178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spcFirstLastPara="1" wrap="square" lIns="15225" tIns="15225" rIns="15225" bIns="15225" anchor="ctr" anchorCtr="0">
                <a:noAutofit/>
              </a:bodyPr>
              <a:lstStyle/>
              <a:p>
                <a:pPr algn="ctr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es-CO" sz="1000" dirty="0">
                    <a:solidFill>
                      <a:srgbClr val="000000"/>
                    </a:solidFill>
                    <a:effectLst/>
                    <a:latin typeface="Arial Rounded MT Bold" panose="020F0704030504030204" pitchFamily="34" charset="0"/>
                    <a:ea typeface="Cambria" panose="02040503050406030204" pitchFamily="18" charset="0"/>
                    <a:cs typeface="Cambria" panose="02040503050406030204" pitchFamily="18" charset="0"/>
                  </a:rPr>
                  <a:t>Indicadores de gestión y de operación</a:t>
                </a:r>
                <a:endParaRPr lang="es-419" sz="1000" dirty="0">
                  <a:effectLst/>
                  <a:latin typeface="Arial Rounded MT Bold" panose="020F070403050403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66" name="Elipse 65"/>
              <p:cNvSpPr/>
              <p:nvPr/>
            </p:nvSpPr>
            <p:spPr>
              <a:xfrm>
                <a:off x="2697780" y="1731"/>
                <a:ext cx="1028734" cy="102873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 cap="flat" cmpd="sng">
                <a:noFill/>
                <a:prstDash val="solid"/>
                <a:round/>
                <a:headEnd type="none" w="sm" len="sm"/>
                <a:tailEnd type="none" w="sm" len="sm"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CO" sz="1000">
                    <a:effectLst/>
                    <a:latin typeface="Arial Rounded MT Bold" panose="020F0704030504030204" pitchFamily="34" charset="0"/>
                    <a:ea typeface="Arial" panose="020B0604020202020204" pitchFamily="34" charset="0"/>
                  </a:rPr>
                  <a:t> </a:t>
                </a:r>
                <a:endParaRPr lang="es-419" sz="1000">
                  <a:effectLst/>
                  <a:latin typeface="Arial Rounded MT Bold" panose="020F070403050403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67" name="Cuadro de texto 122"/>
              <p:cNvSpPr txBox="1"/>
              <p:nvPr/>
            </p:nvSpPr>
            <p:spPr>
              <a:xfrm>
                <a:off x="2848435" y="152386"/>
                <a:ext cx="727424" cy="727424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spcFirstLastPara="1" wrap="square" lIns="13950" tIns="13950" rIns="13950" bIns="13950" anchor="ctr" anchorCtr="0">
                <a:noAutofit/>
              </a:bodyPr>
              <a:lstStyle/>
              <a:p>
                <a:pPr algn="ctr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es-CO" sz="1000" dirty="0">
                    <a:solidFill>
                      <a:srgbClr val="000000"/>
                    </a:solidFill>
                    <a:effectLst/>
                    <a:latin typeface="Arial Rounded MT Bold" panose="020F0704030504030204" pitchFamily="34" charset="0"/>
                    <a:ea typeface="Cambria" panose="02040503050406030204" pitchFamily="18" charset="0"/>
                    <a:cs typeface="Cambria" panose="02040503050406030204" pitchFamily="18" charset="0"/>
                  </a:rPr>
                  <a:t>Accesibles</a:t>
                </a:r>
                <a:endParaRPr lang="es-419" sz="1000" dirty="0">
                  <a:effectLst/>
                  <a:latin typeface="Arial Rounded MT Bold" panose="020F070403050403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68" name="Elipse 67"/>
              <p:cNvSpPr/>
              <p:nvPr/>
            </p:nvSpPr>
            <p:spPr>
              <a:xfrm>
                <a:off x="4153632" y="702833"/>
                <a:ext cx="1028734" cy="1028734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25400" cap="flat" cmpd="sng">
                <a:noFill/>
                <a:prstDash val="solid"/>
                <a:round/>
                <a:headEnd type="none" w="sm" len="sm"/>
                <a:tailEnd type="none" w="sm" len="sm"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CO" sz="1000">
                    <a:effectLst/>
                    <a:latin typeface="Arial Rounded MT Bold" panose="020F0704030504030204" pitchFamily="34" charset="0"/>
                    <a:ea typeface="Arial" panose="020B0604020202020204" pitchFamily="34" charset="0"/>
                  </a:rPr>
                  <a:t> </a:t>
                </a:r>
                <a:endParaRPr lang="es-419" sz="1000">
                  <a:effectLst/>
                  <a:latin typeface="Arial Rounded MT Bold" panose="020F070403050403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69" name="Cuadro de texto 124"/>
              <p:cNvSpPr txBox="1"/>
              <p:nvPr/>
            </p:nvSpPr>
            <p:spPr>
              <a:xfrm>
                <a:off x="4304287" y="853488"/>
                <a:ext cx="727424" cy="727424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spcFirstLastPara="1" wrap="square" lIns="11425" tIns="11425" rIns="11425" bIns="11425" anchor="ctr" anchorCtr="0">
                <a:noAutofit/>
              </a:bodyPr>
              <a:lstStyle/>
              <a:p>
                <a:pPr algn="ctr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es-CO" sz="1000">
                    <a:solidFill>
                      <a:srgbClr val="000000"/>
                    </a:solidFill>
                    <a:effectLst/>
                    <a:latin typeface="Arial Rounded MT Bold" panose="020F0704030504030204" pitchFamily="34" charset="0"/>
                    <a:ea typeface="Cambria" panose="02040503050406030204" pitchFamily="18" charset="0"/>
                    <a:cs typeface="Cambria" panose="02040503050406030204" pitchFamily="18" charset="0"/>
                  </a:rPr>
                  <a:t>Pertinentes</a:t>
                </a:r>
                <a:endParaRPr lang="es-419" sz="1000">
                  <a:effectLst/>
                  <a:latin typeface="Arial Rounded MT Bold" panose="020F070403050403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70" name="Elipse 69"/>
              <p:cNvSpPr/>
              <p:nvPr/>
            </p:nvSpPr>
            <p:spPr>
              <a:xfrm>
                <a:off x="4513197" y="2278193"/>
                <a:ext cx="1028734" cy="1028734"/>
              </a:xfrm>
              <a:prstGeom prst="ellipse">
                <a:avLst/>
              </a:prstGeom>
              <a:solidFill>
                <a:srgbClr val="92D050"/>
              </a:solidFill>
              <a:ln w="25400" cap="flat" cmpd="sng">
                <a:noFill/>
                <a:prstDash val="solid"/>
                <a:round/>
                <a:headEnd type="none" w="sm" len="sm"/>
                <a:tailEnd type="none" w="sm" len="sm"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CO" sz="1000">
                    <a:effectLst/>
                    <a:latin typeface="Arial Rounded MT Bold" panose="020F0704030504030204" pitchFamily="34" charset="0"/>
                    <a:ea typeface="Arial" panose="020B0604020202020204" pitchFamily="34" charset="0"/>
                  </a:rPr>
                  <a:t> </a:t>
                </a:r>
                <a:endParaRPr lang="es-419" sz="1000">
                  <a:effectLst/>
                  <a:latin typeface="Arial Rounded MT Bold" panose="020F070403050403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71" name="Cuadro de texto 126"/>
              <p:cNvSpPr txBox="1"/>
              <p:nvPr/>
            </p:nvSpPr>
            <p:spPr>
              <a:xfrm>
                <a:off x="4663852" y="2428848"/>
                <a:ext cx="727424" cy="727424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spcFirstLastPara="1" wrap="square" lIns="13950" tIns="13950" rIns="13950" bIns="13950" anchor="ctr" anchorCtr="0">
                <a:noAutofit/>
              </a:bodyPr>
              <a:lstStyle/>
              <a:p>
                <a:pPr algn="ctr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es-CO" sz="1000">
                    <a:solidFill>
                      <a:srgbClr val="000000"/>
                    </a:solidFill>
                    <a:effectLst/>
                    <a:latin typeface="Arial Rounded MT Bold" panose="020F0704030504030204" pitchFamily="34" charset="0"/>
                    <a:ea typeface="Cambria" panose="02040503050406030204" pitchFamily="18" charset="0"/>
                    <a:cs typeface="Cambria" panose="02040503050406030204" pitchFamily="18" charset="0"/>
                  </a:rPr>
                  <a:t>Fieles </a:t>
                </a:r>
                <a:endParaRPr lang="es-419" sz="1000">
                  <a:effectLst/>
                  <a:latin typeface="Arial Rounded MT Bold" panose="020F070403050403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72" name="Elipse 71"/>
              <p:cNvSpPr/>
              <p:nvPr/>
            </p:nvSpPr>
            <p:spPr>
              <a:xfrm>
                <a:off x="3505717" y="3541534"/>
                <a:ext cx="1028734" cy="1028734"/>
              </a:xfrm>
              <a:prstGeom prst="ellipse">
                <a:avLst/>
              </a:prstGeom>
              <a:solidFill>
                <a:srgbClr val="00B050"/>
              </a:solidFill>
              <a:ln w="25400" cap="flat" cmpd="sng">
                <a:noFill/>
                <a:prstDash val="solid"/>
                <a:round/>
                <a:headEnd type="none" w="sm" len="sm"/>
                <a:tailEnd type="none" w="sm" len="sm"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CO" sz="1000">
                    <a:effectLst/>
                    <a:latin typeface="Arial Rounded MT Bold" panose="020F0704030504030204" pitchFamily="34" charset="0"/>
                    <a:ea typeface="Arial" panose="020B0604020202020204" pitchFamily="34" charset="0"/>
                  </a:rPr>
                  <a:t> </a:t>
                </a:r>
                <a:endParaRPr lang="es-419" sz="1000">
                  <a:effectLst/>
                  <a:latin typeface="Arial Rounded MT Bold" panose="020F070403050403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73" name="Cuadro de texto 128"/>
              <p:cNvSpPr txBox="1"/>
              <p:nvPr/>
            </p:nvSpPr>
            <p:spPr>
              <a:xfrm>
                <a:off x="3656372" y="3692189"/>
                <a:ext cx="727424" cy="727424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spcFirstLastPara="1" wrap="square" lIns="13950" tIns="13950" rIns="13950" bIns="13950" anchor="ctr" anchorCtr="0">
                <a:noAutofit/>
              </a:bodyPr>
              <a:lstStyle/>
              <a:p>
                <a:pPr algn="ctr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es-CO" sz="1000">
                    <a:solidFill>
                      <a:srgbClr val="000000"/>
                    </a:solidFill>
                    <a:effectLst/>
                    <a:latin typeface="Arial Rounded MT Bold" panose="020F0704030504030204" pitchFamily="34" charset="0"/>
                    <a:ea typeface="Cambria" panose="02040503050406030204" pitchFamily="18" charset="0"/>
                    <a:cs typeface="Cambria" panose="02040503050406030204" pitchFamily="18" charset="0"/>
                  </a:rPr>
                  <a:t>Objetivos</a:t>
                </a:r>
                <a:endParaRPr lang="es-419" sz="1000">
                  <a:effectLst/>
                  <a:latin typeface="Arial Rounded MT Bold" panose="020F070403050403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74" name="Elipse 73"/>
              <p:cNvSpPr/>
              <p:nvPr/>
            </p:nvSpPr>
            <p:spPr>
              <a:xfrm>
                <a:off x="1889843" y="3541534"/>
                <a:ext cx="1028734" cy="1028734"/>
              </a:xfrm>
              <a:prstGeom prst="ellipse">
                <a:avLst/>
              </a:prstGeom>
              <a:solidFill>
                <a:srgbClr val="0070C0"/>
              </a:solidFill>
              <a:ln w="25400" cap="flat" cmpd="sng">
                <a:noFill/>
                <a:prstDash val="solid"/>
                <a:round/>
                <a:headEnd type="none" w="sm" len="sm"/>
                <a:tailEnd type="none" w="sm" len="sm"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CO" sz="1000">
                    <a:effectLst/>
                    <a:latin typeface="Arial Rounded MT Bold" panose="020F0704030504030204" pitchFamily="34" charset="0"/>
                    <a:ea typeface="Arial" panose="020B0604020202020204" pitchFamily="34" charset="0"/>
                  </a:rPr>
                  <a:t> </a:t>
                </a:r>
                <a:endParaRPr lang="es-419" sz="1000">
                  <a:effectLst/>
                  <a:latin typeface="Arial Rounded MT Bold" panose="020F070403050403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75" name="Cuadro de texto 130"/>
              <p:cNvSpPr txBox="1"/>
              <p:nvPr/>
            </p:nvSpPr>
            <p:spPr>
              <a:xfrm>
                <a:off x="2040498" y="3692189"/>
                <a:ext cx="727424" cy="727424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spcFirstLastPara="1" wrap="square" lIns="13950" tIns="13950" rIns="13950" bIns="13950" anchor="ctr" anchorCtr="0">
                <a:noAutofit/>
              </a:bodyPr>
              <a:lstStyle/>
              <a:p>
                <a:pPr algn="ctr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es-CO" sz="1000">
                    <a:solidFill>
                      <a:srgbClr val="000000"/>
                    </a:solidFill>
                    <a:effectLst/>
                    <a:latin typeface="Arial Rounded MT Bold" panose="020F0704030504030204" pitchFamily="34" charset="0"/>
                    <a:ea typeface="Cambria" panose="02040503050406030204" pitchFamily="18" charset="0"/>
                    <a:cs typeface="Cambria" panose="02040503050406030204" pitchFamily="18" charset="0"/>
                  </a:rPr>
                  <a:t>Precisos  </a:t>
                </a:r>
                <a:endParaRPr lang="es-419" sz="1000">
                  <a:effectLst/>
                  <a:latin typeface="Arial Rounded MT Bold" panose="020F070403050403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76" name="Elipse 75"/>
              <p:cNvSpPr/>
              <p:nvPr/>
            </p:nvSpPr>
            <p:spPr>
              <a:xfrm>
                <a:off x="882362" y="2278193"/>
                <a:ext cx="1028734" cy="1028734"/>
              </a:xfrm>
              <a:prstGeom prst="ellipse">
                <a:avLst/>
              </a:prstGeom>
              <a:solidFill>
                <a:srgbClr val="6600FF"/>
              </a:solidFill>
              <a:ln w="25400" cap="flat" cmpd="sng">
                <a:noFill/>
                <a:prstDash val="solid"/>
                <a:round/>
                <a:headEnd type="none" w="sm" len="sm"/>
                <a:tailEnd type="none" w="sm" len="sm"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CO" sz="1000">
                    <a:effectLst/>
                    <a:latin typeface="Arial Rounded MT Bold" panose="020F0704030504030204" pitchFamily="34" charset="0"/>
                    <a:ea typeface="Arial" panose="020B0604020202020204" pitchFamily="34" charset="0"/>
                  </a:rPr>
                  <a:t> </a:t>
                </a:r>
                <a:endParaRPr lang="es-419" sz="1000">
                  <a:effectLst/>
                  <a:latin typeface="Arial Rounded MT Bold" panose="020F070403050403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77" name="Cuadro de texto 132"/>
              <p:cNvSpPr txBox="1"/>
              <p:nvPr/>
            </p:nvSpPr>
            <p:spPr>
              <a:xfrm>
                <a:off x="1033017" y="2428848"/>
                <a:ext cx="727424" cy="727424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spcFirstLastPara="1" wrap="square" lIns="13950" tIns="13950" rIns="13950" bIns="13950" anchor="ctr" anchorCtr="0">
                <a:noAutofit/>
              </a:bodyPr>
              <a:lstStyle/>
              <a:p>
                <a:pPr algn="ctr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es-CO" sz="1000">
                    <a:solidFill>
                      <a:srgbClr val="000000"/>
                    </a:solidFill>
                    <a:effectLst/>
                    <a:latin typeface="Arial Rounded MT Bold" panose="020F0704030504030204" pitchFamily="34" charset="0"/>
                    <a:ea typeface="Cambria" panose="02040503050406030204" pitchFamily="18" charset="0"/>
                    <a:cs typeface="Cambria" panose="02040503050406030204" pitchFamily="18" charset="0"/>
                  </a:rPr>
                  <a:t>Explícitos </a:t>
                </a:r>
                <a:endParaRPr lang="es-419" sz="1000">
                  <a:effectLst/>
                  <a:latin typeface="Arial Rounded MT Bold" panose="020F070403050403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78" name="Elipse 77"/>
              <p:cNvSpPr/>
              <p:nvPr/>
            </p:nvSpPr>
            <p:spPr>
              <a:xfrm>
                <a:off x="1241928" y="702833"/>
                <a:ext cx="1028734" cy="102873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25400" cap="flat" cmpd="sng">
                <a:noFill/>
                <a:prstDash val="solid"/>
                <a:round/>
                <a:headEnd type="none" w="sm" len="sm"/>
                <a:tailEnd type="none" w="sm" len="sm"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CO" sz="1000">
                    <a:effectLst/>
                    <a:latin typeface="Arial Rounded MT Bold" panose="020F0704030504030204" pitchFamily="34" charset="0"/>
                    <a:ea typeface="Arial" panose="020B0604020202020204" pitchFamily="34" charset="0"/>
                  </a:rPr>
                  <a:t> </a:t>
                </a:r>
                <a:endParaRPr lang="es-419" sz="1000">
                  <a:effectLst/>
                  <a:latin typeface="Arial Rounded MT Bold" panose="020F070403050403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79" name="Cuadro de texto 134"/>
              <p:cNvSpPr txBox="1"/>
              <p:nvPr/>
            </p:nvSpPr>
            <p:spPr>
              <a:xfrm>
                <a:off x="1392583" y="853488"/>
                <a:ext cx="727424" cy="727424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spcFirstLastPara="1" wrap="square" lIns="13950" tIns="13950" rIns="13950" bIns="13950" anchor="ctr" anchorCtr="0">
                <a:noAutofit/>
              </a:bodyPr>
              <a:lstStyle/>
              <a:p>
                <a:pPr algn="ctr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es-CO" sz="1000">
                    <a:solidFill>
                      <a:srgbClr val="000000"/>
                    </a:solidFill>
                    <a:effectLst/>
                    <a:latin typeface="Arial Rounded MT Bold" panose="020F0704030504030204" pitchFamily="34" charset="0"/>
                    <a:ea typeface="Cambria" panose="02040503050406030204" pitchFamily="18" charset="0"/>
                    <a:cs typeface="Cambria" panose="02040503050406030204" pitchFamily="18" charset="0"/>
                  </a:rPr>
                  <a:t>Sensibles </a:t>
                </a:r>
                <a:endParaRPr lang="es-419" sz="1000">
                  <a:effectLst/>
                  <a:latin typeface="Arial Rounded MT Bold" panose="020F0704030504030204" pitchFamily="34" charset="0"/>
                  <a:ea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486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10969</TotalTime>
  <Words>29</Words>
  <Application>Microsoft Office PowerPoint</Application>
  <PresentationFormat>Presentación en pantalla (16:9)</PresentationFormat>
  <Paragraphs>24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Personal</dc:creator>
  <cp:lastModifiedBy>JULIA ISABEL ROBERTO</cp:lastModifiedBy>
  <cp:revision>280</cp:revision>
  <dcterms:modified xsi:type="dcterms:W3CDTF">2022-04-01T06:19:27Z</dcterms:modified>
</cp:coreProperties>
</file>