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Arial Black"/>
      <p:regular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gc5f/h7R4Bu4341HzTlqj2mdo2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ArialBlack-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2" name="Google Shape;8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00" name="Google Shape;10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18" name="Google Shape;11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36" name="Google Shape;13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54" name="Google Shape;15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72" name="Google Shape;17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91" name="Google Shape;19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9"/>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8"/>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10"/>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1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11"/>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12"/>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12"/>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12"/>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12"/>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15"/>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5"/>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15"/>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16"/>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6"/>
          <p:cNvSpPr/>
          <p:nvPr>
            <p:ph idx="2" type="pic"/>
          </p:nvPr>
        </p:nvSpPr>
        <p:spPr>
          <a:xfrm>
            <a:off x="5183187" y="987425"/>
            <a:ext cx="6172199" cy="4873624"/>
          </a:xfrm>
          <a:prstGeom prst="rect">
            <a:avLst/>
          </a:prstGeom>
          <a:noFill/>
          <a:ln>
            <a:noFill/>
          </a:ln>
        </p:spPr>
      </p:sp>
      <p:sp>
        <p:nvSpPr>
          <p:cNvPr id="58" name="Google Shape;58;p16"/>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7"/>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p:nvPr/>
        </p:nvSpPr>
        <p:spPr>
          <a:xfrm>
            <a:off x="2332841" y="1778660"/>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1" i="0" lang="es-ES" sz="1800" u="none" cap="none" strike="noStrike">
                <a:solidFill>
                  <a:schemeClr val="lt1"/>
                </a:solidFill>
                <a:latin typeface="Arial"/>
                <a:ea typeface="Arial"/>
                <a:cs typeface="Arial"/>
                <a:sym typeface="Arial"/>
              </a:rPr>
              <a:t>INFOGRAFÍA</a:t>
            </a:r>
            <a:endParaRPr b="1" i="0" sz="1800" u="none" cap="none" strike="noStrike">
              <a:solidFill>
                <a:schemeClr val="lt1"/>
              </a:solidFill>
              <a:latin typeface="Arial"/>
              <a:ea typeface="Arial"/>
              <a:cs typeface="Arial"/>
              <a:sym typeface="Arial"/>
            </a:endParaRPr>
          </a:p>
        </p:txBody>
      </p:sp>
      <p:sp>
        <p:nvSpPr>
          <p:cNvPr id="79" name="Google Shape;79;p3"/>
          <p:cNvSpPr/>
          <p:nvPr/>
        </p:nvSpPr>
        <p:spPr>
          <a:xfrm>
            <a:off x="495465" y="4542552"/>
            <a:ext cx="10869222" cy="776623"/>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595959"/>
              </a:buClr>
              <a:buSzPts val="1400"/>
              <a:buFont typeface="Arial"/>
              <a:buNone/>
            </a:pPr>
            <a:r>
              <a:rPr b="1" i="0" lang="es-ES" sz="1400" u="none" cap="none" strike="noStrike">
                <a:solidFill>
                  <a:srgbClr val="595959"/>
                </a:solidFill>
                <a:latin typeface="Arial"/>
                <a:ea typeface="Arial"/>
                <a:cs typeface="Arial"/>
                <a:sym typeface="Arial"/>
              </a:rPr>
              <a:t>Recomendaciones generales: </a:t>
            </a:r>
            <a:endParaRPr b="0" i="0" sz="1400" u="none" cap="none" strike="noStrike">
              <a:solidFill>
                <a:srgbClr val="595959"/>
              </a:solidFill>
              <a:latin typeface="Arial"/>
              <a:ea typeface="Arial"/>
              <a:cs typeface="Arial"/>
              <a:sym typeface="Arial"/>
            </a:endParaRPr>
          </a:p>
          <a:p>
            <a:pPr indent="0" lvl="0" marL="0" marR="0" rtl="0" algn="just">
              <a:lnSpc>
                <a:spcPct val="90000"/>
              </a:lnSpc>
              <a:spcBef>
                <a:spcPts val="800"/>
              </a:spcBef>
              <a:spcAft>
                <a:spcPts val="0"/>
              </a:spcAft>
              <a:buClr>
                <a:srgbClr val="595959"/>
              </a:buClr>
              <a:buSzPts val="1400"/>
              <a:buFont typeface="Arial"/>
              <a:buNone/>
            </a:pPr>
            <a:r>
              <a:rPr b="0" i="0" lang="es-ES" sz="1400" u="none" cap="none" strike="noStrike">
                <a:solidFill>
                  <a:srgbClr val="595959"/>
                </a:solidFill>
                <a:latin typeface="Arial"/>
                <a:ea typeface="Arial"/>
                <a:cs typeface="Arial"/>
                <a:sym typeface="Arial"/>
              </a:rPr>
              <a:t>Emplear imágenes y gráficas puntuales, que faciliten resumir y esquematizar conceptos puntuales. Los conceptos deben abordarse de manera clara.</a:t>
            </a:r>
            <a:endParaRPr b="0" i="0" sz="1400" u="none" cap="none" strike="noStrike">
              <a:solidFill>
                <a:srgbClr val="595959"/>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p:nvPr/>
        </p:nvSpPr>
        <p:spPr>
          <a:xfrm>
            <a:off x="8253350" y="59619"/>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5"/>
          <p:cNvSpPr txBox="1"/>
          <p:nvPr/>
        </p:nvSpPr>
        <p:spPr>
          <a:xfrm>
            <a:off x="8377306" y="982026"/>
            <a:ext cx="3824218"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Diseñar infografía con animación de aumento en los círculos rosados  al momento de pasar el mouse sobre ellos.</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Cada Slide es una parte de la misma infografía:</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Parte 1</a:t>
            </a:r>
            <a:endParaRPr/>
          </a:p>
        </p:txBody>
      </p:sp>
      <p:sp>
        <p:nvSpPr>
          <p:cNvPr id="86" name="Google Shape;86;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7" name="Google Shape;87;p5"/>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88" name="Google Shape;88;p5"/>
          <p:cNvPicPr preferRelativeResize="0"/>
          <p:nvPr/>
        </p:nvPicPr>
        <p:blipFill rotWithShape="1">
          <a:blip r:embed="rId3">
            <a:alphaModFix/>
          </a:blip>
          <a:srcRect b="0" l="0" r="0" t="0"/>
          <a:stretch/>
        </p:blipFill>
        <p:spPr>
          <a:xfrm>
            <a:off x="1428706" y="1298578"/>
            <a:ext cx="5118329" cy="5230958"/>
          </a:xfrm>
          <a:prstGeom prst="rect">
            <a:avLst/>
          </a:prstGeom>
          <a:noFill/>
          <a:ln>
            <a:noFill/>
          </a:ln>
        </p:spPr>
      </p:pic>
      <p:sp>
        <p:nvSpPr>
          <p:cNvPr id="89" name="Google Shape;89;p5"/>
          <p:cNvSpPr/>
          <p:nvPr/>
        </p:nvSpPr>
        <p:spPr>
          <a:xfrm>
            <a:off x="1385703" y="250845"/>
            <a:ext cx="5221529" cy="767839"/>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b="1" i="0" lang="es-ES" sz="2000" u="none" cap="none" strike="noStrike">
                <a:solidFill>
                  <a:srgbClr val="7030A0"/>
                </a:solidFill>
                <a:latin typeface="Arial Rounded"/>
                <a:ea typeface="Arial Rounded"/>
                <a:cs typeface="Arial Rounded"/>
                <a:sym typeface="Arial Rounded"/>
              </a:rPr>
              <a:t>Normograma de la Gestión documental de la historia laboral</a:t>
            </a:r>
            <a:endParaRPr b="1" i="0" sz="2000" u="none" cap="none" strike="noStrike">
              <a:solidFill>
                <a:srgbClr val="7030A0"/>
              </a:solidFill>
              <a:latin typeface="Arial Rounded"/>
              <a:ea typeface="Arial Rounded"/>
              <a:cs typeface="Arial Rounded"/>
              <a:sym typeface="Arial Rounded"/>
            </a:endParaRPr>
          </a:p>
        </p:txBody>
      </p:sp>
      <p:sp>
        <p:nvSpPr>
          <p:cNvPr id="90" name="Google Shape;90;p5"/>
          <p:cNvSpPr txBox="1"/>
          <p:nvPr/>
        </p:nvSpPr>
        <p:spPr>
          <a:xfrm>
            <a:off x="4185582" y="1919405"/>
            <a:ext cx="1079292" cy="479685"/>
          </a:xfrm>
          <a:prstGeom prst="rect">
            <a:avLst/>
          </a:prstGeom>
          <a:solidFill>
            <a:srgbClr val="FF006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ES" sz="2400" u="none" cap="none" strike="noStrike">
                <a:solidFill>
                  <a:srgbClr val="000000"/>
                </a:solidFill>
                <a:latin typeface="Arial Black"/>
                <a:ea typeface="Arial Black"/>
                <a:cs typeface="Arial Black"/>
                <a:sym typeface="Arial Black"/>
              </a:rPr>
              <a:t>1991</a:t>
            </a:r>
            <a:endParaRPr/>
          </a:p>
        </p:txBody>
      </p:sp>
      <p:sp>
        <p:nvSpPr>
          <p:cNvPr id="91" name="Google Shape;91;p5"/>
          <p:cNvSpPr txBox="1"/>
          <p:nvPr/>
        </p:nvSpPr>
        <p:spPr>
          <a:xfrm>
            <a:off x="2334800" y="3674215"/>
            <a:ext cx="1008007" cy="461665"/>
          </a:xfrm>
          <a:prstGeom prst="rect">
            <a:avLst/>
          </a:prstGeom>
          <a:solidFill>
            <a:srgbClr val="FF006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ES" sz="2400" u="none" cap="none" strike="noStrike">
                <a:solidFill>
                  <a:srgbClr val="000000"/>
                </a:solidFill>
                <a:latin typeface="Arial Black"/>
                <a:ea typeface="Arial Black"/>
                <a:cs typeface="Arial Black"/>
                <a:sym typeface="Arial Black"/>
              </a:rPr>
              <a:t>2000</a:t>
            </a:r>
            <a:endParaRPr/>
          </a:p>
        </p:txBody>
      </p:sp>
      <p:sp>
        <p:nvSpPr>
          <p:cNvPr id="92" name="Google Shape;92;p5"/>
          <p:cNvSpPr/>
          <p:nvPr/>
        </p:nvSpPr>
        <p:spPr>
          <a:xfrm>
            <a:off x="1332820" y="1751462"/>
            <a:ext cx="2323562" cy="73866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400" u="none" cap="none" strike="noStrike">
                <a:solidFill>
                  <a:srgbClr val="000000"/>
                </a:solidFill>
                <a:latin typeface="Arial"/>
                <a:ea typeface="Arial"/>
                <a:cs typeface="Arial"/>
                <a:sym typeface="Arial"/>
              </a:rPr>
              <a:t>Constitución Política de la República de Colombia</a:t>
            </a:r>
            <a:r>
              <a:rPr b="0" i="0" lang="es-ES" sz="1400" u="none" cap="none" strike="noStrike">
                <a:solidFill>
                  <a:srgbClr val="000000"/>
                </a:solidFill>
                <a:latin typeface="Arial"/>
                <a:ea typeface="Arial"/>
                <a:cs typeface="Arial"/>
                <a:sym typeface="Arial"/>
              </a:rPr>
              <a:t>, Artículo 48</a:t>
            </a:r>
            <a:endParaRPr b="0" i="0" sz="1400" u="none" cap="none" strike="noStrike">
              <a:solidFill>
                <a:srgbClr val="000000"/>
              </a:solidFill>
              <a:latin typeface="Arial"/>
              <a:ea typeface="Arial"/>
              <a:cs typeface="Arial"/>
              <a:sym typeface="Arial"/>
            </a:endParaRPr>
          </a:p>
        </p:txBody>
      </p:sp>
      <p:sp>
        <p:nvSpPr>
          <p:cNvPr id="93" name="Google Shape;93;p5"/>
          <p:cNvSpPr/>
          <p:nvPr/>
        </p:nvSpPr>
        <p:spPr>
          <a:xfrm>
            <a:off x="4271873" y="3453138"/>
            <a:ext cx="2335359" cy="104313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4" name="Google Shape;94;p5"/>
          <p:cNvSpPr/>
          <p:nvPr/>
        </p:nvSpPr>
        <p:spPr>
          <a:xfrm>
            <a:off x="3987870" y="3293881"/>
            <a:ext cx="3627132" cy="95410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s-ES" sz="1400" u="none" cap="none" strike="noStrike">
                <a:solidFill>
                  <a:srgbClr val="000000"/>
                </a:solidFill>
                <a:latin typeface="Arial"/>
                <a:ea typeface="Arial"/>
                <a:cs typeface="Arial"/>
                <a:sym typeface="Arial"/>
              </a:rPr>
              <a:t>Ley 594 del Congreso de la República  del año 2000 </a:t>
            </a:r>
            <a:r>
              <a:rPr b="0" i="0" lang="es-ES" sz="1400" u="none" cap="none" strike="noStrike">
                <a:solidFill>
                  <a:srgbClr val="000000"/>
                </a:solidFill>
                <a:latin typeface="Arial"/>
                <a:ea typeface="Arial"/>
                <a:cs typeface="Arial"/>
                <a:sym typeface="Arial"/>
              </a:rPr>
              <a:t>"Por medio de la cual se dicta la Ley General de Archivos y se dictan otras disposiciones"</a:t>
            </a:r>
            <a:endParaRPr b="0" i="0" sz="1400" u="none" cap="none" strike="noStrike">
              <a:solidFill>
                <a:srgbClr val="000000"/>
              </a:solidFill>
              <a:latin typeface="Arial"/>
              <a:ea typeface="Arial"/>
              <a:cs typeface="Arial"/>
              <a:sym typeface="Arial"/>
            </a:endParaRPr>
          </a:p>
        </p:txBody>
      </p:sp>
      <p:sp>
        <p:nvSpPr>
          <p:cNvPr id="95" name="Google Shape;95;p5"/>
          <p:cNvSpPr txBox="1"/>
          <p:nvPr/>
        </p:nvSpPr>
        <p:spPr>
          <a:xfrm>
            <a:off x="4271873" y="5391066"/>
            <a:ext cx="1008007" cy="461665"/>
          </a:xfrm>
          <a:prstGeom prst="rect">
            <a:avLst/>
          </a:prstGeom>
          <a:solidFill>
            <a:srgbClr val="FF006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ES" sz="2400" u="none" cap="none" strike="noStrike">
                <a:solidFill>
                  <a:srgbClr val="000000"/>
                </a:solidFill>
                <a:latin typeface="Arial Black"/>
                <a:ea typeface="Arial Black"/>
                <a:cs typeface="Arial Black"/>
                <a:sym typeface="Arial Black"/>
              </a:rPr>
              <a:t>2000</a:t>
            </a:r>
            <a:endParaRPr/>
          </a:p>
        </p:txBody>
      </p:sp>
      <p:sp>
        <p:nvSpPr>
          <p:cNvPr id="96" name="Google Shape;96;p5"/>
          <p:cNvSpPr/>
          <p:nvPr/>
        </p:nvSpPr>
        <p:spPr>
          <a:xfrm>
            <a:off x="1147579" y="5010674"/>
            <a:ext cx="2335359" cy="104313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7" name="Google Shape;97;p5"/>
          <p:cNvSpPr/>
          <p:nvPr/>
        </p:nvSpPr>
        <p:spPr>
          <a:xfrm>
            <a:off x="177012" y="5200746"/>
            <a:ext cx="3241704" cy="95410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s-ES" sz="1400" u="none" cap="none" strike="noStrike">
                <a:solidFill>
                  <a:srgbClr val="000000"/>
                </a:solidFill>
                <a:latin typeface="Arial"/>
                <a:ea typeface="Arial"/>
                <a:cs typeface="Arial"/>
                <a:sym typeface="Arial"/>
              </a:rPr>
              <a:t>Acuerdo 046 del Archivo General de la Nación del año 2000 </a:t>
            </a:r>
            <a:r>
              <a:rPr b="0" i="0" lang="es-ES" sz="1400" u="none" cap="none" strike="noStrike">
                <a:solidFill>
                  <a:srgbClr val="000000"/>
                </a:solidFill>
                <a:latin typeface="Arial"/>
                <a:ea typeface="Arial"/>
                <a:cs typeface="Arial"/>
                <a:sym typeface="Arial"/>
              </a:rPr>
              <a:t>"Por el cual se establece el procedimiento para la eliminación documental"</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6"/>
          <p:cNvSpPr/>
          <p:nvPr/>
        </p:nvSpPr>
        <p:spPr>
          <a:xfrm>
            <a:off x="8253350" y="59619"/>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3" name="Google Shape;103;p6"/>
          <p:cNvSpPr txBox="1"/>
          <p:nvPr/>
        </p:nvSpPr>
        <p:spPr>
          <a:xfrm>
            <a:off x="8367782" y="946377"/>
            <a:ext cx="3824218"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Diseñar infografía con animación de aumento en los círculos rosados  al momento de pasar el mouse sobre ellos.</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Cada Slide es una parte de la misma infografía:</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Parte 2</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04" name="Google Shape;104;p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05" name="Google Shape;105;p6"/>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06" name="Google Shape;106;p6"/>
          <p:cNvPicPr preferRelativeResize="0"/>
          <p:nvPr/>
        </p:nvPicPr>
        <p:blipFill rotWithShape="1">
          <a:blip r:embed="rId3">
            <a:alphaModFix/>
          </a:blip>
          <a:srcRect b="0" l="0" r="0" t="0"/>
          <a:stretch/>
        </p:blipFill>
        <p:spPr>
          <a:xfrm>
            <a:off x="1568137" y="927036"/>
            <a:ext cx="5118329" cy="5230958"/>
          </a:xfrm>
          <a:prstGeom prst="rect">
            <a:avLst/>
          </a:prstGeom>
          <a:noFill/>
          <a:ln>
            <a:noFill/>
          </a:ln>
        </p:spPr>
      </p:pic>
      <p:sp>
        <p:nvSpPr>
          <p:cNvPr id="107" name="Google Shape;107;p6"/>
          <p:cNvSpPr txBox="1"/>
          <p:nvPr/>
        </p:nvSpPr>
        <p:spPr>
          <a:xfrm>
            <a:off x="2407885" y="3243053"/>
            <a:ext cx="1079292" cy="479685"/>
          </a:xfrm>
          <a:prstGeom prst="rect">
            <a:avLst/>
          </a:prstGeom>
          <a:solidFill>
            <a:srgbClr val="FF006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ES" sz="2400" u="none" cap="none" strike="noStrike">
                <a:solidFill>
                  <a:srgbClr val="000000"/>
                </a:solidFill>
                <a:latin typeface="Arial Black"/>
                <a:ea typeface="Arial Black"/>
                <a:cs typeface="Arial Black"/>
                <a:sym typeface="Arial Black"/>
              </a:rPr>
              <a:t>2004</a:t>
            </a:r>
            <a:endParaRPr/>
          </a:p>
        </p:txBody>
      </p:sp>
      <p:sp>
        <p:nvSpPr>
          <p:cNvPr id="108" name="Google Shape;108;p6"/>
          <p:cNvSpPr txBox="1"/>
          <p:nvPr/>
        </p:nvSpPr>
        <p:spPr>
          <a:xfrm>
            <a:off x="4367608" y="4954931"/>
            <a:ext cx="1079292" cy="479685"/>
          </a:xfrm>
          <a:prstGeom prst="rect">
            <a:avLst/>
          </a:prstGeom>
          <a:solidFill>
            <a:srgbClr val="FF006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ES" sz="2400" u="none" cap="none" strike="noStrike">
                <a:solidFill>
                  <a:srgbClr val="000000"/>
                </a:solidFill>
                <a:latin typeface="Arial Black"/>
                <a:ea typeface="Arial Black"/>
                <a:cs typeface="Arial Black"/>
                <a:sym typeface="Arial Black"/>
              </a:rPr>
              <a:t>2004</a:t>
            </a:r>
            <a:endParaRPr/>
          </a:p>
        </p:txBody>
      </p:sp>
      <p:sp>
        <p:nvSpPr>
          <p:cNvPr id="109" name="Google Shape;109;p6"/>
          <p:cNvSpPr/>
          <p:nvPr/>
        </p:nvSpPr>
        <p:spPr>
          <a:xfrm>
            <a:off x="1230734" y="4913048"/>
            <a:ext cx="2335359" cy="104313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0" name="Google Shape;110;p6"/>
          <p:cNvSpPr/>
          <p:nvPr/>
        </p:nvSpPr>
        <p:spPr>
          <a:xfrm>
            <a:off x="4440524" y="2913269"/>
            <a:ext cx="1947503" cy="80946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1" name="Google Shape;111;p6"/>
          <p:cNvSpPr/>
          <p:nvPr/>
        </p:nvSpPr>
        <p:spPr>
          <a:xfrm>
            <a:off x="4180245" y="2355982"/>
            <a:ext cx="4172547"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400" u="none" cap="none" strike="noStrike">
                <a:solidFill>
                  <a:srgbClr val="000000"/>
                </a:solidFill>
                <a:latin typeface="Arial"/>
                <a:ea typeface="Arial"/>
                <a:cs typeface="Arial"/>
                <a:sym typeface="Arial"/>
              </a:rPr>
              <a:t>Acuerdo 008 del Archivo General de la Nación del año 2004 </a:t>
            </a:r>
            <a:r>
              <a:rPr b="0" i="0" lang="es-ES" sz="1400" u="none" cap="none" strike="noStrike">
                <a:solidFill>
                  <a:srgbClr val="000000"/>
                </a:solidFill>
                <a:latin typeface="Arial"/>
                <a:ea typeface="Arial"/>
                <a:cs typeface="Arial"/>
                <a:sym typeface="Arial"/>
              </a:rPr>
              <a:t>"Por el cual se establecen las especificaciones técnicas y los requisitos para la prestación de los servicios de depósito, custodia, organización, reprografía y conservación de documentos de archivo y demás procesos de la función archivística en desarrollo de los Artículos 13° y 14° y sus Parágrafos 1° y 3° de la Ley 594 de 2000"</a:t>
            </a:r>
            <a:endParaRPr/>
          </a:p>
        </p:txBody>
      </p:sp>
      <p:sp>
        <p:nvSpPr>
          <p:cNvPr id="112" name="Google Shape;112;p6"/>
          <p:cNvSpPr/>
          <p:nvPr/>
        </p:nvSpPr>
        <p:spPr>
          <a:xfrm>
            <a:off x="90897" y="4645698"/>
            <a:ext cx="3555211" cy="95410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s-ES" sz="1400" u="none" cap="none" strike="noStrike">
                <a:solidFill>
                  <a:srgbClr val="000000"/>
                </a:solidFill>
                <a:latin typeface="Arial"/>
                <a:ea typeface="Arial"/>
                <a:cs typeface="Arial"/>
                <a:sym typeface="Arial"/>
              </a:rPr>
              <a:t>Circular 012 del Archivo General de la Nación 2004 </a:t>
            </a:r>
            <a:r>
              <a:rPr b="0" i="0" lang="es-ES" sz="1400" u="none" cap="none" strike="noStrike">
                <a:solidFill>
                  <a:srgbClr val="000000"/>
                </a:solidFill>
                <a:latin typeface="Arial"/>
                <a:ea typeface="Arial"/>
                <a:cs typeface="Arial"/>
                <a:sym typeface="Arial"/>
              </a:rPr>
              <a:t>"Orientaciones para el cumplimiento de la Circular 04 de 2003. (Organización de historias laborales)"</a:t>
            </a:r>
            <a:endParaRPr b="0" i="0" sz="1400" u="none" cap="none" strike="noStrike">
              <a:solidFill>
                <a:srgbClr val="000000"/>
              </a:solidFill>
              <a:latin typeface="Arial"/>
              <a:ea typeface="Arial"/>
              <a:cs typeface="Arial"/>
              <a:sym typeface="Arial"/>
            </a:endParaRPr>
          </a:p>
        </p:txBody>
      </p:sp>
      <p:sp>
        <p:nvSpPr>
          <p:cNvPr id="113" name="Google Shape;113;p6"/>
          <p:cNvSpPr txBox="1"/>
          <p:nvPr/>
        </p:nvSpPr>
        <p:spPr>
          <a:xfrm>
            <a:off x="4422056" y="1541183"/>
            <a:ext cx="1034004" cy="461665"/>
          </a:xfrm>
          <a:prstGeom prst="rect">
            <a:avLst/>
          </a:prstGeom>
          <a:solidFill>
            <a:srgbClr val="FF006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ES" sz="2400" u="none" cap="none" strike="noStrike">
                <a:solidFill>
                  <a:srgbClr val="000000"/>
                </a:solidFill>
                <a:latin typeface="Arial Black"/>
                <a:ea typeface="Arial Black"/>
                <a:cs typeface="Arial Black"/>
                <a:sym typeface="Arial Black"/>
              </a:rPr>
              <a:t>2003</a:t>
            </a:r>
            <a:endParaRPr/>
          </a:p>
        </p:txBody>
      </p:sp>
      <p:sp>
        <p:nvSpPr>
          <p:cNvPr id="114" name="Google Shape;114;p6"/>
          <p:cNvSpPr/>
          <p:nvPr/>
        </p:nvSpPr>
        <p:spPr>
          <a:xfrm>
            <a:off x="1310750" y="1119941"/>
            <a:ext cx="2335359" cy="104313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5" name="Google Shape;115;p6"/>
          <p:cNvSpPr/>
          <p:nvPr/>
        </p:nvSpPr>
        <p:spPr>
          <a:xfrm>
            <a:off x="252750" y="1256481"/>
            <a:ext cx="3493020"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400" u="none" cap="none" strike="noStrike">
                <a:solidFill>
                  <a:srgbClr val="000000"/>
                </a:solidFill>
                <a:latin typeface="Arial"/>
                <a:ea typeface="Arial"/>
                <a:cs typeface="Arial"/>
                <a:sym typeface="Arial"/>
              </a:rPr>
              <a:t>Circular 004 del Archivo General de la Nación 2003 </a:t>
            </a:r>
            <a:r>
              <a:rPr b="0" i="0" lang="es-ES" sz="1400" u="none" cap="none" strike="noStrike">
                <a:solidFill>
                  <a:srgbClr val="000000"/>
                </a:solidFill>
                <a:latin typeface="Arial"/>
                <a:ea typeface="Arial"/>
                <a:cs typeface="Arial"/>
                <a:sym typeface="Arial"/>
              </a:rPr>
              <a:t>"Organización de las historias laborales"</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p:nvPr/>
        </p:nvSpPr>
        <p:spPr>
          <a:xfrm>
            <a:off x="8253350" y="59619"/>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 name="Google Shape;121;p7"/>
          <p:cNvSpPr txBox="1"/>
          <p:nvPr/>
        </p:nvSpPr>
        <p:spPr>
          <a:xfrm>
            <a:off x="8367782" y="946377"/>
            <a:ext cx="3824218"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Diseñar infografía con animación de aumento en los círculos rosados  al momento de pasar el mouse sobre ellos.</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Cada Slide es una parte de la misma infografía:</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Parte3</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22" name="Google Shape;122;p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23" name="Google Shape;123;p7"/>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24" name="Google Shape;124;p7"/>
          <p:cNvPicPr preferRelativeResize="0"/>
          <p:nvPr/>
        </p:nvPicPr>
        <p:blipFill rotWithShape="1">
          <a:blip r:embed="rId3">
            <a:alphaModFix/>
          </a:blip>
          <a:srcRect b="0" l="0" r="0" t="0"/>
          <a:stretch/>
        </p:blipFill>
        <p:spPr>
          <a:xfrm>
            <a:off x="1583127" y="567269"/>
            <a:ext cx="5118329" cy="5230958"/>
          </a:xfrm>
          <a:prstGeom prst="rect">
            <a:avLst/>
          </a:prstGeom>
          <a:noFill/>
          <a:ln>
            <a:noFill/>
          </a:ln>
        </p:spPr>
      </p:pic>
      <p:sp>
        <p:nvSpPr>
          <p:cNvPr id="125" name="Google Shape;125;p7"/>
          <p:cNvSpPr txBox="1"/>
          <p:nvPr/>
        </p:nvSpPr>
        <p:spPr>
          <a:xfrm>
            <a:off x="2444249" y="2934551"/>
            <a:ext cx="1079292" cy="479685"/>
          </a:xfrm>
          <a:prstGeom prst="rect">
            <a:avLst/>
          </a:prstGeom>
          <a:solidFill>
            <a:srgbClr val="FF006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ES" sz="2400" u="none" cap="none" strike="noStrike">
                <a:solidFill>
                  <a:srgbClr val="000000"/>
                </a:solidFill>
                <a:latin typeface="Arial Black"/>
                <a:ea typeface="Arial Black"/>
                <a:cs typeface="Arial Black"/>
                <a:sym typeface="Arial Black"/>
              </a:rPr>
              <a:t>2010</a:t>
            </a:r>
            <a:endParaRPr/>
          </a:p>
        </p:txBody>
      </p:sp>
      <p:sp>
        <p:nvSpPr>
          <p:cNvPr id="126" name="Google Shape;126;p7"/>
          <p:cNvSpPr txBox="1"/>
          <p:nvPr/>
        </p:nvSpPr>
        <p:spPr>
          <a:xfrm>
            <a:off x="4350477" y="4670681"/>
            <a:ext cx="1004329" cy="461665"/>
          </a:xfrm>
          <a:prstGeom prst="rect">
            <a:avLst/>
          </a:prstGeom>
          <a:solidFill>
            <a:srgbClr val="FF006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ES" sz="2400" u="none" cap="none" strike="noStrike">
                <a:solidFill>
                  <a:srgbClr val="000000"/>
                </a:solidFill>
                <a:latin typeface="Arial Black"/>
                <a:ea typeface="Arial Black"/>
                <a:cs typeface="Arial Black"/>
                <a:sym typeface="Arial Black"/>
              </a:rPr>
              <a:t>2011</a:t>
            </a:r>
            <a:endParaRPr/>
          </a:p>
        </p:txBody>
      </p:sp>
      <p:sp>
        <p:nvSpPr>
          <p:cNvPr id="127" name="Google Shape;127;p7"/>
          <p:cNvSpPr/>
          <p:nvPr/>
        </p:nvSpPr>
        <p:spPr>
          <a:xfrm>
            <a:off x="1399627" y="4250007"/>
            <a:ext cx="2335359" cy="104313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8" name="Google Shape;128;p7"/>
          <p:cNvSpPr/>
          <p:nvPr/>
        </p:nvSpPr>
        <p:spPr>
          <a:xfrm>
            <a:off x="4326780" y="2748469"/>
            <a:ext cx="1947503" cy="80946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9" name="Google Shape;129;p7"/>
          <p:cNvSpPr/>
          <p:nvPr/>
        </p:nvSpPr>
        <p:spPr>
          <a:xfrm>
            <a:off x="4181378" y="2748469"/>
            <a:ext cx="3381200"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400" u="none" cap="none" strike="noStrike">
                <a:solidFill>
                  <a:srgbClr val="000000"/>
                </a:solidFill>
                <a:latin typeface="Arial"/>
                <a:ea typeface="Arial"/>
                <a:cs typeface="Arial"/>
                <a:sym typeface="Arial"/>
              </a:rPr>
              <a:t>Circular 004 del Archivo General de la Nación 2010 </a:t>
            </a:r>
            <a:r>
              <a:rPr b="0" i="0" lang="es-ES" sz="1400" u="none" cap="none" strike="noStrike">
                <a:solidFill>
                  <a:srgbClr val="000000"/>
                </a:solidFill>
                <a:latin typeface="Arial"/>
                <a:ea typeface="Arial"/>
                <a:cs typeface="Arial"/>
                <a:sym typeface="Arial"/>
              </a:rPr>
              <a:t>"Estándares mínimos en procesos de administración de archivos y gestión de documentos electrónicos."</a:t>
            </a:r>
            <a:endParaRPr/>
          </a:p>
        </p:txBody>
      </p:sp>
      <p:sp>
        <p:nvSpPr>
          <p:cNvPr id="130" name="Google Shape;130;p7"/>
          <p:cNvSpPr/>
          <p:nvPr/>
        </p:nvSpPr>
        <p:spPr>
          <a:xfrm>
            <a:off x="315647" y="4639903"/>
            <a:ext cx="3419340"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400" u="none" cap="none" strike="noStrike">
                <a:solidFill>
                  <a:srgbClr val="000000"/>
                </a:solidFill>
                <a:latin typeface="Arial"/>
                <a:ea typeface="Arial"/>
                <a:cs typeface="Arial"/>
                <a:sym typeface="Arial"/>
              </a:rPr>
              <a:t>Ley 1437 de 2011 del Congreso de la República </a:t>
            </a:r>
            <a:r>
              <a:rPr b="0" i="0" lang="es-ES" sz="1400" u="none" cap="none" strike="noStrike">
                <a:solidFill>
                  <a:srgbClr val="000000"/>
                </a:solidFill>
                <a:latin typeface="Arial"/>
                <a:ea typeface="Arial"/>
                <a:cs typeface="Arial"/>
                <a:sym typeface="Arial"/>
              </a:rPr>
              <a:t>“Código de Procedimiento Administrativo y Contencioso Administrativo”</a:t>
            </a:r>
            <a:endParaRPr/>
          </a:p>
        </p:txBody>
      </p:sp>
      <p:sp>
        <p:nvSpPr>
          <p:cNvPr id="131" name="Google Shape;131;p7"/>
          <p:cNvSpPr txBox="1"/>
          <p:nvPr/>
        </p:nvSpPr>
        <p:spPr>
          <a:xfrm>
            <a:off x="4371000" y="1123545"/>
            <a:ext cx="1079292" cy="479685"/>
          </a:xfrm>
          <a:prstGeom prst="rect">
            <a:avLst/>
          </a:prstGeom>
          <a:solidFill>
            <a:srgbClr val="FF006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ES" sz="2400" u="none" cap="none" strike="noStrike">
                <a:solidFill>
                  <a:srgbClr val="000000"/>
                </a:solidFill>
                <a:latin typeface="Arial Black"/>
                <a:ea typeface="Arial Black"/>
                <a:cs typeface="Arial Black"/>
                <a:sym typeface="Arial Black"/>
              </a:rPr>
              <a:t>2005</a:t>
            </a:r>
            <a:endParaRPr/>
          </a:p>
        </p:txBody>
      </p:sp>
      <p:sp>
        <p:nvSpPr>
          <p:cNvPr id="132" name="Google Shape;132;p7"/>
          <p:cNvSpPr/>
          <p:nvPr/>
        </p:nvSpPr>
        <p:spPr>
          <a:xfrm>
            <a:off x="1399627" y="767671"/>
            <a:ext cx="2335359" cy="104313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3" name="Google Shape;133;p7"/>
          <p:cNvSpPr/>
          <p:nvPr/>
        </p:nvSpPr>
        <p:spPr>
          <a:xfrm>
            <a:off x="69109" y="700401"/>
            <a:ext cx="3665878" cy="1600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400" u="none" cap="none" strike="noStrike">
                <a:solidFill>
                  <a:srgbClr val="000000"/>
                </a:solidFill>
                <a:latin typeface="Arial"/>
                <a:ea typeface="Arial"/>
                <a:cs typeface="Arial"/>
                <a:sym typeface="Arial"/>
              </a:rPr>
              <a:t>Ley 962 de 2005 del Congreso de la República </a:t>
            </a:r>
            <a:r>
              <a:rPr b="0" i="0" lang="es-ES" sz="1400" u="none" cap="none" strike="noStrike">
                <a:solidFill>
                  <a:srgbClr val="000000"/>
                </a:solidFill>
                <a:latin typeface="Arial"/>
                <a:ea typeface="Arial"/>
                <a:cs typeface="Arial"/>
                <a:sym typeface="Arial"/>
              </a:rPr>
              <a:t>“por la cual se dictan disposiciones sobre racionalización de trámites y procedimientos administrativos de los organismos y entidades del Estado y de los particulares que ejercen funciones públicas o prestan servicios públicos.”</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p:nvPr/>
        </p:nvSpPr>
        <p:spPr>
          <a:xfrm>
            <a:off x="8253350" y="59619"/>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19"/>
          <p:cNvSpPr txBox="1"/>
          <p:nvPr/>
        </p:nvSpPr>
        <p:spPr>
          <a:xfrm>
            <a:off x="8367782" y="946377"/>
            <a:ext cx="3824218"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Diseñar infografía con animación de aumento en los círculos rosados  al momento de pasar el mouse sobre ellos.</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Cada Slide es una parte de la misma infografía:</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Parte 4</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40" name="Google Shape;140;p19"/>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41" name="Google Shape;141;p19"/>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42" name="Google Shape;142;p19"/>
          <p:cNvPicPr preferRelativeResize="0"/>
          <p:nvPr/>
        </p:nvPicPr>
        <p:blipFill rotWithShape="1">
          <a:blip r:embed="rId3">
            <a:alphaModFix/>
          </a:blip>
          <a:srcRect b="0" l="0" r="0" t="0"/>
          <a:stretch/>
        </p:blipFill>
        <p:spPr>
          <a:xfrm>
            <a:off x="1583127" y="567269"/>
            <a:ext cx="5118329" cy="5230958"/>
          </a:xfrm>
          <a:prstGeom prst="rect">
            <a:avLst/>
          </a:prstGeom>
          <a:noFill/>
          <a:ln>
            <a:noFill/>
          </a:ln>
        </p:spPr>
      </p:pic>
      <p:sp>
        <p:nvSpPr>
          <p:cNvPr id="143" name="Google Shape;143;p19"/>
          <p:cNvSpPr txBox="1"/>
          <p:nvPr/>
        </p:nvSpPr>
        <p:spPr>
          <a:xfrm>
            <a:off x="4454767" y="4613062"/>
            <a:ext cx="1079292" cy="479685"/>
          </a:xfrm>
          <a:prstGeom prst="rect">
            <a:avLst/>
          </a:prstGeom>
          <a:solidFill>
            <a:srgbClr val="FF006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ES" sz="2400" u="none" cap="none" strike="noStrike">
                <a:solidFill>
                  <a:srgbClr val="000000"/>
                </a:solidFill>
                <a:latin typeface="Arial Black"/>
                <a:ea typeface="Arial Black"/>
                <a:cs typeface="Arial Black"/>
                <a:sym typeface="Arial Black"/>
              </a:rPr>
              <a:t>2012</a:t>
            </a:r>
            <a:endParaRPr/>
          </a:p>
        </p:txBody>
      </p:sp>
      <p:sp>
        <p:nvSpPr>
          <p:cNvPr id="144" name="Google Shape;144;p19"/>
          <p:cNvSpPr/>
          <p:nvPr/>
        </p:nvSpPr>
        <p:spPr>
          <a:xfrm>
            <a:off x="1416354" y="4448169"/>
            <a:ext cx="1947503" cy="80946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5" name="Google Shape;145;p19"/>
          <p:cNvSpPr/>
          <p:nvPr/>
        </p:nvSpPr>
        <p:spPr>
          <a:xfrm>
            <a:off x="284676" y="4241975"/>
            <a:ext cx="3624636"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400" u="none" cap="none" strike="noStrike">
                <a:solidFill>
                  <a:srgbClr val="000000"/>
                </a:solidFill>
                <a:latin typeface="Arial"/>
                <a:ea typeface="Arial"/>
                <a:cs typeface="Arial"/>
                <a:sym typeface="Arial"/>
              </a:rPr>
              <a:t>Acuerdo 042 del Archivo General de la Nación del año 2012 </a:t>
            </a:r>
            <a:r>
              <a:rPr b="0" i="0" lang="es-ES" sz="1400" u="none" cap="none" strike="noStrike">
                <a:solidFill>
                  <a:srgbClr val="000000"/>
                </a:solidFill>
                <a:latin typeface="Arial"/>
                <a:ea typeface="Arial"/>
                <a:cs typeface="Arial"/>
                <a:sym typeface="Arial"/>
              </a:rPr>
              <a:t>"Por el cual se establecen los criterios para la organización de los archivos de gestión en las entidades públicas y privadas que cumplen funciones públicas, se regula el Inventario Único Documental y se desarrollan los Artículos 21, 22, 23 y 26 de la Ley General de Archivos 594 de 2000".</a:t>
            </a:r>
            <a:endParaRPr/>
          </a:p>
        </p:txBody>
      </p:sp>
      <p:sp>
        <p:nvSpPr>
          <p:cNvPr id="146" name="Google Shape;146;p19"/>
          <p:cNvSpPr txBox="1"/>
          <p:nvPr/>
        </p:nvSpPr>
        <p:spPr>
          <a:xfrm>
            <a:off x="2574016" y="2951915"/>
            <a:ext cx="1101262" cy="461665"/>
          </a:xfrm>
          <a:prstGeom prst="rect">
            <a:avLst/>
          </a:prstGeom>
          <a:solidFill>
            <a:srgbClr val="FF006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ES" sz="2400" u="none" cap="none" strike="noStrike">
                <a:solidFill>
                  <a:srgbClr val="000000"/>
                </a:solidFill>
                <a:latin typeface="Arial Black"/>
                <a:ea typeface="Arial Black"/>
                <a:cs typeface="Arial Black"/>
                <a:sym typeface="Arial Black"/>
              </a:rPr>
              <a:t>2012</a:t>
            </a:r>
            <a:endParaRPr/>
          </a:p>
        </p:txBody>
      </p:sp>
      <p:sp>
        <p:nvSpPr>
          <p:cNvPr id="147" name="Google Shape;147;p19"/>
          <p:cNvSpPr/>
          <p:nvPr/>
        </p:nvSpPr>
        <p:spPr>
          <a:xfrm>
            <a:off x="4572000" y="2668249"/>
            <a:ext cx="2129456" cy="98935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8" name="Google Shape;148;p19"/>
          <p:cNvSpPr/>
          <p:nvPr/>
        </p:nvSpPr>
        <p:spPr>
          <a:xfrm>
            <a:off x="4263624" y="2388210"/>
            <a:ext cx="3729812" cy="1600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400" u="none" cap="none" strike="noStrike">
                <a:solidFill>
                  <a:srgbClr val="000000"/>
                </a:solidFill>
                <a:latin typeface="Arial"/>
                <a:ea typeface="Arial"/>
                <a:cs typeface="Arial"/>
                <a:sym typeface="Arial"/>
              </a:rPr>
              <a:t>Decreto 2609 del Ministerio de Cultura  del año 2012 </a:t>
            </a:r>
            <a:r>
              <a:rPr b="0" i="0" lang="es-ES" sz="1400" u="none" cap="none" strike="noStrike">
                <a:solidFill>
                  <a:srgbClr val="000000"/>
                </a:solidFill>
                <a:latin typeface="Arial"/>
                <a:ea typeface="Arial"/>
                <a:cs typeface="Arial"/>
                <a:sym typeface="Arial"/>
              </a:rPr>
              <a:t>"Por el cual se reglamenta el Título V de la Ley 594 de 2000, parcialmente los Artículos 58 y 59 de la Ley 1437 de 2011 y se dictan otras disposiciones en materia de Gestión documental para todas las entidades del Estado"</a:t>
            </a:r>
            <a:endParaRPr/>
          </a:p>
        </p:txBody>
      </p:sp>
      <p:sp>
        <p:nvSpPr>
          <p:cNvPr id="149" name="Google Shape;149;p19"/>
          <p:cNvSpPr txBox="1"/>
          <p:nvPr/>
        </p:nvSpPr>
        <p:spPr>
          <a:xfrm>
            <a:off x="4324407" y="1171215"/>
            <a:ext cx="1101262" cy="461665"/>
          </a:xfrm>
          <a:prstGeom prst="rect">
            <a:avLst/>
          </a:prstGeom>
          <a:solidFill>
            <a:srgbClr val="FF006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ES" sz="2400" u="none" cap="none" strike="noStrike">
                <a:solidFill>
                  <a:srgbClr val="000000"/>
                </a:solidFill>
                <a:latin typeface="Arial Black"/>
                <a:ea typeface="Arial Black"/>
                <a:cs typeface="Arial Black"/>
                <a:sym typeface="Arial Black"/>
              </a:rPr>
              <a:t>2012</a:t>
            </a:r>
            <a:endParaRPr/>
          </a:p>
        </p:txBody>
      </p:sp>
      <p:sp>
        <p:nvSpPr>
          <p:cNvPr id="150" name="Google Shape;150;p19"/>
          <p:cNvSpPr/>
          <p:nvPr/>
        </p:nvSpPr>
        <p:spPr>
          <a:xfrm>
            <a:off x="1330034" y="709978"/>
            <a:ext cx="2335359" cy="104313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1" name="Google Shape;151;p19"/>
          <p:cNvSpPr/>
          <p:nvPr/>
        </p:nvSpPr>
        <p:spPr>
          <a:xfrm>
            <a:off x="291147" y="742949"/>
            <a:ext cx="3703753"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400" u="none" cap="none" strike="noStrike">
                <a:solidFill>
                  <a:srgbClr val="000000"/>
                </a:solidFill>
                <a:latin typeface="Arial"/>
                <a:ea typeface="Arial"/>
                <a:cs typeface="Arial"/>
                <a:sym typeface="Arial"/>
              </a:rPr>
              <a:t>Ley 1581 del Congreso de la República  del año 2012</a:t>
            </a:r>
            <a:r>
              <a:rPr b="0" i="0" lang="es-ES" sz="1400" u="none" cap="none" strike="noStrike">
                <a:solidFill>
                  <a:srgbClr val="000000"/>
                </a:solidFill>
                <a:latin typeface="Arial"/>
                <a:ea typeface="Arial"/>
                <a:cs typeface="Arial"/>
                <a:sym typeface="Arial"/>
              </a:rPr>
              <a:t> "Por la cual se dictan disposiciones generales para la protección de datos personales"</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p:nvPr/>
        </p:nvSpPr>
        <p:spPr>
          <a:xfrm>
            <a:off x="8253350" y="59619"/>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7" name="Google Shape;157;p20"/>
          <p:cNvSpPr txBox="1"/>
          <p:nvPr/>
        </p:nvSpPr>
        <p:spPr>
          <a:xfrm>
            <a:off x="8367782" y="946377"/>
            <a:ext cx="3824218"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Diseñar infografía con animación de aumento en los círculos rosados  al momento de pasar el mouse sobre ellos.</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Cada Slide es una parte de la misma infografía:</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Parte 5</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58" name="Google Shape;158;p20"/>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59" name="Google Shape;159;p20"/>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60" name="Google Shape;160;p20"/>
          <p:cNvPicPr preferRelativeResize="0"/>
          <p:nvPr/>
        </p:nvPicPr>
        <p:blipFill rotWithShape="1">
          <a:blip r:embed="rId3">
            <a:alphaModFix/>
          </a:blip>
          <a:srcRect b="0" l="0" r="0" t="0"/>
          <a:stretch/>
        </p:blipFill>
        <p:spPr>
          <a:xfrm>
            <a:off x="1583127" y="567269"/>
            <a:ext cx="5118329" cy="5230958"/>
          </a:xfrm>
          <a:prstGeom prst="rect">
            <a:avLst/>
          </a:prstGeom>
          <a:noFill/>
          <a:ln>
            <a:noFill/>
          </a:ln>
        </p:spPr>
      </p:pic>
      <p:sp>
        <p:nvSpPr>
          <p:cNvPr id="161" name="Google Shape;161;p20"/>
          <p:cNvSpPr txBox="1"/>
          <p:nvPr/>
        </p:nvSpPr>
        <p:spPr>
          <a:xfrm>
            <a:off x="4308553" y="4583081"/>
            <a:ext cx="1079292" cy="479685"/>
          </a:xfrm>
          <a:prstGeom prst="rect">
            <a:avLst/>
          </a:prstGeom>
          <a:solidFill>
            <a:srgbClr val="FF006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ES" sz="2400" u="none" cap="none" strike="noStrike">
                <a:solidFill>
                  <a:srgbClr val="000000"/>
                </a:solidFill>
                <a:latin typeface="Arial Black"/>
                <a:ea typeface="Arial Black"/>
                <a:cs typeface="Arial Black"/>
                <a:sym typeface="Arial Black"/>
              </a:rPr>
              <a:t>2014</a:t>
            </a:r>
            <a:endParaRPr/>
          </a:p>
        </p:txBody>
      </p:sp>
      <p:sp>
        <p:nvSpPr>
          <p:cNvPr id="162" name="Google Shape;162;p20"/>
          <p:cNvSpPr/>
          <p:nvPr/>
        </p:nvSpPr>
        <p:spPr>
          <a:xfrm>
            <a:off x="1338748" y="4583081"/>
            <a:ext cx="1947503" cy="80946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3" name="Google Shape;163;p20"/>
          <p:cNvSpPr/>
          <p:nvPr/>
        </p:nvSpPr>
        <p:spPr>
          <a:xfrm>
            <a:off x="54350" y="4583081"/>
            <a:ext cx="3804600" cy="738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400" u="none" cap="none" strike="noStrike">
                <a:solidFill>
                  <a:srgbClr val="000000"/>
                </a:solidFill>
                <a:latin typeface="Arial"/>
                <a:ea typeface="Arial"/>
                <a:cs typeface="Arial"/>
                <a:sym typeface="Arial"/>
              </a:rPr>
              <a:t>Ley 1712 del Congreso de la República  del año 2014 </a:t>
            </a:r>
            <a:r>
              <a:rPr b="0" i="0" lang="es-ES" sz="1400" u="none" cap="none" strike="noStrike">
                <a:solidFill>
                  <a:srgbClr val="000000"/>
                </a:solidFill>
                <a:latin typeface="Arial"/>
                <a:ea typeface="Arial"/>
                <a:cs typeface="Arial"/>
                <a:sym typeface="Arial"/>
              </a:rPr>
              <a:t>"Transparencia y del Derecho de acceso a la información pública nacional"</a:t>
            </a:r>
            <a:endParaRPr/>
          </a:p>
        </p:txBody>
      </p:sp>
      <p:sp>
        <p:nvSpPr>
          <p:cNvPr id="164" name="Google Shape;164;p20"/>
          <p:cNvSpPr txBox="1"/>
          <p:nvPr/>
        </p:nvSpPr>
        <p:spPr>
          <a:xfrm>
            <a:off x="4383516" y="1173369"/>
            <a:ext cx="1004329" cy="461665"/>
          </a:xfrm>
          <a:prstGeom prst="rect">
            <a:avLst/>
          </a:prstGeom>
          <a:solidFill>
            <a:srgbClr val="FF006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ES" sz="2400" u="none" cap="none" strike="noStrike">
                <a:solidFill>
                  <a:srgbClr val="000000"/>
                </a:solidFill>
                <a:latin typeface="Arial Black"/>
                <a:ea typeface="Arial Black"/>
                <a:cs typeface="Arial Black"/>
                <a:sym typeface="Arial Black"/>
              </a:rPr>
              <a:t>2012</a:t>
            </a:r>
            <a:endParaRPr/>
          </a:p>
        </p:txBody>
      </p:sp>
      <p:sp>
        <p:nvSpPr>
          <p:cNvPr id="165" name="Google Shape;165;p20"/>
          <p:cNvSpPr txBox="1"/>
          <p:nvPr/>
        </p:nvSpPr>
        <p:spPr>
          <a:xfrm>
            <a:off x="2312499" y="2951915"/>
            <a:ext cx="1101262" cy="461665"/>
          </a:xfrm>
          <a:prstGeom prst="rect">
            <a:avLst/>
          </a:prstGeom>
          <a:solidFill>
            <a:srgbClr val="FF006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ES" sz="2400" u="none" cap="none" strike="noStrike">
                <a:solidFill>
                  <a:srgbClr val="000000"/>
                </a:solidFill>
                <a:latin typeface="Arial Black"/>
                <a:ea typeface="Arial Black"/>
                <a:cs typeface="Arial Black"/>
                <a:sym typeface="Arial Black"/>
              </a:rPr>
              <a:t>2013</a:t>
            </a:r>
            <a:endParaRPr/>
          </a:p>
        </p:txBody>
      </p:sp>
      <p:sp>
        <p:nvSpPr>
          <p:cNvPr id="166" name="Google Shape;166;p20"/>
          <p:cNvSpPr/>
          <p:nvPr/>
        </p:nvSpPr>
        <p:spPr>
          <a:xfrm>
            <a:off x="1338748" y="882632"/>
            <a:ext cx="2335359" cy="104313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7" name="Google Shape;167;p20"/>
          <p:cNvSpPr/>
          <p:nvPr/>
        </p:nvSpPr>
        <p:spPr>
          <a:xfrm>
            <a:off x="4524628" y="2748975"/>
            <a:ext cx="2335359" cy="104313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8" name="Google Shape;168;p20"/>
          <p:cNvSpPr/>
          <p:nvPr/>
        </p:nvSpPr>
        <p:spPr>
          <a:xfrm>
            <a:off x="-82581" y="234343"/>
            <a:ext cx="3936560"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400" u="none" cap="none" strike="noStrike">
                <a:solidFill>
                  <a:srgbClr val="000000"/>
                </a:solidFill>
                <a:latin typeface="Arial"/>
                <a:ea typeface="Arial"/>
                <a:cs typeface="Arial"/>
                <a:sym typeface="Arial"/>
              </a:rPr>
              <a:t>Circular Externa Nº 002 de 2012 del AGN</a:t>
            </a:r>
            <a:r>
              <a:rPr b="0" i="0" lang="es-ES" sz="1400" u="none" cap="none" strike="noStrike">
                <a:solidFill>
                  <a:srgbClr val="000000"/>
                </a:solidFill>
                <a:latin typeface="Arial"/>
                <a:ea typeface="Arial"/>
                <a:cs typeface="Arial"/>
                <a:sym typeface="Arial"/>
              </a:rPr>
              <a:t>, refiere las recomendaciones para las diferentes entidades interesadas en adquirir o desarrollar sistemas de gestión de documentos, como quiera que la administración de documentos de archivo que se originan en sistemas de información, debe cumplir con unos mínimos para el cumplimiento de las políticas de Gestión documental de conformidad con las Tablas de retención documental de la entidad.</a:t>
            </a:r>
            <a:endParaRPr/>
          </a:p>
        </p:txBody>
      </p:sp>
      <p:sp>
        <p:nvSpPr>
          <p:cNvPr id="169" name="Google Shape;169;p20"/>
          <p:cNvSpPr/>
          <p:nvPr/>
        </p:nvSpPr>
        <p:spPr>
          <a:xfrm>
            <a:off x="4294196" y="2483661"/>
            <a:ext cx="3570094" cy="1600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400" u="none" cap="none" strike="noStrike">
                <a:solidFill>
                  <a:srgbClr val="000000"/>
                </a:solidFill>
                <a:latin typeface="Arial"/>
                <a:ea typeface="Arial"/>
                <a:cs typeface="Arial"/>
                <a:sym typeface="Arial"/>
              </a:rPr>
              <a:t>Acuerdo 005 del Archivo General de la Nación del año 2013 </a:t>
            </a:r>
            <a:r>
              <a:rPr b="0" i="0" lang="es-ES" sz="1400" u="none" cap="none" strike="noStrike">
                <a:solidFill>
                  <a:srgbClr val="000000"/>
                </a:solidFill>
                <a:latin typeface="Arial"/>
                <a:ea typeface="Arial"/>
                <a:cs typeface="Arial"/>
                <a:sym typeface="Arial"/>
              </a:rPr>
              <a:t>"Por el cual se establecen los criterios básicos para la clasificación, ordenación y descripción de los archivos en las entidades públicas y privadas que cumplen funciones públicas y se dictan otras disposiciones".</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p:nvPr/>
        </p:nvSpPr>
        <p:spPr>
          <a:xfrm>
            <a:off x="8253350" y="59619"/>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5" name="Google Shape;175;p21"/>
          <p:cNvSpPr txBox="1"/>
          <p:nvPr/>
        </p:nvSpPr>
        <p:spPr>
          <a:xfrm>
            <a:off x="8367782" y="946377"/>
            <a:ext cx="3824218"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Diseñar infografía con animación de aumento en los círculos rosados  al momento de pasar el mouse sobre ellos.</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Cada Slide es una parte de la misma infografía:</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Parte 6</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76" name="Google Shape;176;p2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77" name="Google Shape;177;p21"/>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78" name="Google Shape;178;p21"/>
          <p:cNvPicPr preferRelativeResize="0"/>
          <p:nvPr/>
        </p:nvPicPr>
        <p:blipFill rotWithShape="1">
          <a:blip r:embed="rId3">
            <a:alphaModFix/>
          </a:blip>
          <a:srcRect b="0" l="0" r="0" t="0"/>
          <a:stretch/>
        </p:blipFill>
        <p:spPr>
          <a:xfrm>
            <a:off x="1583127" y="567269"/>
            <a:ext cx="5118329" cy="5230958"/>
          </a:xfrm>
          <a:prstGeom prst="rect">
            <a:avLst/>
          </a:prstGeom>
          <a:noFill/>
          <a:ln>
            <a:noFill/>
          </a:ln>
        </p:spPr>
      </p:pic>
      <p:sp>
        <p:nvSpPr>
          <p:cNvPr id="179" name="Google Shape;179;p21"/>
          <p:cNvSpPr txBox="1"/>
          <p:nvPr/>
        </p:nvSpPr>
        <p:spPr>
          <a:xfrm>
            <a:off x="4290369" y="4624095"/>
            <a:ext cx="1079292" cy="479685"/>
          </a:xfrm>
          <a:prstGeom prst="rect">
            <a:avLst/>
          </a:prstGeom>
          <a:solidFill>
            <a:srgbClr val="FF006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ES" sz="2400" u="none" cap="none" strike="noStrike">
                <a:solidFill>
                  <a:srgbClr val="000000"/>
                </a:solidFill>
                <a:latin typeface="Arial Black"/>
                <a:ea typeface="Arial Black"/>
                <a:cs typeface="Arial Black"/>
                <a:sym typeface="Arial Black"/>
              </a:rPr>
              <a:t>2015</a:t>
            </a:r>
            <a:endParaRPr/>
          </a:p>
        </p:txBody>
      </p:sp>
      <p:sp>
        <p:nvSpPr>
          <p:cNvPr id="180" name="Google Shape;180;p21"/>
          <p:cNvSpPr txBox="1"/>
          <p:nvPr/>
        </p:nvSpPr>
        <p:spPr>
          <a:xfrm>
            <a:off x="2548326" y="2867744"/>
            <a:ext cx="1004329" cy="461665"/>
          </a:xfrm>
          <a:prstGeom prst="rect">
            <a:avLst/>
          </a:prstGeom>
          <a:solidFill>
            <a:srgbClr val="FF006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ES" sz="2400" u="none" cap="none" strike="noStrike">
                <a:solidFill>
                  <a:srgbClr val="000000"/>
                </a:solidFill>
                <a:latin typeface="Arial Black"/>
                <a:ea typeface="Arial Black"/>
                <a:cs typeface="Arial Black"/>
                <a:sym typeface="Arial Black"/>
              </a:rPr>
              <a:t>2015</a:t>
            </a:r>
            <a:endParaRPr/>
          </a:p>
        </p:txBody>
      </p:sp>
      <p:sp>
        <p:nvSpPr>
          <p:cNvPr id="181" name="Google Shape;181;p21"/>
          <p:cNvSpPr/>
          <p:nvPr/>
        </p:nvSpPr>
        <p:spPr>
          <a:xfrm>
            <a:off x="4350477" y="2586706"/>
            <a:ext cx="2335359" cy="104313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2" name="Google Shape;182;p21"/>
          <p:cNvSpPr/>
          <p:nvPr/>
        </p:nvSpPr>
        <p:spPr>
          <a:xfrm>
            <a:off x="1657923" y="4421138"/>
            <a:ext cx="1947503" cy="80946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3" name="Google Shape;183;p21"/>
          <p:cNvSpPr/>
          <p:nvPr/>
        </p:nvSpPr>
        <p:spPr>
          <a:xfrm>
            <a:off x="135644" y="4568701"/>
            <a:ext cx="3417011"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400" u="none" cap="none" strike="noStrike">
                <a:solidFill>
                  <a:srgbClr val="000000"/>
                </a:solidFill>
                <a:latin typeface="Arial"/>
                <a:ea typeface="Arial"/>
                <a:cs typeface="Arial"/>
                <a:sym typeface="Arial"/>
              </a:rPr>
              <a:t>Decreto 1072 de 2015 del Ministerio de Trabajo </a:t>
            </a:r>
            <a:r>
              <a:rPr b="0" i="0" lang="es-ES" sz="1400" u="none" cap="none" strike="noStrike">
                <a:solidFill>
                  <a:srgbClr val="000000"/>
                </a:solidFill>
                <a:latin typeface="Arial"/>
                <a:ea typeface="Arial"/>
                <a:cs typeface="Arial"/>
                <a:sym typeface="Arial"/>
              </a:rPr>
              <a:t>"Por medio  del cual se  expide  el Decreto  Único  Reglamentario  del Sector  Trabajo"</a:t>
            </a:r>
            <a:endParaRPr/>
          </a:p>
        </p:txBody>
      </p:sp>
      <p:sp>
        <p:nvSpPr>
          <p:cNvPr id="184" name="Google Shape;184;p21"/>
          <p:cNvSpPr txBox="1"/>
          <p:nvPr/>
        </p:nvSpPr>
        <p:spPr>
          <a:xfrm>
            <a:off x="4373926" y="1143957"/>
            <a:ext cx="1104138" cy="461665"/>
          </a:xfrm>
          <a:prstGeom prst="rect">
            <a:avLst/>
          </a:prstGeom>
          <a:solidFill>
            <a:srgbClr val="FF006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ES" sz="2400" u="none" cap="none" strike="noStrike">
                <a:solidFill>
                  <a:srgbClr val="000000"/>
                </a:solidFill>
                <a:latin typeface="Arial Black"/>
                <a:ea typeface="Arial Black"/>
                <a:cs typeface="Arial Black"/>
                <a:sym typeface="Arial Black"/>
              </a:rPr>
              <a:t>2014</a:t>
            </a:r>
            <a:endParaRPr/>
          </a:p>
        </p:txBody>
      </p:sp>
      <p:sp>
        <p:nvSpPr>
          <p:cNvPr id="185" name="Google Shape;185;p21"/>
          <p:cNvSpPr/>
          <p:nvPr/>
        </p:nvSpPr>
        <p:spPr>
          <a:xfrm>
            <a:off x="1270067" y="898508"/>
            <a:ext cx="2335359" cy="104313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6" name="Google Shape;186;p21"/>
          <p:cNvSpPr/>
          <p:nvPr/>
        </p:nvSpPr>
        <p:spPr>
          <a:xfrm>
            <a:off x="-2926622" y="2532921"/>
            <a:ext cx="2335359" cy="104313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7" name="Google Shape;187;p21"/>
          <p:cNvSpPr/>
          <p:nvPr/>
        </p:nvSpPr>
        <p:spPr>
          <a:xfrm>
            <a:off x="-118936" y="637140"/>
            <a:ext cx="3926170"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400" u="none" cap="none" strike="noStrike">
                <a:solidFill>
                  <a:srgbClr val="000000"/>
                </a:solidFill>
                <a:latin typeface="Arial"/>
                <a:ea typeface="Arial"/>
                <a:cs typeface="Arial"/>
                <a:sym typeface="Arial"/>
              </a:rPr>
              <a:t>Acuerdo 002 del Archivo General de la Nación del año 2014 </a:t>
            </a:r>
            <a:r>
              <a:rPr b="0" i="0" lang="es-ES" sz="1400" u="none" cap="none" strike="noStrike">
                <a:solidFill>
                  <a:srgbClr val="000000"/>
                </a:solidFill>
                <a:latin typeface="Arial"/>
                <a:ea typeface="Arial"/>
                <a:cs typeface="Arial"/>
                <a:sym typeface="Arial"/>
              </a:rPr>
              <a:t>"Por medio del cual se establecen los criterios básicos para creación, conformación, organización, control y consulta de los expedientes de archivo y se dictan otras disposiciones"</a:t>
            </a:r>
            <a:endParaRPr/>
          </a:p>
        </p:txBody>
      </p:sp>
      <p:sp>
        <p:nvSpPr>
          <p:cNvPr id="188" name="Google Shape;188;p21"/>
          <p:cNvSpPr/>
          <p:nvPr/>
        </p:nvSpPr>
        <p:spPr>
          <a:xfrm>
            <a:off x="4241858" y="2308055"/>
            <a:ext cx="3689163" cy="1600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400" u="none" cap="none" strike="noStrike">
                <a:solidFill>
                  <a:srgbClr val="000000"/>
                </a:solidFill>
                <a:latin typeface="Arial"/>
                <a:ea typeface="Arial"/>
                <a:cs typeface="Arial"/>
                <a:sym typeface="Arial"/>
              </a:rPr>
              <a:t>Decreto 103 de la Presidencia de la República del año 2015 </a:t>
            </a:r>
            <a:r>
              <a:rPr b="0" i="0" lang="es-ES" sz="1400" u="none" cap="none" strike="noStrike">
                <a:solidFill>
                  <a:srgbClr val="000000"/>
                </a:solidFill>
                <a:latin typeface="Arial"/>
                <a:ea typeface="Arial"/>
                <a:cs typeface="Arial"/>
                <a:sym typeface="Arial"/>
              </a:rPr>
              <a:t>"Por el cual se reglamenta parcialmente la Ley 1712 de 2014 y se dictan otras disposiciones – Ley 1712 de 2014 de Transparencia y del derecho de acceso a la información pública nacional".</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p:nvPr/>
        </p:nvSpPr>
        <p:spPr>
          <a:xfrm>
            <a:off x="8253350" y="59619"/>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4" name="Google Shape;194;p22"/>
          <p:cNvSpPr txBox="1"/>
          <p:nvPr/>
        </p:nvSpPr>
        <p:spPr>
          <a:xfrm>
            <a:off x="8418764" y="932387"/>
            <a:ext cx="3824218"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Diseñar infografía con animación de aumento en los círculos rosados  al momento de pasar el mouse sobre ellos.</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Cada Slide es una parte de la misma infografía:</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Parte 7</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95" name="Google Shape;195;p2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96" name="Google Shape;196;p22"/>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97" name="Google Shape;197;p22"/>
          <p:cNvPicPr preferRelativeResize="0"/>
          <p:nvPr/>
        </p:nvPicPr>
        <p:blipFill rotWithShape="1">
          <a:blip r:embed="rId3">
            <a:alphaModFix/>
          </a:blip>
          <a:srcRect b="0" l="0" r="0" t="0"/>
          <a:stretch/>
        </p:blipFill>
        <p:spPr>
          <a:xfrm>
            <a:off x="2091418" y="742949"/>
            <a:ext cx="5118329" cy="5230958"/>
          </a:xfrm>
          <a:prstGeom prst="rect">
            <a:avLst/>
          </a:prstGeom>
          <a:noFill/>
          <a:ln>
            <a:noFill/>
          </a:ln>
        </p:spPr>
      </p:pic>
      <p:sp>
        <p:nvSpPr>
          <p:cNvPr id="198" name="Google Shape;198;p22"/>
          <p:cNvSpPr txBox="1"/>
          <p:nvPr/>
        </p:nvSpPr>
        <p:spPr>
          <a:xfrm>
            <a:off x="4854434" y="1262171"/>
            <a:ext cx="1079292" cy="479685"/>
          </a:xfrm>
          <a:prstGeom prst="rect">
            <a:avLst/>
          </a:prstGeom>
          <a:solidFill>
            <a:srgbClr val="FF006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ES" sz="2400" u="none" cap="none" strike="noStrike">
                <a:solidFill>
                  <a:srgbClr val="000000"/>
                </a:solidFill>
                <a:latin typeface="Arial Black"/>
                <a:ea typeface="Arial Black"/>
                <a:cs typeface="Arial Black"/>
                <a:sym typeface="Arial Black"/>
              </a:rPr>
              <a:t>2015</a:t>
            </a:r>
            <a:endParaRPr/>
          </a:p>
        </p:txBody>
      </p:sp>
      <p:sp>
        <p:nvSpPr>
          <p:cNvPr id="199" name="Google Shape;199;p22"/>
          <p:cNvSpPr txBox="1"/>
          <p:nvPr/>
        </p:nvSpPr>
        <p:spPr>
          <a:xfrm>
            <a:off x="2548326" y="2867744"/>
            <a:ext cx="1004329" cy="461665"/>
          </a:xfrm>
          <a:prstGeom prst="rect">
            <a:avLst/>
          </a:prstGeom>
          <a:solidFill>
            <a:srgbClr val="FF006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ES" sz="2400" u="none" cap="none" strike="noStrike">
                <a:solidFill>
                  <a:srgbClr val="000000"/>
                </a:solidFill>
                <a:latin typeface="Arial Black"/>
                <a:ea typeface="Arial Black"/>
                <a:cs typeface="Arial Black"/>
                <a:sym typeface="Arial Black"/>
              </a:rPr>
              <a:t>2015</a:t>
            </a:r>
            <a:endParaRPr/>
          </a:p>
        </p:txBody>
      </p:sp>
      <p:sp>
        <p:nvSpPr>
          <p:cNvPr id="200" name="Google Shape;200;p22"/>
          <p:cNvSpPr/>
          <p:nvPr/>
        </p:nvSpPr>
        <p:spPr>
          <a:xfrm>
            <a:off x="855663" y="2586706"/>
            <a:ext cx="6640642" cy="33872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1" name="Google Shape;201;p22"/>
          <p:cNvSpPr/>
          <p:nvPr/>
        </p:nvSpPr>
        <p:spPr>
          <a:xfrm>
            <a:off x="2228481" y="1110871"/>
            <a:ext cx="1947503" cy="80946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2" name="Google Shape;202;p22"/>
          <p:cNvSpPr/>
          <p:nvPr/>
        </p:nvSpPr>
        <p:spPr>
          <a:xfrm>
            <a:off x="24927" y="695900"/>
            <a:ext cx="4350477"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400" u="none" cap="none" strike="noStrike">
                <a:solidFill>
                  <a:srgbClr val="000000"/>
                </a:solidFill>
                <a:latin typeface="Arial"/>
                <a:ea typeface="Arial"/>
                <a:cs typeface="Arial"/>
                <a:sym typeface="Arial"/>
              </a:rPr>
              <a:t>Acuerdo 003 de 2015 expedido por el consejo Directivo del Archivo General de la Nación </a:t>
            </a:r>
            <a:r>
              <a:rPr b="0" i="0" lang="es-ES" sz="1400" u="none" cap="none" strike="noStrike">
                <a:solidFill>
                  <a:srgbClr val="000000"/>
                </a:solidFill>
                <a:latin typeface="Arial"/>
                <a:ea typeface="Arial"/>
                <a:cs typeface="Arial"/>
                <a:sym typeface="Arial"/>
              </a:rPr>
              <a:t>“Por el cual se establecen lineamientos generales para las entidades del Estado en cuanto a la gestión de documentos electrónicos generados como resultado del uso de medios electrónicos de conformidad con lo establecido en el Capítulo IV de la Ley 1437 de 2011, se reglamenta el Artículo 21 de la Ley 594 de 2000 y el Capítulo IV del Decreto 2609 de 2012”</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