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59" r:id="rId3"/>
    <p:sldId id="263" r:id="rId4"/>
    <p:sldId id="264" r:id="rId5"/>
    <p:sldId id="265" r:id="rId6"/>
    <p:sldId id="266" r:id="rId7"/>
    <p:sldId id="267"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905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7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09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034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303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CF02_2_2_acordeon_etapas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57575" y="1173947"/>
            <a:ext cx="3394119"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b="0" i="0" u="none" strike="noStrike" cap="none" dirty="0">
                <a:solidFill>
                  <a:schemeClr val="dk1"/>
                </a:solidFill>
                <a:latin typeface="Arial"/>
                <a:ea typeface="Arial"/>
                <a:cs typeface="Arial"/>
                <a:sym typeface="Arial"/>
              </a:rPr>
              <a:t>Favor adecuar contenido en la referencia: </a:t>
            </a:r>
            <a:r>
              <a:rPr lang="es-CO" b="1" dirty="0" err="1"/>
              <a:t>Acordion</a:t>
            </a:r>
            <a:r>
              <a:rPr lang="es-CO" b="1" dirty="0"/>
              <a:t> A tipo A</a:t>
            </a:r>
            <a:r>
              <a:rPr lang="es-CO" dirty="0">
                <a:solidFill>
                  <a:schemeClr val="dk1"/>
                </a:solidFill>
              </a:rPr>
              <a:t>.</a:t>
            </a:r>
          </a:p>
          <a:p>
            <a:pPr>
              <a:buClr>
                <a:schemeClr val="dk1"/>
              </a:buClr>
              <a:buSzPts val="350"/>
            </a:pPr>
            <a:endParaRPr lang="es-CO" b="1" dirty="0">
              <a:solidFill>
                <a:schemeClr val="dk1"/>
              </a:solidFill>
            </a:endParaRPr>
          </a:p>
          <a:p>
            <a:pPr>
              <a:buClr>
                <a:schemeClr val="dk1"/>
              </a:buClr>
              <a:buSzPts val="350"/>
            </a:pPr>
            <a:r>
              <a:rPr lang="es-CO" dirty="0">
                <a:solidFill>
                  <a:schemeClr val="dk1"/>
                </a:solidFill>
              </a:rPr>
              <a:t>En total son cinco pestañas, tal como se aprecia en los siguientes </a:t>
            </a:r>
            <a:r>
              <a:rPr lang="es-CO" dirty="0" err="1">
                <a:solidFill>
                  <a:schemeClr val="dk1"/>
                </a:solidFill>
              </a:rPr>
              <a:t>slides</a:t>
            </a:r>
            <a:r>
              <a:rPr lang="es-CO" dirty="0">
                <a:solidFill>
                  <a:schemeClr val="dk1"/>
                </a:solidFill>
              </a:rPr>
              <a:t>.</a:t>
            </a:r>
            <a:endParaRPr lang="es-CO" dirty="0"/>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E942489-AEB2-8A42-AEB5-B16B3E63C69F}"/>
              </a:ext>
            </a:extLst>
          </p:cNvPr>
          <p:cNvSpPr/>
          <p:nvPr/>
        </p:nvSpPr>
        <p:spPr>
          <a:xfrm>
            <a:off x="544531" y="196236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35EB31CF-CCD6-9C49-A899-E46CD96B3C39}"/>
              </a:ext>
            </a:extLst>
          </p:cNvPr>
          <p:cNvSpPr/>
          <p:nvPr/>
        </p:nvSpPr>
        <p:spPr>
          <a:xfrm>
            <a:off x="544530" y="260792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D25FDFA-7D08-684B-81EB-0062676B58E8}"/>
              </a:ext>
            </a:extLst>
          </p:cNvPr>
          <p:cNvSpPr/>
          <p:nvPr/>
        </p:nvSpPr>
        <p:spPr>
          <a:xfrm>
            <a:off x="544530" y="325348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967E98D-772B-1F4C-A94A-32F5553875E1}"/>
              </a:ext>
            </a:extLst>
          </p:cNvPr>
          <p:cNvSpPr/>
          <p:nvPr/>
        </p:nvSpPr>
        <p:spPr>
          <a:xfrm>
            <a:off x="544530" y="389904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61FBE3E6-C5F4-9747-B4C1-497A55F0E4CD}"/>
              </a:ext>
            </a:extLst>
          </p:cNvPr>
          <p:cNvSpPr/>
          <p:nvPr/>
        </p:nvSpPr>
        <p:spPr>
          <a:xfrm>
            <a:off x="544530" y="454460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19E946D0-33F5-FA4B-9D7F-3260ABDAFE35}"/>
              </a:ext>
            </a:extLst>
          </p:cNvPr>
          <p:cNvSpPr/>
          <p:nvPr/>
        </p:nvSpPr>
        <p:spPr>
          <a:xfrm>
            <a:off x="717035" y="2060192"/>
            <a:ext cx="267573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1. Identificación del incidente</a:t>
            </a:r>
            <a:endParaRPr lang="es-CO" dirty="0"/>
          </a:p>
        </p:txBody>
      </p:sp>
      <p:sp>
        <p:nvSpPr>
          <p:cNvPr id="4" name="Rectángulo 3">
            <a:extLst>
              <a:ext uri="{FF2B5EF4-FFF2-40B4-BE49-F238E27FC236}">
                <a16:creationId xmlns:a16="http://schemas.microsoft.com/office/drawing/2014/main" id="{14D6CB32-C0AA-D849-A60E-FDB9E74DDC86}"/>
              </a:ext>
            </a:extLst>
          </p:cNvPr>
          <p:cNvSpPr/>
          <p:nvPr/>
        </p:nvSpPr>
        <p:spPr>
          <a:xfrm>
            <a:off x="765125" y="2705752"/>
            <a:ext cx="262764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2. Clasificación del incidente</a:t>
            </a:r>
            <a:endParaRPr lang="es-CO" dirty="0"/>
          </a:p>
        </p:txBody>
      </p:sp>
      <p:sp>
        <p:nvSpPr>
          <p:cNvPr id="5" name="Rectángulo 4">
            <a:extLst>
              <a:ext uri="{FF2B5EF4-FFF2-40B4-BE49-F238E27FC236}">
                <a16:creationId xmlns:a16="http://schemas.microsoft.com/office/drawing/2014/main" id="{DB89B217-A3EE-1845-BF40-CAB56A461B81}"/>
              </a:ext>
            </a:extLst>
          </p:cNvPr>
          <p:cNvSpPr/>
          <p:nvPr/>
        </p:nvSpPr>
        <p:spPr>
          <a:xfrm>
            <a:off x="765125" y="3366316"/>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6" name="Rectángulo 5">
            <a:extLst>
              <a:ext uri="{FF2B5EF4-FFF2-40B4-BE49-F238E27FC236}">
                <a16:creationId xmlns:a16="http://schemas.microsoft.com/office/drawing/2014/main" id="{D6D6B60B-5D1B-194C-9FEA-2269095F5B51}"/>
              </a:ext>
            </a:extLst>
          </p:cNvPr>
          <p:cNvSpPr/>
          <p:nvPr/>
        </p:nvSpPr>
        <p:spPr>
          <a:xfrm>
            <a:off x="765125" y="3996872"/>
            <a:ext cx="2319866"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4. Respuesta al incidente</a:t>
            </a:r>
            <a:endParaRPr lang="es-CO" dirty="0"/>
          </a:p>
        </p:txBody>
      </p:sp>
      <p:sp>
        <p:nvSpPr>
          <p:cNvPr id="11" name="Rectángulo 10">
            <a:extLst>
              <a:ext uri="{FF2B5EF4-FFF2-40B4-BE49-F238E27FC236}">
                <a16:creationId xmlns:a16="http://schemas.microsoft.com/office/drawing/2014/main" id="{2A0924D0-A7BB-934F-A82F-BF5B75A77A6F}"/>
              </a:ext>
            </a:extLst>
          </p:cNvPr>
          <p:cNvSpPr/>
          <p:nvPr/>
        </p:nvSpPr>
        <p:spPr>
          <a:xfrm>
            <a:off x="765125" y="4642432"/>
            <a:ext cx="204414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5. Cierre del incidente</a:t>
            </a:r>
            <a:endParaRPr lang="es-CO"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E942489-AEB2-8A42-AEB5-B16B3E63C69F}"/>
              </a:ext>
            </a:extLst>
          </p:cNvPr>
          <p:cNvSpPr/>
          <p:nvPr/>
        </p:nvSpPr>
        <p:spPr>
          <a:xfrm>
            <a:off x="523980" y="481255"/>
            <a:ext cx="7253557" cy="3785294"/>
          </a:xfrm>
          <a:prstGeom prst="roundRect">
            <a:avLst>
              <a:gd name="adj" fmla="val 30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35EB31CF-CCD6-9C49-A899-E46CD96B3C39}"/>
              </a:ext>
            </a:extLst>
          </p:cNvPr>
          <p:cNvSpPr/>
          <p:nvPr/>
        </p:nvSpPr>
        <p:spPr>
          <a:xfrm>
            <a:off x="523981" y="5083996"/>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D25FDFA-7D08-684B-81EB-0062676B58E8}"/>
              </a:ext>
            </a:extLst>
          </p:cNvPr>
          <p:cNvSpPr/>
          <p:nvPr/>
        </p:nvSpPr>
        <p:spPr>
          <a:xfrm>
            <a:off x="523981" y="5729556"/>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3379DF21-51F4-F44A-9F06-515B921FAC37}"/>
              </a:ext>
            </a:extLst>
          </p:cNvPr>
          <p:cNvSpPr/>
          <p:nvPr/>
        </p:nvSpPr>
        <p:spPr>
          <a:xfrm>
            <a:off x="675938" y="545600"/>
            <a:ext cx="267573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1. Identificación del incidente</a:t>
            </a:r>
            <a:endParaRPr lang="es-CO" dirty="0"/>
          </a:p>
        </p:txBody>
      </p:sp>
      <p:sp>
        <p:nvSpPr>
          <p:cNvPr id="4" name="Rectángulo 3">
            <a:extLst>
              <a:ext uri="{FF2B5EF4-FFF2-40B4-BE49-F238E27FC236}">
                <a16:creationId xmlns:a16="http://schemas.microsoft.com/office/drawing/2014/main" id="{E15546F3-D4C2-7840-92DC-94C9474F018B}"/>
              </a:ext>
            </a:extLst>
          </p:cNvPr>
          <p:cNvSpPr/>
          <p:nvPr/>
        </p:nvSpPr>
        <p:spPr>
          <a:xfrm>
            <a:off x="760287" y="995504"/>
            <a:ext cx="6780944" cy="2862322"/>
          </a:xfrm>
          <a:prstGeom prst="rect">
            <a:avLst/>
          </a:prstGeom>
        </p:spPr>
        <p:txBody>
          <a:bodyPr wrap="square">
            <a:spAutoFit/>
          </a:bodyPr>
          <a:lstStyle/>
          <a:p>
            <a:r>
              <a:rPr lang="es-CO" sz="1200" dirty="0"/>
              <a:t>En este paso se deben identificar todos los incidentes que se pueden presentar en los procesos de negocio. Este proceso es fundamental puesto que en algunas ocasiones se desconocen procesos que pueden también generar traumatismo. Es importante identificar la mayor cantidad de procesos la conexión que tienen con los demás para garantizar una mayor cobertura.</a:t>
            </a:r>
          </a:p>
          <a:p>
            <a:endParaRPr lang="es-CO" sz="1200" dirty="0"/>
          </a:p>
          <a:p>
            <a:r>
              <a:rPr lang="es-CO" sz="1200" dirty="0"/>
              <a:t>La identificación del incidente se debe ingresar la siguiente información:</a:t>
            </a:r>
          </a:p>
          <a:p>
            <a:r>
              <a:rPr lang="es-CO" sz="1200" dirty="0"/>
              <a:t> </a:t>
            </a:r>
          </a:p>
          <a:p>
            <a:pPr marL="228600" indent="-228600">
              <a:buFont typeface="+mj-lt"/>
              <a:buAutoNum type="alphaLcPeriod"/>
            </a:pPr>
            <a:r>
              <a:rPr lang="es-CO" sz="1200" dirty="0"/>
              <a:t>Título o identificador del incidente.</a:t>
            </a:r>
          </a:p>
          <a:p>
            <a:pPr marL="228600" indent="-228600">
              <a:buFont typeface="+mj-lt"/>
              <a:buAutoNum type="alphaLcPeriod"/>
            </a:pPr>
            <a:r>
              <a:rPr lang="es-CO" sz="1200" dirty="0"/>
              <a:t>Descripción.</a:t>
            </a:r>
          </a:p>
          <a:p>
            <a:pPr marL="228600" indent="-228600">
              <a:buFont typeface="+mj-lt"/>
              <a:buAutoNum type="alphaLcPeriod"/>
            </a:pPr>
            <a:r>
              <a:rPr lang="es-CO" sz="1200" dirty="0"/>
              <a:t>Fecha.</a:t>
            </a:r>
          </a:p>
          <a:p>
            <a:pPr marL="228600" indent="-228600">
              <a:buFont typeface="+mj-lt"/>
              <a:buAutoNum type="alphaLcPeriod"/>
            </a:pPr>
            <a:r>
              <a:rPr lang="es-CO" sz="1200" dirty="0"/>
              <a:t>Nombre de quién gestiona el incidente.</a:t>
            </a:r>
          </a:p>
          <a:p>
            <a:r>
              <a:rPr lang="es-CO" sz="1200" dirty="0"/>
              <a:t> </a:t>
            </a:r>
          </a:p>
          <a:p>
            <a:r>
              <a:rPr lang="es-CO" sz="1200" dirty="0"/>
              <a:t>Estos datos proporcionados garantizarán que una vez se presente el incidente, se podrá consultar e identificar de una manera más sencilla y eficiente, pues el tiempo de procesamiento y búsqueda de la información entre menor sea, mucho mejor para el proceso.</a:t>
            </a:r>
          </a:p>
        </p:txBody>
      </p:sp>
      <p:sp>
        <p:nvSpPr>
          <p:cNvPr id="13" name="Rectángulo redondeado 12">
            <a:extLst>
              <a:ext uri="{FF2B5EF4-FFF2-40B4-BE49-F238E27FC236}">
                <a16:creationId xmlns:a16="http://schemas.microsoft.com/office/drawing/2014/main" id="{D88F0175-0F67-3849-A0B4-26F9EDC87550}"/>
              </a:ext>
            </a:extLst>
          </p:cNvPr>
          <p:cNvSpPr/>
          <p:nvPr/>
        </p:nvSpPr>
        <p:spPr>
          <a:xfrm>
            <a:off x="523980" y="4423556"/>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9FA34B0E-6C48-4F46-AC95-18D37AC46199}"/>
              </a:ext>
            </a:extLst>
          </p:cNvPr>
          <p:cNvSpPr/>
          <p:nvPr/>
        </p:nvSpPr>
        <p:spPr>
          <a:xfrm>
            <a:off x="724028" y="4538589"/>
            <a:ext cx="262764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2. Clasificación del incidente</a:t>
            </a:r>
            <a:endParaRPr lang="es-CO" dirty="0"/>
          </a:p>
        </p:txBody>
      </p:sp>
      <p:sp>
        <p:nvSpPr>
          <p:cNvPr id="15" name="Rectángulo 14">
            <a:extLst>
              <a:ext uri="{FF2B5EF4-FFF2-40B4-BE49-F238E27FC236}">
                <a16:creationId xmlns:a16="http://schemas.microsoft.com/office/drawing/2014/main" id="{441BEEE7-EC82-7948-AAC0-9D98FBDCD443}"/>
              </a:ext>
            </a:extLst>
          </p:cNvPr>
          <p:cNvSpPr/>
          <p:nvPr/>
        </p:nvSpPr>
        <p:spPr>
          <a:xfrm>
            <a:off x="738455" y="5174384"/>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16" name="Rectángulo 15">
            <a:extLst>
              <a:ext uri="{FF2B5EF4-FFF2-40B4-BE49-F238E27FC236}">
                <a16:creationId xmlns:a16="http://schemas.microsoft.com/office/drawing/2014/main" id="{E8A18BCF-F042-E248-ADAD-A10008494497}"/>
              </a:ext>
            </a:extLst>
          </p:cNvPr>
          <p:cNvSpPr/>
          <p:nvPr/>
        </p:nvSpPr>
        <p:spPr>
          <a:xfrm>
            <a:off x="738455" y="5827383"/>
            <a:ext cx="2319866"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4. Respuesta al incidente</a:t>
            </a:r>
            <a:endParaRPr lang="es-CO" dirty="0"/>
          </a:p>
        </p:txBody>
      </p:sp>
    </p:spTree>
    <p:extLst>
      <p:ext uri="{BB962C8B-B14F-4D97-AF65-F5344CB8AC3E}">
        <p14:creationId xmlns:p14="http://schemas.microsoft.com/office/powerpoint/2010/main" val="97179452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E942489-AEB2-8A42-AEB5-B16B3E63C69F}"/>
              </a:ext>
            </a:extLst>
          </p:cNvPr>
          <p:cNvSpPr/>
          <p:nvPr/>
        </p:nvSpPr>
        <p:spPr>
          <a:xfrm>
            <a:off x="523980" y="481255"/>
            <a:ext cx="7253557" cy="503433"/>
          </a:xfrm>
          <a:prstGeom prst="roundRect">
            <a:avLst>
              <a:gd name="adj" fmla="val 1328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3379DF21-51F4-F44A-9F06-515B921FAC37}"/>
              </a:ext>
            </a:extLst>
          </p:cNvPr>
          <p:cNvSpPr/>
          <p:nvPr/>
        </p:nvSpPr>
        <p:spPr>
          <a:xfrm>
            <a:off x="675938" y="545600"/>
            <a:ext cx="267573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1. Identificación del incidente</a:t>
            </a:r>
            <a:endParaRPr lang="es-CO" dirty="0"/>
          </a:p>
        </p:txBody>
      </p:sp>
      <p:sp>
        <p:nvSpPr>
          <p:cNvPr id="13" name="Rectángulo redondeado 12">
            <a:extLst>
              <a:ext uri="{FF2B5EF4-FFF2-40B4-BE49-F238E27FC236}">
                <a16:creationId xmlns:a16="http://schemas.microsoft.com/office/drawing/2014/main" id="{D88F0175-0F67-3849-A0B4-26F9EDC87550}"/>
              </a:ext>
            </a:extLst>
          </p:cNvPr>
          <p:cNvSpPr/>
          <p:nvPr/>
        </p:nvSpPr>
        <p:spPr>
          <a:xfrm>
            <a:off x="523980" y="1126815"/>
            <a:ext cx="7253557" cy="3270524"/>
          </a:xfrm>
          <a:prstGeom prst="roundRect">
            <a:avLst>
              <a:gd name="adj" fmla="val 221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9FA34B0E-6C48-4F46-AC95-18D37AC46199}"/>
              </a:ext>
            </a:extLst>
          </p:cNvPr>
          <p:cNvSpPr/>
          <p:nvPr/>
        </p:nvSpPr>
        <p:spPr>
          <a:xfrm>
            <a:off x="724028" y="1241848"/>
            <a:ext cx="262764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2. Clasificación del incidente</a:t>
            </a:r>
            <a:endParaRPr lang="es-CO" dirty="0"/>
          </a:p>
        </p:txBody>
      </p:sp>
      <p:sp>
        <p:nvSpPr>
          <p:cNvPr id="6" name="Rectángulo 5">
            <a:extLst>
              <a:ext uri="{FF2B5EF4-FFF2-40B4-BE49-F238E27FC236}">
                <a16:creationId xmlns:a16="http://schemas.microsoft.com/office/drawing/2014/main" id="{53C62BA7-DF6E-5B43-9B0D-FF69E20ADE86}"/>
              </a:ext>
            </a:extLst>
          </p:cNvPr>
          <p:cNvSpPr/>
          <p:nvPr/>
        </p:nvSpPr>
        <p:spPr>
          <a:xfrm>
            <a:off x="724028" y="1664658"/>
            <a:ext cx="6724736" cy="2492990"/>
          </a:xfrm>
          <a:prstGeom prst="rect">
            <a:avLst/>
          </a:prstGeom>
        </p:spPr>
        <p:txBody>
          <a:bodyPr wrap="square">
            <a:spAutoFit/>
          </a:bodyPr>
          <a:lstStyle/>
          <a:p>
            <a:r>
              <a:rPr lang="es-CO" sz="1200" dirty="0"/>
              <a:t>La clasificación de un incidente se basa principalmente en su descripción. Pues en esta se debe relacionar su naturaleza y lo que ocasiona para poder solucionar correctamente el mismo.  No existe un manual o regla específica para detallar la descripción del incidente pero sí se puede tomar algunas en particular para tener en cuenta:</a:t>
            </a:r>
          </a:p>
          <a:p>
            <a:r>
              <a:rPr lang="es-CO" sz="1200" dirty="0"/>
              <a:t> </a:t>
            </a:r>
          </a:p>
          <a:p>
            <a:pPr marL="228600" indent="-228600">
              <a:buFont typeface="+mj-lt"/>
              <a:buAutoNum type="alphaLcPeriod"/>
            </a:pPr>
            <a:r>
              <a:rPr lang="es-CO" sz="1200" dirty="0"/>
              <a:t>Contextualizar el incidente en el cual se está trabajando. Por  ejemplo, si el incidente es de aplicaciones, relacionar esa palabra dentro de la descripción del mismo.</a:t>
            </a:r>
          </a:p>
          <a:p>
            <a:pPr marL="228600" indent="-228600">
              <a:buFont typeface="+mj-lt"/>
              <a:buAutoNum type="alphaLcPeriod"/>
            </a:pPr>
            <a:endParaRPr lang="es-CO" sz="1200" dirty="0"/>
          </a:p>
          <a:p>
            <a:pPr marL="228600" indent="-228600">
              <a:buFont typeface="+mj-lt"/>
              <a:buAutoNum type="alphaLcPeriod"/>
            </a:pPr>
            <a:r>
              <a:rPr lang="es-CO" sz="1200" dirty="0"/>
              <a:t>Utilizar un lenguaje comprensible para describir el incidente y lenguaje técnico al momento de nombrar algunos componentes relacionados con la naturaleza del mismo.</a:t>
            </a:r>
          </a:p>
          <a:p>
            <a:pPr marL="228600" indent="-228600">
              <a:buFont typeface="+mj-lt"/>
              <a:buAutoNum type="alphaLcPeriod"/>
            </a:pPr>
            <a:endParaRPr lang="es-CO" sz="1200" dirty="0"/>
          </a:p>
          <a:p>
            <a:pPr marL="228600" indent="-228600">
              <a:buFont typeface="+mj-lt"/>
              <a:buAutoNum type="alphaLcPeriod"/>
            </a:pPr>
            <a:r>
              <a:rPr lang="es-CO" sz="1200" dirty="0"/>
              <a:t>Precisar al momento de describir el incidente. No es colocar  conceptos o palabras que no lleven a una identificación específica del mismo.</a:t>
            </a:r>
          </a:p>
        </p:txBody>
      </p:sp>
      <p:sp>
        <p:nvSpPr>
          <p:cNvPr id="14" name="Rectángulo redondeado 13">
            <a:extLst>
              <a:ext uri="{FF2B5EF4-FFF2-40B4-BE49-F238E27FC236}">
                <a16:creationId xmlns:a16="http://schemas.microsoft.com/office/drawing/2014/main" id="{21E1A8BB-5AC2-8647-BA74-1D2D928E027D}"/>
              </a:ext>
            </a:extLst>
          </p:cNvPr>
          <p:cNvSpPr/>
          <p:nvPr/>
        </p:nvSpPr>
        <p:spPr>
          <a:xfrm>
            <a:off x="523980" y="4525440"/>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69124065-0D68-644D-BA80-B830943A4B17}"/>
              </a:ext>
            </a:extLst>
          </p:cNvPr>
          <p:cNvSpPr/>
          <p:nvPr/>
        </p:nvSpPr>
        <p:spPr>
          <a:xfrm>
            <a:off x="523980" y="5171000"/>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5211246-E205-F040-B395-DE1AC961E95D}"/>
              </a:ext>
            </a:extLst>
          </p:cNvPr>
          <p:cNvSpPr/>
          <p:nvPr/>
        </p:nvSpPr>
        <p:spPr>
          <a:xfrm>
            <a:off x="523980" y="5816560"/>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ADF35264-7C33-6142-88DE-FF3BF3BE4EA6}"/>
              </a:ext>
            </a:extLst>
          </p:cNvPr>
          <p:cNvSpPr/>
          <p:nvPr/>
        </p:nvSpPr>
        <p:spPr>
          <a:xfrm>
            <a:off x="738455" y="4623267"/>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18" name="Rectángulo 17">
            <a:extLst>
              <a:ext uri="{FF2B5EF4-FFF2-40B4-BE49-F238E27FC236}">
                <a16:creationId xmlns:a16="http://schemas.microsoft.com/office/drawing/2014/main" id="{21CE2F8D-90F1-1345-B110-831D2F647A34}"/>
              </a:ext>
            </a:extLst>
          </p:cNvPr>
          <p:cNvSpPr/>
          <p:nvPr/>
        </p:nvSpPr>
        <p:spPr>
          <a:xfrm>
            <a:off x="724028" y="5283830"/>
            <a:ext cx="2319866"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4. Respuesta al incidente</a:t>
            </a:r>
            <a:endParaRPr lang="es-CO" dirty="0"/>
          </a:p>
        </p:txBody>
      </p:sp>
      <p:sp>
        <p:nvSpPr>
          <p:cNvPr id="19" name="Rectángulo 18">
            <a:extLst>
              <a:ext uri="{FF2B5EF4-FFF2-40B4-BE49-F238E27FC236}">
                <a16:creationId xmlns:a16="http://schemas.microsoft.com/office/drawing/2014/main" id="{81B23703-0B02-DC47-AD2B-11E15E2A0626}"/>
              </a:ext>
            </a:extLst>
          </p:cNvPr>
          <p:cNvSpPr/>
          <p:nvPr/>
        </p:nvSpPr>
        <p:spPr>
          <a:xfrm>
            <a:off x="738455" y="5911612"/>
            <a:ext cx="204414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5. Cierre del incidente</a:t>
            </a:r>
            <a:endParaRPr lang="es-CO" dirty="0"/>
          </a:p>
        </p:txBody>
      </p:sp>
    </p:spTree>
    <p:extLst>
      <p:ext uri="{BB962C8B-B14F-4D97-AF65-F5344CB8AC3E}">
        <p14:creationId xmlns:p14="http://schemas.microsoft.com/office/powerpoint/2010/main" val="193292953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4" name="Rectángulo redondeado 13">
            <a:extLst>
              <a:ext uri="{FF2B5EF4-FFF2-40B4-BE49-F238E27FC236}">
                <a16:creationId xmlns:a16="http://schemas.microsoft.com/office/drawing/2014/main" id="{21E1A8BB-5AC2-8647-BA74-1D2D928E027D}"/>
              </a:ext>
            </a:extLst>
          </p:cNvPr>
          <p:cNvSpPr/>
          <p:nvPr/>
        </p:nvSpPr>
        <p:spPr>
          <a:xfrm>
            <a:off x="503432" y="220976"/>
            <a:ext cx="7438492" cy="6426404"/>
          </a:xfrm>
          <a:prstGeom prst="roundRect">
            <a:avLst>
              <a:gd name="adj" fmla="val 12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ADF35264-7C33-6142-88DE-FF3BF3BE4EA6}"/>
              </a:ext>
            </a:extLst>
          </p:cNvPr>
          <p:cNvSpPr/>
          <p:nvPr/>
        </p:nvSpPr>
        <p:spPr>
          <a:xfrm>
            <a:off x="717907" y="318805"/>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4" name="Rectángulo 3">
            <a:extLst>
              <a:ext uri="{FF2B5EF4-FFF2-40B4-BE49-F238E27FC236}">
                <a16:creationId xmlns:a16="http://schemas.microsoft.com/office/drawing/2014/main" id="{B30FD87A-A1EF-D848-AABC-1502D026EE25}"/>
              </a:ext>
            </a:extLst>
          </p:cNvPr>
          <p:cNvSpPr/>
          <p:nvPr/>
        </p:nvSpPr>
        <p:spPr>
          <a:xfrm>
            <a:off x="723684" y="768707"/>
            <a:ext cx="6813051" cy="1384995"/>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Se realiza un diagnóstico de todos los incidentes encontrados al momento de realizar el rastreo inicial de los mismos. Una vez se tienen plenamente identificados se inicia un proceso de priorización, de acuerdo a la incidencia que tienen en el negocio. Es importante que estos procesos se encuentren en un plan de mejora continua donde tengan vigilancia constante para evitar que se puedan presentar incidentes futuros.</a:t>
            </a:r>
          </a:p>
          <a:p>
            <a:pPr algn="just"/>
            <a:endParaRPr lang="es-CO" sz="1200" dirty="0">
              <a:latin typeface="Arial" panose="020B0604020202020204" pitchFamily="34" charset="0"/>
              <a:ea typeface="Arial" panose="020B0604020202020204" pitchFamily="34" charset="0"/>
            </a:endParaRPr>
          </a:p>
          <a:p>
            <a:pPr algn="just"/>
            <a:r>
              <a:rPr lang="es-CO" sz="1200" dirty="0">
                <a:latin typeface="Arial" panose="020B0604020202020204" pitchFamily="34" charset="0"/>
                <a:ea typeface="Arial" panose="020B0604020202020204" pitchFamily="34" charset="0"/>
              </a:rPr>
              <a:t>A continuación se muestra un ejemplo de priorización de incidentes.</a:t>
            </a:r>
            <a:endParaRPr lang="es-CO" sz="1200" dirty="0"/>
          </a:p>
        </p:txBody>
      </p:sp>
      <p:sp>
        <p:nvSpPr>
          <p:cNvPr id="9" name="Rectángulo 8">
            <a:extLst>
              <a:ext uri="{FF2B5EF4-FFF2-40B4-BE49-F238E27FC236}">
                <a16:creationId xmlns:a16="http://schemas.microsoft.com/office/drawing/2014/main" id="{5CC747B7-0040-B64B-908E-B78BB7D9AA2A}"/>
              </a:ext>
            </a:extLst>
          </p:cNvPr>
          <p:cNvSpPr/>
          <p:nvPr/>
        </p:nvSpPr>
        <p:spPr>
          <a:xfrm>
            <a:off x="717907" y="5602432"/>
            <a:ext cx="6948532" cy="830997"/>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También es importante tener en cuenta que dicha priorización se puede ver afectada por las necesidades mismas del negocio, es decir puede que un proceso que se consideraba con una incidencia baja pueda subir o bajar de nivel, dependiendo del impacto que este pueda generar en el proceso de negocio; por eso se deben ver los procesos como algo dinámico.</a:t>
            </a:r>
          </a:p>
        </p:txBody>
      </p:sp>
      <p:sp>
        <p:nvSpPr>
          <p:cNvPr id="11" name="Rectángulo 10">
            <a:extLst>
              <a:ext uri="{FF2B5EF4-FFF2-40B4-BE49-F238E27FC236}">
                <a16:creationId xmlns:a16="http://schemas.microsoft.com/office/drawing/2014/main" id="{03A24F1F-50D9-A94E-96AC-9806E78468B7}"/>
              </a:ext>
            </a:extLst>
          </p:cNvPr>
          <p:cNvSpPr/>
          <p:nvPr/>
        </p:nvSpPr>
        <p:spPr>
          <a:xfrm>
            <a:off x="585627" y="2153701"/>
            <a:ext cx="7274104" cy="33737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8" name="Tabla 7">
            <a:extLst>
              <a:ext uri="{FF2B5EF4-FFF2-40B4-BE49-F238E27FC236}">
                <a16:creationId xmlns:a16="http://schemas.microsoft.com/office/drawing/2014/main" id="{23BCD248-9FFD-4A41-82E8-5B15554B171F}"/>
              </a:ext>
            </a:extLst>
          </p:cNvPr>
          <p:cNvGraphicFramePr>
            <a:graphicFrameLocks noGrp="1"/>
          </p:cNvGraphicFramePr>
          <p:nvPr>
            <p:extLst>
              <p:ext uri="{D42A27DB-BD31-4B8C-83A1-F6EECF244321}">
                <p14:modId xmlns:p14="http://schemas.microsoft.com/office/powerpoint/2010/main" val="2560528912"/>
              </p:ext>
            </p:extLst>
          </p:nvPr>
        </p:nvGraphicFramePr>
        <p:xfrm>
          <a:off x="801387" y="2215999"/>
          <a:ext cx="3852806" cy="3234195"/>
        </p:xfrm>
        <a:graphic>
          <a:graphicData uri="http://schemas.openxmlformats.org/drawingml/2006/table">
            <a:tbl>
              <a:tblPr firstRow="1" firstCol="1" bandRow="1"/>
              <a:tblGrid>
                <a:gridCol w="770305">
                  <a:extLst>
                    <a:ext uri="{9D8B030D-6E8A-4147-A177-3AD203B41FA5}">
                      <a16:colId xmlns:a16="http://schemas.microsoft.com/office/drawing/2014/main" val="1993685043"/>
                    </a:ext>
                  </a:extLst>
                </a:gridCol>
                <a:gridCol w="770305">
                  <a:extLst>
                    <a:ext uri="{9D8B030D-6E8A-4147-A177-3AD203B41FA5}">
                      <a16:colId xmlns:a16="http://schemas.microsoft.com/office/drawing/2014/main" val="2391938586"/>
                    </a:ext>
                  </a:extLst>
                </a:gridCol>
                <a:gridCol w="770732">
                  <a:extLst>
                    <a:ext uri="{9D8B030D-6E8A-4147-A177-3AD203B41FA5}">
                      <a16:colId xmlns:a16="http://schemas.microsoft.com/office/drawing/2014/main" val="911429378"/>
                    </a:ext>
                  </a:extLst>
                </a:gridCol>
                <a:gridCol w="770732">
                  <a:extLst>
                    <a:ext uri="{9D8B030D-6E8A-4147-A177-3AD203B41FA5}">
                      <a16:colId xmlns:a16="http://schemas.microsoft.com/office/drawing/2014/main" val="459892833"/>
                    </a:ext>
                  </a:extLst>
                </a:gridCol>
                <a:gridCol w="770732">
                  <a:extLst>
                    <a:ext uri="{9D8B030D-6E8A-4147-A177-3AD203B41FA5}">
                      <a16:colId xmlns:a16="http://schemas.microsoft.com/office/drawing/2014/main" val="2993209392"/>
                    </a:ext>
                  </a:extLst>
                </a:gridCol>
              </a:tblGrid>
              <a:tr h="306210">
                <a:tc gridSpan="5">
                  <a:txBody>
                    <a:bodyPr/>
                    <a:lstStyle/>
                    <a:p>
                      <a:pPr algn="ctr">
                        <a:lnSpc>
                          <a:spcPct val="115000"/>
                        </a:lnSpc>
                        <a:spcAft>
                          <a:spcPts val="1000"/>
                        </a:spcAft>
                      </a:pPr>
                      <a:r>
                        <a:rPr lang="es-CO" sz="12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PRIORIZACIÓN DE INCIDENTES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49108275"/>
                  </a:ext>
                </a:extLst>
              </a:tr>
              <a:tr h="147283">
                <a:tc>
                  <a:txBody>
                    <a:bodyPr/>
                    <a:lstStyle/>
                    <a:p>
                      <a:pPr>
                        <a:lnSpc>
                          <a:spcPct val="115000"/>
                        </a:lnSpc>
                        <a:spcAft>
                          <a:spcPts val="1000"/>
                        </a:spcAft>
                      </a:pPr>
                      <a:r>
                        <a:rPr lang="es-CO"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Nombre / ID</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a:noFill/>
                    </a:lnB>
                    <a:solidFill>
                      <a:srgbClr val="C0504D"/>
                    </a:solidFill>
                  </a:tcPr>
                </a:tc>
                <a:tc>
                  <a:txBody>
                    <a:bodyPr/>
                    <a:lstStyle/>
                    <a:p>
                      <a:pPr algn="ctr">
                        <a:lnSpc>
                          <a:spcPct val="115000"/>
                        </a:lnSpc>
                        <a:spcAft>
                          <a:spcPts val="1000"/>
                        </a:spcAft>
                      </a:pPr>
                      <a:r>
                        <a:rPr lang="es-CO"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s-CO" sz="1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Fecha</a:t>
                      </a:r>
                      <a:endParaRPr lang="es-CO" sz="1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Encargado</a:t>
                      </a:r>
                      <a:endParaRPr lang="es-CO" sz="1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Priorización</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extLst>
                  <a:ext uri="{0D108BD9-81ED-4DB2-BD59-A6C34878D82A}">
                    <a16:rowId xmlns:a16="http://schemas.microsoft.com/office/drawing/2014/main" val="769329896"/>
                  </a:ext>
                </a:extLst>
              </a:tr>
              <a:tr h="303749">
                <a:tc>
                  <a:txBody>
                    <a:bodyPr/>
                    <a:lstStyle/>
                    <a:p>
                      <a:pPr algn="ctr">
                        <a:lnSpc>
                          <a:spcPct val="115000"/>
                        </a:lnSpc>
                        <a:spcAft>
                          <a:spcPts val="1000"/>
                        </a:spcAft>
                      </a:pPr>
                      <a:r>
                        <a:rPr lang="es-CO"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Sitio web / 1540</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a:noFill/>
                    </a:lnB>
                    <a:solidFill>
                      <a:srgbClr val="C0504D"/>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Sitio web de ventas online</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de agosto de 2021</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Dulfran Montaño</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Alta</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extLst>
                  <a:ext uri="{0D108BD9-81ED-4DB2-BD59-A6C34878D82A}">
                    <a16:rowId xmlns:a16="http://schemas.microsoft.com/office/drawing/2014/main" val="1098924772"/>
                  </a:ext>
                </a:extLst>
              </a:tr>
              <a:tr h="616682">
                <a:tc>
                  <a:txBody>
                    <a:bodyPr/>
                    <a:lstStyle/>
                    <a:p>
                      <a:pPr algn="ctr">
                        <a:lnSpc>
                          <a:spcPct val="115000"/>
                        </a:lnSpc>
                        <a:spcAft>
                          <a:spcPts val="1000"/>
                        </a:spcAft>
                      </a:pPr>
                      <a:r>
                        <a:rPr lang="es-CO"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Telefonía local / 3635</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a:noFill/>
                    </a:lnB>
                    <a:solidFill>
                      <a:srgbClr val="C0504D"/>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Servicio telefónico para atención de usuarios</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 de agosto de 2021</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Julio Castaño</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Baja</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extLst>
                  <a:ext uri="{0D108BD9-81ED-4DB2-BD59-A6C34878D82A}">
                    <a16:rowId xmlns:a16="http://schemas.microsoft.com/office/drawing/2014/main" val="3988639669"/>
                  </a:ext>
                </a:extLst>
              </a:tr>
              <a:tr h="460216">
                <a:tc>
                  <a:txBody>
                    <a:bodyPr/>
                    <a:lstStyle/>
                    <a:p>
                      <a:pPr algn="ctr">
                        <a:lnSpc>
                          <a:spcPct val="115000"/>
                        </a:lnSpc>
                        <a:spcAft>
                          <a:spcPts val="1000"/>
                        </a:spcAft>
                      </a:pPr>
                      <a:r>
                        <a:rPr lang="es-CO"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Servicor DB / 3030</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a:noFill/>
                    </a:lnB>
                    <a:solidFill>
                      <a:srgbClr val="C0504D"/>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Servidor de base de datos principal</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 de septiembre de 2021</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Dulfran Montaño</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Alta</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D3D2"/>
                    </a:solidFill>
                  </a:tcPr>
                </a:tc>
                <a:extLst>
                  <a:ext uri="{0D108BD9-81ED-4DB2-BD59-A6C34878D82A}">
                    <a16:rowId xmlns:a16="http://schemas.microsoft.com/office/drawing/2014/main" val="971887587"/>
                  </a:ext>
                </a:extLst>
              </a:tr>
              <a:tr h="460216">
                <a:tc>
                  <a:txBody>
                    <a:bodyPr/>
                    <a:lstStyle/>
                    <a:p>
                      <a:pPr algn="ctr">
                        <a:lnSpc>
                          <a:spcPct val="115000"/>
                        </a:lnSpc>
                        <a:spcAft>
                          <a:spcPts val="1000"/>
                        </a:spcAft>
                      </a:pPr>
                      <a:r>
                        <a:rPr lang="es-CO"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Iluminación / 6010</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C0504D"/>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Iluminación de la oficina principal</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 de octubre de 2021</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Alberto Casas</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1000"/>
                        </a:spcAft>
                      </a:pPr>
                      <a:r>
                        <a:rPr lang="es-CO"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Media</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extLst>
                  <a:ext uri="{0D108BD9-81ED-4DB2-BD59-A6C34878D82A}">
                    <a16:rowId xmlns:a16="http://schemas.microsoft.com/office/drawing/2014/main" val="2011102271"/>
                  </a:ext>
                </a:extLst>
              </a:tr>
            </a:tbl>
          </a:graphicData>
        </a:graphic>
      </p:graphicFrame>
      <p:sp>
        <p:nvSpPr>
          <p:cNvPr id="10" name="Rectángulo 9">
            <a:extLst>
              <a:ext uri="{FF2B5EF4-FFF2-40B4-BE49-F238E27FC236}">
                <a16:creationId xmlns:a16="http://schemas.microsoft.com/office/drawing/2014/main" id="{5239C374-CB99-E047-A5FC-EF4A8032D9C6}"/>
              </a:ext>
            </a:extLst>
          </p:cNvPr>
          <p:cNvSpPr/>
          <p:nvPr/>
        </p:nvSpPr>
        <p:spPr>
          <a:xfrm>
            <a:off x="4839881" y="2248046"/>
            <a:ext cx="2916354" cy="3170099"/>
          </a:xfrm>
          <a:prstGeom prst="rect">
            <a:avLst/>
          </a:prstGeom>
        </p:spPr>
        <p:txBody>
          <a:bodyPr wrap="square">
            <a:spAutoFit/>
          </a:bodyPr>
          <a:lstStyle/>
          <a:p>
            <a:pPr algn="just"/>
            <a:r>
              <a:rPr lang="es-CO" sz="1000" dirty="0">
                <a:latin typeface="Arial" panose="020B0604020202020204" pitchFamily="34" charset="0"/>
                <a:ea typeface="Arial" panose="020B0604020202020204" pitchFamily="34" charset="0"/>
              </a:rPr>
              <a:t>Como se puede observar, cada incidente debe ser priorizado de acuerdo a la incidencia que se genere en el negocio. </a:t>
            </a:r>
          </a:p>
          <a:p>
            <a:pPr algn="just"/>
            <a:endParaRPr lang="es-CO" sz="1000" dirty="0">
              <a:latin typeface="Arial" panose="020B0604020202020204" pitchFamily="34" charset="0"/>
              <a:ea typeface="Arial" panose="020B0604020202020204" pitchFamily="34" charset="0"/>
            </a:endParaRPr>
          </a:p>
          <a:p>
            <a:pPr algn="just"/>
            <a:r>
              <a:rPr lang="es-CO" sz="1000" dirty="0">
                <a:latin typeface="Arial" panose="020B0604020202020204" pitchFamily="34" charset="0"/>
                <a:ea typeface="Arial" panose="020B0604020202020204" pitchFamily="34" charset="0"/>
              </a:rPr>
              <a:t>Se podría pensar que la telefonía puede estar en la misma priorización de la iluminación pero sucede lo siguiente: la telefonía se puede subsanar mediante el uso de un plan de datos, u otra alternativa, mientras que la iluminación no puede ser reemplazada rápidamente y menos con cualquier elemento. Esto quiere decir que las personas que trabajan en esa oficina deben hacerlo solo de día o en un horario específico por temas de visión, entre otros, por esta razón se le da un punto más de priorización que la telefonía. </a:t>
            </a:r>
          </a:p>
          <a:p>
            <a:pPr algn="just"/>
            <a:endParaRPr lang="es-CO" sz="1000" dirty="0">
              <a:latin typeface="Arial" panose="020B0604020202020204" pitchFamily="34" charset="0"/>
              <a:ea typeface="Arial" panose="020B0604020202020204" pitchFamily="34" charset="0"/>
            </a:endParaRPr>
          </a:p>
          <a:p>
            <a:pPr algn="just"/>
            <a:r>
              <a:rPr lang="es-CO" sz="1000" dirty="0">
                <a:latin typeface="Arial" panose="020B0604020202020204" pitchFamily="34" charset="0"/>
                <a:ea typeface="Arial" panose="020B0604020202020204" pitchFamily="34" charset="0"/>
              </a:rPr>
              <a:t>De esta manera se estima la priorización de los incidentes que luego deben ser tratados mediante un plan de gestión.</a:t>
            </a:r>
          </a:p>
        </p:txBody>
      </p:sp>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459209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 name="Rectángulo redondeado 13">
            <a:extLst>
              <a:ext uri="{FF2B5EF4-FFF2-40B4-BE49-F238E27FC236}">
                <a16:creationId xmlns:a16="http://schemas.microsoft.com/office/drawing/2014/main" id="{21E1A8BB-5AC2-8647-BA74-1D2D928E027D}"/>
              </a:ext>
            </a:extLst>
          </p:cNvPr>
          <p:cNvSpPr/>
          <p:nvPr/>
        </p:nvSpPr>
        <p:spPr>
          <a:xfrm>
            <a:off x="523980" y="1611216"/>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69124065-0D68-644D-BA80-B830943A4B17}"/>
              </a:ext>
            </a:extLst>
          </p:cNvPr>
          <p:cNvSpPr/>
          <p:nvPr/>
        </p:nvSpPr>
        <p:spPr>
          <a:xfrm>
            <a:off x="523980" y="2212477"/>
            <a:ext cx="7253557" cy="3731224"/>
          </a:xfrm>
          <a:prstGeom prst="roundRect">
            <a:avLst>
              <a:gd name="adj" fmla="val 202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5211246-E205-F040-B395-DE1AC961E95D}"/>
              </a:ext>
            </a:extLst>
          </p:cNvPr>
          <p:cNvSpPr/>
          <p:nvPr/>
        </p:nvSpPr>
        <p:spPr>
          <a:xfrm>
            <a:off x="523980" y="6054579"/>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ADF35264-7C33-6142-88DE-FF3BF3BE4EA6}"/>
              </a:ext>
            </a:extLst>
          </p:cNvPr>
          <p:cNvSpPr/>
          <p:nvPr/>
        </p:nvSpPr>
        <p:spPr>
          <a:xfrm>
            <a:off x="738455" y="1709043"/>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18" name="Rectángulo 17">
            <a:extLst>
              <a:ext uri="{FF2B5EF4-FFF2-40B4-BE49-F238E27FC236}">
                <a16:creationId xmlns:a16="http://schemas.microsoft.com/office/drawing/2014/main" id="{50D4EAA3-BD89-554B-9942-8A14C82D648E}"/>
              </a:ext>
            </a:extLst>
          </p:cNvPr>
          <p:cNvSpPr/>
          <p:nvPr/>
        </p:nvSpPr>
        <p:spPr>
          <a:xfrm>
            <a:off x="738455" y="2376856"/>
            <a:ext cx="2319866"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4. Respuesta al incidente</a:t>
            </a:r>
            <a:endParaRPr lang="es-CO" dirty="0"/>
          </a:p>
        </p:txBody>
      </p:sp>
      <p:sp>
        <p:nvSpPr>
          <p:cNvPr id="19" name="Rectángulo 18">
            <a:extLst>
              <a:ext uri="{FF2B5EF4-FFF2-40B4-BE49-F238E27FC236}">
                <a16:creationId xmlns:a16="http://schemas.microsoft.com/office/drawing/2014/main" id="{D62997C0-99A3-FE4B-852D-50D3B5D9D516}"/>
              </a:ext>
            </a:extLst>
          </p:cNvPr>
          <p:cNvSpPr/>
          <p:nvPr/>
        </p:nvSpPr>
        <p:spPr>
          <a:xfrm>
            <a:off x="738455" y="6139357"/>
            <a:ext cx="204414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5. Cierre del incidente</a:t>
            </a:r>
            <a:endParaRPr lang="es-CO" dirty="0"/>
          </a:p>
        </p:txBody>
      </p:sp>
      <p:sp>
        <p:nvSpPr>
          <p:cNvPr id="4" name="Rectángulo 3">
            <a:extLst>
              <a:ext uri="{FF2B5EF4-FFF2-40B4-BE49-F238E27FC236}">
                <a16:creationId xmlns:a16="http://schemas.microsoft.com/office/drawing/2014/main" id="{2B80047B-F021-D941-B3B2-CDA6AADE3D21}"/>
              </a:ext>
            </a:extLst>
          </p:cNvPr>
          <p:cNvSpPr/>
          <p:nvPr/>
        </p:nvSpPr>
        <p:spPr>
          <a:xfrm>
            <a:off x="738455" y="2857122"/>
            <a:ext cx="6771954" cy="2862322"/>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De acuerdo al nivel de priorización, se irán evacuando los incidentes, iniciando por aquellos que  tengan mayor trascendencia en el negocio; es decir, los que se requieren como parte integral del negocio. En algunos casos muchos de esos incidentes deben ser escalados a otros departamentos de acuerdo a la naturaleza del mismo, ocasionando algunos retrasos en la respuesta de los procesos. De ahí la importancia de establecer previamente la dinámica de los procesos y los actores que intervienen en los mismos. </a:t>
            </a:r>
          </a:p>
          <a:p>
            <a:pPr algn="just"/>
            <a:r>
              <a:rPr lang="es-CO" sz="1200" dirty="0">
                <a:latin typeface="Arial" panose="020B0604020202020204" pitchFamily="34" charset="0"/>
                <a:ea typeface="Arial" panose="020B0604020202020204" pitchFamily="34" charset="0"/>
              </a:rPr>
              <a:t> </a:t>
            </a:r>
          </a:p>
          <a:p>
            <a:pPr algn="just"/>
            <a:r>
              <a:rPr lang="es-CO" sz="1200" dirty="0">
                <a:latin typeface="Arial" panose="020B0604020202020204" pitchFamily="34" charset="0"/>
                <a:ea typeface="Arial" panose="020B0604020202020204" pitchFamily="34" charset="0"/>
              </a:rPr>
              <a:t>Existen incidentes que requieren un mayor grado de monitoreo y seguimiento por parte de los encargados. Estos casos requieren la asignación de recursos (tecnológicos, humanos o financieros) para lograr un mayor control sobre los mismos. También existen riesgos que son de naturaleza </a:t>
            </a:r>
            <a:r>
              <a:rPr lang="es-CO" sz="1200" dirty="0" err="1">
                <a:latin typeface="Arial" panose="020B0604020202020204" pitchFamily="34" charset="0"/>
                <a:ea typeface="Arial" panose="020B0604020202020204" pitchFamily="34" charset="0"/>
              </a:rPr>
              <a:t>tercerizada</a:t>
            </a:r>
            <a:r>
              <a:rPr lang="es-CO" sz="1200" dirty="0">
                <a:latin typeface="Arial" panose="020B0604020202020204" pitchFamily="34" charset="0"/>
                <a:ea typeface="Arial" panose="020B0604020202020204" pitchFamily="34" charset="0"/>
              </a:rPr>
              <a:t> y por tanto, su  solución depende de un tercero (como los servicios de internet, por ejemplo), en cuyo caso lo mejor es realizar un estudio de viabilidad al momento de realizar las contrataciones de este tipo y cerciorarse que la empresa que se está contratando cumpla con las expectativas que necesita el negocio, incluida la capacidad de respuesta a los incidentes que se puedan presentar.</a:t>
            </a:r>
          </a:p>
        </p:txBody>
      </p:sp>
      <p:sp>
        <p:nvSpPr>
          <p:cNvPr id="20" name="Rectángulo redondeado 19">
            <a:extLst>
              <a:ext uri="{FF2B5EF4-FFF2-40B4-BE49-F238E27FC236}">
                <a16:creationId xmlns:a16="http://schemas.microsoft.com/office/drawing/2014/main" id="{C36AEE50-DE65-5947-BE0A-BA4F48FD94A1}"/>
              </a:ext>
            </a:extLst>
          </p:cNvPr>
          <p:cNvSpPr/>
          <p:nvPr/>
        </p:nvSpPr>
        <p:spPr>
          <a:xfrm>
            <a:off x="523980" y="34224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redondeado 20">
            <a:extLst>
              <a:ext uri="{FF2B5EF4-FFF2-40B4-BE49-F238E27FC236}">
                <a16:creationId xmlns:a16="http://schemas.microsoft.com/office/drawing/2014/main" id="{FA0077A3-97DB-BB40-A692-F7B3DEF81C68}"/>
              </a:ext>
            </a:extLst>
          </p:cNvPr>
          <p:cNvSpPr/>
          <p:nvPr/>
        </p:nvSpPr>
        <p:spPr>
          <a:xfrm>
            <a:off x="523979" y="98780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223E2145-A7C8-E74B-BDBC-83F941BC57A5}"/>
              </a:ext>
            </a:extLst>
          </p:cNvPr>
          <p:cNvSpPr/>
          <p:nvPr/>
        </p:nvSpPr>
        <p:spPr>
          <a:xfrm>
            <a:off x="696484" y="440072"/>
            <a:ext cx="267573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1. Identificación del incidente</a:t>
            </a:r>
            <a:endParaRPr lang="es-CO" dirty="0"/>
          </a:p>
        </p:txBody>
      </p:sp>
      <p:sp>
        <p:nvSpPr>
          <p:cNvPr id="23" name="Rectángulo 22">
            <a:extLst>
              <a:ext uri="{FF2B5EF4-FFF2-40B4-BE49-F238E27FC236}">
                <a16:creationId xmlns:a16="http://schemas.microsoft.com/office/drawing/2014/main" id="{37B2FF58-73A1-9842-8CC4-93A6336C46B4}"/>
              </a:ext>
            </a:extLst>
          </p:cNvPr>
          <p:cNvSpPr/>
          <p:nvPr/>
        </p:nvSpPr>
        <p:spPr>
          <a:xfrm>
            <a:off x="744574" y="1085632"/>
            <a:ext cx="262764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2. Clasificación del incidente</a:t>
            </a:r>
            <a:endParaRPr lang="es-CO" dirty="0"/>
          </a:p>
        </p:txBody>
      </p:sp>
    </p:spTree>
    <p:extLst>
      <p:ext uri="{BB962C8B-B14F-4D97-AF65-F5344CB8AC3E}">
        <p14:creationId xmlns:p14="http://schemas.microsoft.com/office/powerpoint/2010/main" val="129488834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 name="Rectángulo redondeado 13">
            <a:extLst>
              <a:ext uri="{FF2B5EF4-FFF2-40B4-BE49-F238E27FC236}">
                <a16:creationId xmlns:a16="http://schemas.microsoft.com/office/drawing/2014/main" id="{21E1A8BB-5AC2-8647-BA74-1D2D928E027D}"/>
              </a:ext>
            </a:extLst>
          </p:cNvPr>
          <p:cNvSpPr/>
          <p:nvPr/>
        </p:nvSpPr>
        <p:spPr>
          <a:xfrm>
            <a:off x="523980" y="1929715"/>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redondeado 14">
            <a:extLst>
              <a:ext uri="{FF2B5EF4-FFF2-40B4-BE49-F238E27FC236}">
                <a16:creationId xmlns:a16="http://schemas.microsoft.com/office/drawing/2014/main" id="{69124065-0D68-644D-BA80-B830943A4B17}"/>
              </a:ext>
            </a:extLst>
          </p:cNvPr>
          <p:cNvSpPr/>
          <p:nvPr/>
        </p:nvSpPr>
        <p:spPr>
          <a:xfrm>
            <a:off x="523980" y="2530976"/>
            <a:ext cx="7253557" cy="503433"/>
          </a:xfrm>
          <a:prstGeom prst="roundRect">
            <a:avLst>
              <a:gd name="adj" fmla="val 1279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redondeado 15">
            <a:extLst>
              <a:ext uri="{FF2B5EF4-FFF2-40B4-BE49-F238E27FC236}">
                <a16:creationId xmlns:a16="http://schemas.microsoft.com/office/drawing/2014/main" id="{F5211246-E205-F040-B395-DE1AC961E95D}"/>
              </a:ext>
            </a:extLst>
          </p:cNvPr>
          <p:cNvSpPr/>
          <p:nvPr/>
        </p:nvSpPr>
        <p:spPr>
          <a:xfrm>
            <a:off x="523979" y="3132237"/>
            <a:ext cx="7253557" cy="3196644"/>
          </a:xfrm>
          <a:prstGeom prst="roundRect">
            <a:avLst>
              <a:gd name="adj" fmla="val 215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ADF35264-7C33-6142-88DE-FF3BF3BE4EA6}"/>
              </a:ext>
            </a:extLst>
          </p:cNvPr>
          <p:cNvSpPr/>
          <p:nvPr/>
        </p:nvSpPr>
        <p:spPr>
          <a:xfrm>
            <a:off x="738455" y="2027542"/>
            <a:ext cx="255069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3. Priorización del incidente</a:t>
            </a:r>
            <a:endParaRPr lang="es-CO" dirty="0"/>
          </a:p>
        </p:txBody>
      </p:sp>
      <p:sp>
        <p:nvSpPr>
          <p:cNvPr id="18" name="Rectángulo 17">
            <a:extLst>
              <a:ext uri="{FF2B5EF4-FFF2-40B4-BE49-F238E27FC236}">
                <a16:creationId xmlns:a16="http://schemas.microsoft.com/office/drawing/2014/main" id="{50D4EAA3-BD89-554B-9942-8A14C82D648E}"/>
              </a:ext>
            </a:extLst>
          </p:cNvPr>
          <p:cNvSpPr/>
          <p:nvPr/>
        </p:nvSpPr>
        <p:spPr>
          <a:xfrm>
            <a:off x="738455" y="2608029"/>
            <a:ext cx="2319866"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4. Respuesta al incidente</a:t>
            </a:r>
            <a:endParaRPr lang="es-CO" dirty="0"/>
          </a:p>
        </p:txBody>
      </p:sp>
      <p:sp>
        <p:nvSpPr>
          <p:cNvPr id="19" name="Rectángulo 18">
            <a:extLst>
              <a:ext uri="{FF2B5EF4-FFF2-40B4-BE49-F238E27FC236}">
                <a16:creationId xmlns:a16="http://schemas.microsoft.com/office/drawing/2014/main" id="{D62997C0-99A3-FE4B-852D-50D3B5D9D516}"/>
              </a:ext>
            </a:extLst>
          </p:cNvPr>
          <p:cNvSpPr/>
          <p:nvPr/>
        </p:nvSpPr>
        <p:spPr>
          <a:xfrm>
            <a:off x="738454" y="3217015"/>
            <a:ext cx="204414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5. Cierre del incidente</a:t>
            </a:r>
            <a:endParaRPr lang="es-CO" dirty="0"/>
          </a:p>
        </p:txBody>
      </p:sp>
      <p:sp>
        <p:nvSpPr>
          <p:cNvPr id="20" name="Rectángulo redondeado 19">
            <a:extLst>
              <a:ext uri="{FF2B5EF4-FFF2-40B4-BE49-F238E27FC236}">
                <a16:creationId xmlns:a16="http://schemas.microsoft.com/office/drawing/2014/main" id="{C36AEE50-DE65-5947-BE0A-BA4F48FD94A1}"/>
              </a:ext>
            </a:extLst>
          </p:cNvPr>
          <p:cNvSpPr/>
          <p:nvPr/>
        </p:nvSpPr>
        <p:spPr>
          <a:xfrm>
            <a:off x="523980" y="660744"/>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redondeado 20">
            <a:extLst>
              <a:ext uri="{FF2B5EF4-FFF2-40B4-BE49-F238E27FC236}">
                <a16:creationId xmlns:a16="http://schemas.microsoft.com/office/drawing/2014/main" id="{FA0077A3-97DB-BB40-A692-F7B3DEF81C68}"/>
              </a:ext>
            </a:extLst>
          </p:cNvPr>
          <p:cNvSpPr/>
          <p:nvPr/>
        </p:nvSpPr>
        <p:spPr>
          <a:xfrm>
            <a:off x="523979" y="1306304"/>
            <a:ext cx="7253557" cy="503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223E2145-A7C8-E74B-BDBC-83F941BC57A5}"/>
              </a:ext>
            </a:extLst>
          </p:cNvPr>
          <p:cNvSpPr/>
          <p:nvPr/>
        </p:nvSpPr>
        <p:spPr>
          <a:xfrm>
            <a:off x="696484" y="758571"/>
            <a:ext cx="267573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1. Identificación del incidente</a:t>
            </a:r>
            <a:endParaRPr lang="es-CO" dirty="0"/>
          </a:p>
        </p:txBody>
      </p:sp>
      <p:sp>
        <p:nvSpPr>
          <p:cNvPr id="23" name="Rectángulo 22">
            <a:extLst>
              <a:ext uri="{FF2B5EF4-FFF2-40B4-BE49-F238E27FC236}">
                <a16:creationId xmlns:a16="http://schemas.microsoft.com/office/drawing/2014/main" id="{37B2FF58-73A1-9842-8CC4-93A6336C46B4}"/>
              </a:ext>
            </a:extLst>
          </p:cNvPr>
          <p:cNvSpPr/>
          <p:nvPr/>
        </p:nvSpPr>
        <p:spPr>
          <a:xfrm>
            <a:off x="744574" y="1404131"/>
            <a:ext cx="262764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2. Clasificación del incidente</a:t>
            </a:r>
            <a:endParaRPr lang="es-CO" dirty="0"/>
          </a:p>
        </p:txBody>
      </p:sp>
      <p:sp>
        <p:nvSpPr>
          <p:cNvPr id="2" name="Rectángulo 1">
            <a:extLst>
              <a:ext uri="{FF2B5EF4-FFF2-40B4-BE49-F238E27FC236}">
                <a16:creationId xmlns:a16="http://schemas.microsoft.com/office/drawing/2014/main" id="{0CBC2C4E-3C0B-4140-83FB-3BC318008406}"/>
              </a:ext>
            </a:extLst>
          </p:cNvPr>
          <p:cNvSpPr/>
          <p:nvPr/>
        </p:nvSpPr>
        <p:spPr>
          <a:xfrm>
            <a:off x="909261" y="3657819"/>
            <a:ext cx="6241553" cy="2492990"/>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Esta es la etapa final en la cual culmina el proceso de gestión de incidentes. Aquí se un diagnóstico de los resultados presentados en el incidente, se recopilan evidencias que sustentan que el incidente fue solucionado de manera correcta y una verificación, mediante pruebas específicas, para demostrar el correcto funcionamiento y atención al mismo. En algunas ocasiones se emite un informe donde se da a conocer los procesos realizados y cómo se llegó a la solución del incidente.</a:t>
            </a:r>
          </a:p>
          <a:p>
            <a:pPr algn="just"/>
            <a:r>
              <a:rPr lang="es-CO" sz="1200" dirty="0">
                <a:latin typeface="Arial" panose="020B0604020202020204" pitchFamily="34" charset="0"/>
                <a:ea typeface="Arial" panose="020B0604020202020204" pitchFamily="34" charset="0"/>
              </a:rPr>
              <a:t> </a:t>
            </a:r>
          </a:p>
          <a:p>
            <a:pPr algn="just"/>
            <a:r>
              <a:rPr lang="es-CO" sz="1200" dirty="0">
                <a:latin typeface="Arial" panose="020B0604020202020204" pitchFamily="34" charset="0"/>
                <a:ea typeface="Arial" panose="020B0604020202020204" pitchFamily="34" charset="0"/>
              </a:rPr>
              <a:t>En esta etapa conviene guardar cualquier clase de documentación que se haya generado en los pasos anteriores y una posterior  retroalimentación del proceso de manera positiva en la mayoría de los casos, para todos los involucrados. Esto también permite ver, si en algún momento se requiere, procesos anteriores y bases de datos de sucesos. De tal forma que si alguno  se repite, exista ya la solución de este incidente y por ende la ruta de procesos para su solución.</a:t>
            </a:r>
          </a:p>
        </p:txBody>
      </p:sp>
    </p:spTree>
    <p:extLst>
      <p:ext uri="{BB962C8B-B14F-4D97-AF65-F5344CB8AC3E}">
        <p14:creationId xmlns:p14="http://schemas.microsoft.com/office/powerpoint/2010/main" val="34601118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1194</Words>
  <Application>Microsoft Office PowerPoint</Application>
  <PresentationFormat>Panorámica</PresentationFormat>
  <Paragraphs>93</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11</cp:revision>
  <dcterms:modified xsi:type="dcterms:W3CDTF">2022-05-27T03:38:15Z</dcterms:modified>
</cp:coreProperties>
</file>